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7.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8.xml" ContentType="application/vnd.openxmlformats-officedocument.theme+xml"/>
  <Override PartName="/ppt/slideLayouts/slideLayout72.xml" ContentType="application/vnd.openxmlformats-officedocument.presentationml.slideLayout+xml"/>
  <Override PartName="/ppt/theme/theme9.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0.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1.xml" ContentType="application/vnd.openxmlformats-officedocument.theme+xml"/>
  <Override PartName="/ppt/slideLayouts/slideLayout99.xml" ContentType="application/vnd.openxmlformats-officedocument.presentationml.slideLayout+xml"/>
  <Override PartName="/ppt/theme/theme12.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3.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4.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5.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6.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7.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18.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9.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theme/theme20.xml" ContentType="application/vnd.openxmlformats-officedocument.theme+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21.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2.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theme/theme23.xml" ContentType="application/vnd.openxmlformats-officedocument.theme+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24.xml" ContentType="application/vnd.openxmlformats-officedocument.theme+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25.xml" ContentType="application/vnd.openxmlformats-officedocument.theme+xml"/>
  <Override PartName="/ppt/slideLayouts/slideLayout253.xml" ContentType="application/vnd.openxmlformats-officedocument.presentationml.slideLayout+xml"/>
  <Override PartName="/ppt/theme/theme26.xml" ContentType="application/vnd.openxmlformats-officedocument.theme+xml"/>
  <Override PartName="/ppt/slideLayouts/slideLayout254.xml" ContentType="application/vnd.openxmlformats-officedocument.presentationml.slideLayout+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6.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7.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50" r:id="rId1"/>
    <p:sldMasterId id="2147483658" r:id="rId2"/>
    <p:sldMasterId id="2147483656" r:id="rId3"/>
    <p:sldMasterId id="2147483660" r:id="rId4"/>
    <p:sldMasterId id="2147483675" r:id="rId5"/>
    <p:sldMasterId id="2147483783" r:id="rId6"/>
    <p:sldMasterId id="2147483801" r:id="rId7"/>
    <p:sldMasterId id="2147483816" r:id="rId8"/>
    <p:sldMasterId id="2147483861" r:id="rId9"/>
    <p:sldMasterId id="2147483864" r:id="rId10"/>
    <p:sldMasterId id="2147483893" r:id="rId11"/>
    <p:sldMasterId id="2147483924" r:id="rId12"/>
    <p:sldMasterId id="2147483939" r:id="rId13"/>
    <p:sldMasterId id="2147483966" r:id="rId14"/>
    <p:sldMasterId id="2147483984" r:id="rId15"/>
    <p:sldMasterId id="2147484022" r:id="rId16"/>
    <p:sldMasterId id="2147484061" r:id="rId17"/>
    <p:sldMasterId id="2147484141" r:id="rId18"/>
    <p:sldMasterId id="2147484177" r:id="rId19"/>
    <p:sldMasterId id="2147484204" r:id="rId20"/>
    <p:sldMasterId id="2147484223" r:id="rId21"/>
    <p:sldMasterId id="2147484248" r:id="rId22"/>
    <p:sldMasterId id="2147484266" r:id="rId23"/>
    <p:sldMasterId id="2147484282" r:id="rId24"/>
    <p:sldMasterId id="2147484310" r:id="rId25"/>
    <p:sldMasterId id="2147484320" r:id="rId26"/>
    <p:sldMasterId id="2147484322" r:id="rId27"/>
  </p:sldMasterIdLst>
  <p:notesMasterIdLst>
    <p:notesMasterId r:id="rId80"/>
  </p:notesMasterIdLst>
  <p:handoutMasterIdLst>
    <p:handoutMasterId r:id="rId81"/>
  </p:handoutMasterIdLst>
  <p:sldIdLst>
    <p:sldId id="633" r:id="rId28"/>
    <p:sldId id="794" r:id="rId29"/>
    <p:sldId id="817" r:id="rId30"/>
    <p:sldId id="818" r:id="rId31"/>
    <p:sldId id="819" r:id="rId32"/>
    <p:sldId id="820" r:id="rId33"/>
    <p:sldId id="821" r:id="rId34"/>
    <p:sldId id="724" r:id="rId35"/>
    <p:sldId id="776" r:id="rId36"/>
    <p:sldId id="777" r:id="rId37"/>
    <p:sldId id="769" r:id="rId38"/>
    <p:sldId id="791" r:id="rId39"/>
    <p:sldId id="782" r:id="rId40"/>
    <p:sldId id="785" r:id="rId41"/>
    <p:sldId id="770" r:id="rId42"/>
    <p:sldId id="771" r:id="rId43"/>
    <p:sldId id="774" r:id="rId44"/>
    <p:sldId id="773" r:id="rId45"/>
    <p:sldId id="795" r:id="rId46"/>
    <p:sldId id="797" r:id="rId47"/>
    <p:sldId id="798" r:id="rId48"/>
    <p:sldId id="813" r:id="rId49"/>
    <p:sldId id="781" r:id="rId50"/>
    <p:sldId id="775" r:id="rId51"/>
    <p:sldId id="779" r:id="rId52"/>
    <p:sldId id="783" r:id="rId53"/>
    <p:sldId id="784" r:id="rId54"/>
    <p:sldId id="726" r:id="rId55"/>
    <p:sldId id="799" r:id="rId56"/>
    <p:sldId id="800" r:id="rId57"/>
    <p:sldId id="801" r:id="rId58"/>
    <p:sldId id="814" r:id="rId59"/>
    <p:sldId id="786" r:id="rId60"/>
    <p:sldId id="787" r:id="rId61"/>
    <p:sldId id="788" r:id="rId62"/>
    <p:sldId id="718" r:id="rId63"/>
    <p:sldId id="802" r:id="rId64"/>
    <p:sldId id="805" r:id="rId65"/>
    <p:sldId id="815" r:id="rId66"/>
    <p:sldId id="789" r:id="rId67"/>
    <p:sldId id="790" r:id="rId68"/>
    <p:sldId id="806" r:id="rId69"/>
    <p:sldId id="812" r:id="rId70"/>
    <p:sldId id="793" r:id="rId71"/>
    <p:sldId id="807" r:id="rId72"/>
    <p:sldId id="811" r:id="rId73"/>
    <p:sldId id="792" r:id="rId74"/>
    <p:sldId id="816" r:id="rId75"/>
    <p:sldId id="808" r:id="rId76"/>
    <p:sldId id="809" r:id="rId77"/>
    <p:sldId id="810" r:id="rId78"/>
    <p:sldId id="670" r:id="rId7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82">
          <p15:clr>
            <a:srgbClr val="A4A3A4"/>
          </p15:clr>
        </p15:guide>
        <p15:guide id="2" orient="horz" pos="3657">
          <p15:clr>
            <a:srgbClr val="A4A3A4"/>
          </p15:clr>
        </p15:guide>
        <p15:guide id="3" pos="5692">
          <p15:clr>
            <a:srgbClr val="A4A3A4"/>
          </p15:clr>
        </p15:guide>
        <p15:guide id="4" pos="2245">
          <p15:clr>
            <a:srgbClr val="A4A3A4"/>
          </p15:clr>
        </p15:guide>
        <p15:guide id="5" pos="68">
          <p15:clr>
            <a:srgbClr val="A4A3A4"/>
          </p15:clr>
        </p15:guide>
        <p15:guide id="6" orient="horz" pos="4319">
          <p15:clr>
            <a:srgbClr val="A4A3A4"/>
          </p15:clr>
        </p15:guide>
        <p15:guide id="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ron Nichols" initials="SN" lastIdx="20" clrIdx="0"/>
  <p:cmAuthor id="7" name="Lucy Readings" initials="LR" lastIdx="30" clrIdx="7"/>
  <p:cmAuthor id="1" name="GREDFERN" initials="G" lastIdx="0" clrIdx="1"/>
  <p:cmAuthor id="8" name="Steph Hood" initials="SH" lastIdx="9" clrIdx="8"/>
  <p:cmAuthor id="2" name="Matt Walker" initials="MW" lastIdx="3" clrIdx="2"/>
  <p:cmAuthor id="3" name="Emma Slater" initials="ES" lastIdx="15" clrIdx="3"/>
  <p:cmAuthor id="4" name="Sara Warner" initials="SW" lastIdx="14" clrIdx="4"/>
  <p:cmAuthor id="5" name="Gayle Higginson" initials="GH" lastIdx="26" clrIdx="5"/>
  <p:cmAuthor id="6" name="Olivia Lacey" initials="OL" lastIdx="65"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7DBB"/>
    <a:srgbClr val="6D6E71"/>
    <a:srgbClr val="CCFF99"/>
    <a:srgbClr val="F0343B"/>
    <a:srgbClr val="FFFFFF"/>
    <a:srgbClr val="E2E2E3"/>
    <a:srgbClr val="6E97C0"/>
    <a:srgbClr val="D1D1D1"/>
    <a:srgbClr val="FFE7EE"/>
    <a:srgbClr val="D5A4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95915" autoAdjust="0"/>
  </p:normalViewPr>
  <p:slideViewPr>
    <p:cSldViewPr>
      <p:cViewPr>
        <p:scale>
          <a:sx n="78" d="100"/>
          <a:sy n="78" d="100"/>
        </p:scale>
        <p:origin x="-1170" y="210"/>
      </p:cViewPr>
      <p:guideLst>
        <p:guide orient="horz" pos="482"/>
        <p:guide orient="horz" pos="3657"/>
        <p:guide orient="horz" pos="4319"/>
        <p:guide pos="5692"/>
        <p:guide pos="2245"/>
        <p:guide pos="68"/>
        <p:guide/>
      </p:guideLst>
    </p:cSldViewPr>
  </p:slideViewPr>
  <p:outlineViewPr>
    <p:cViewPr>
      <p:scale>
        <a:sx n="33" d="100"/>
        <a:sy n="33" d="100"/>
      </p:scale>
      <p:origin x="0" y="900"/>
    </p:cViewPr>
  </p:outlineViewPr>
  <p:notesTextViewPr>
    <p:cViewPr>
      <p:scale>
        <a:sx n="1" d="1"/>
        <a:sy n="1" d="1"/>
      </p:scale>
      <p:origin x="0" y="0"/>
    </p:cViewPr>
  </p:notesTextViewPr>
  <p:sorterViewPr>
    <p:cViewPr varScale="1">
      <p:scale>
        <a:sx n="100" d="100"/>
        <a:sy n="100" d="100"/>
      </p:scale>
      <p:origin x="0" y="-27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2.xml"/><Relationship Id="rId21" Type="http://schemas.openxmlformats.org/officeDocument/2006/relationships/slideMaster" Target="slideMasters/slideMaster21.xml"/><Relationship Id="rId34" Type="http://schemas.openxmlformats.org/officeDocument/2006/relationships/slide" Target="slides/slide7.xml"/><Relationship Id="rId42" Type="http://schemas.openxmlformats.org/officeDocument/2006/relationships/slide" Target="slides/slide15.xml"/><Relationship Id="rId47" Type="http://schemas.openxmlformats.org/officeDocument/2006/relationships/slide" Target="slides/slide20.xml"/><Relationship Id="rId50" Type="http://schemas.openxmlformats.org/officeDocument/2006/relationships/slide" Target="slides/slide23.xml"/><Relationship Id="rId55" Type="http://schemas.openxmlformats.org/officeDocument/2006/relationships/slide" Target="slides/slide28.xml"/><Relationship Id="rId63" Type="http://schemas.openxmlformats.org/officeDocument/2006/relationships/slide" Target="slides/slide36.xml"/><Relationship Id="rId68" Type="http://schemas.openxmlformats.org/officeDocument/2006/relationships/slide" Target="slides/slide41.xml"/><Relationship Id="rId76" Type="http://schemas.openxmlformats.org/officeDocument/2006/relationships/slide" Target="slides/slide49.xml"/><Relationship Id="rId84"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2.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5.xml"/><Relationship Id="rId37" Type="http://schemas.openxmlformats.org/officeDocument/2006/relationships/slide" Target="slides/slide10.xml"/><Relationship Id="rId40" Type="http://schemas.openxmlformats.org/officeDocument/2006/relationships/slide" Target="slides/slide13.xml"/><Relationship Id="rId45" Type="http://schemas.openxmlformats.org/officeDocument/2006/relationships/slide" Target="slides/slide18.xml"/><Relationship Id="rId53" Type="http://schemas.openxmlformats.org/officeDocument/2006/relationships/slide" Target="slides/slide26.xml"/><Relationship Id="rId58" Type="http://schemas.openxmlformats.org/officeDocument/2006/relationships/slide" Target="slides/slide31.xml"/><Relationship Id="rId66" Type="http://schemas.openxmlformats.org/officeDocument/2006/relationships/slide" Target="slides/slide39.xml"/><Relationship Id="rId74" Type="http://schemas.openxmlformats.org/officeDocument/2006/relationships/slide" Target="slides/slide47.xml"/><Relationship Id="rId79" Type="http://schemas.openxmlformats.org/officeDocument/2006/relationships/slide" Target="slides/slide52.xml"/><Relationship Id="rId5" Type="http://schemas.openxmlformats.org/officeDocument/2006/relationships/slideMaster" Target="slideMasters/slideMaster5.xml"/><Relationship Id="rId61" Type="http://schemas.openxmlformats.org/officeDocument/2006/relationships/slide" Target="slides/slide34.xml"/><Relationship Id="rId82" Type="http://schemas.openxmlformats.org/officeDocument/2006/relationships/commentAuthors" Target="commentAuthors.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3.xml"/><Relationship Id="rId35" Type="http://schemas.openxmlformats.org/officeDocument/2006/relationships/slide" Target="slides/slide8.xml"/><Relationship Id="rId43" Type="http://schemas.openxmlformats.org/officeDocument/2006/relationships/slide" Target="slides/slide16.xml"/><Relationship Id="rId48" Type="http://schemas.openxmlformats.org/officeDocument/2006/relationships/slide" Target="slides/slide21.xml"/><Relationship Id="rId56" Type="http://schemas.openxmlformats.org/officeDocument/2006/relationships/slide" Target="slides/slide29.xml"/><Relationship Id="rId64" Type="http://schemas.openxmlformats.org/officeDocument/2006/relationships/slide" Target="slides/slide37.xml"/><Relationship Id="rId69" Type="http://schemas.openxmlformats.org/officeDocument/2006/relationships/slide" Target="slides/slide42.xml"/><Relationship Id="rId77" Type="http://schemas.openxmlformats.org/officeDocument/2006/relationships/slide" Target="slides/slide50.xml"/><Relationship Id="rId8" Type="http://schemas.openxmlformats.org/officeDocument/2006/relationships/slideMaster" Target="slideMasters/slideMaster8.xml"/><Relationship Id="rId51" Type="http://schemas.openxmlformats.org/officeDocument/2006/relationships/slide" Target="slides/slide24.xml"/><Relationship Id="rId72" Type="http://schemas.openxmlformats.org/officeDocument/2006/relationships/slide" Target="slides/slide45.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6.xml"/><Relationship Id="rId38" Type="http://schemas.openxmlformats.org/officeDocument/2006/relationships/slide" Target="slides/slide11.xml"/><Relationship Id="rId46" Type="http://schemas.openxmlformats.org/officeDocument/2006/relationships/slide" Target="slides/slide19.xml"/><Relationship Id="rId59" Type="http://schemas.openxmlformats.org/officeDocument/2006/relationships/slide" Target="slides/slide32.xml"/><Relationship Id="rId67" Type="http://schemas.openxmlformats.org/officeDocument/2006/relationships/slide" Target="slides/slide40.xml"/><Relationship Id="rId20" Type="http://schemas.openxmlformats.org/officeDocument/2006/relationships/slideMaster" Target="slideMasters/slideMaster20.xml"/><Relationship Id="rId41" Type="http://schemas.openxmlformats.org/officeDocument/2006/relationships/slide" Target="slides/slide14.xml"/><Relationship Id="rId54" Type="http://schemas.openxmlformats.org/officeDocument/2006/relationships/slide" Target="slides/slide27.xml"/><Relationship Id="rId62" Type="http://schemas.openxmlformats.org/officeDocument/2006/relationships/slide" Target="slides/slide35.xml"/><Relationship Id="rId70" Type="http://schemas.openxmlformats.org/officeDocument/2006/relationships/slide" Target="slides/slide43.xml"/><Relationship Id="rId75" Type="http://schemas.openxmlformats.org/officeDocument/2006/relationships/slide" Target="slides/slide48.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1.xml"/><Relationship Id="rId36" Type="http://schemas.openxmlformats.org/officeDocument/2006/relationships/slide" Target="slides/slide9.xml"/><Relationship Id="rId49" Type="http://schemas.openxmlformats.org/officeDocument/2006/relationships/slide" Target="slides/slide22.xml"/><Relationship Id="rId57" Type="http://schemas.openxmlformats.org/officeDocument/2006/relationships/slide" Target="slides/slide30.xml"/><Relationship Id="rId10" Type="http://schemas.openxmlformats.org/officeDocument/2006/relationships/slideMaster" Target="slideMasters/slideMaster10.xml"/><Relationship Id="rId31" Type="http://schemas.openxmlformats.org/officeDocument/2006/relationships/slide" Target="slides/slide4.xml"/><Relationship Id="rId44" Type="http://schemas.openxmlformats.org/officeDocument/2006/relationships/slide" Target="slides/slide17.xml"/><Relationship Id="rId52" Type="http://schemas.openxmlformats.org/officeDocument/2006/relationships/slide" Target="slides/slide25.xml"/><Relationship Id="rId60" Type="http://schemas.openxmlformats.org/officeDocument/2006/relationships/slide" Target="slides/slide33.xml"/><Relationship Id="rId65" Type="http://schemas.openxmlformats.org/officeDocument/2006/relationships/slide" Target="slides/slide38.xml"/><Relationship Id="rId73" Type="http://schemas.openxmlformats.org/officeDocument/2006/relationships/slide" Target="slides/slide46.xml"/><Relationship Id="rId78" Type="http://schemas.openxmlformats.org/officeDocument/2006/relationships/slide" Target="slides/slide51.xml"/><Relationship Id="rId81" Type="http://schemas.openxmlformats.org/officeDocument/2006/relationships/handoutMaster" Target="handoutMasters/handoutMaster1.xml"/><Relationship Id="rId8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GB" sz="1400" dirty="0"/>
              <a:t>Q2. Where are you from?</a:t>
            </a:r>
          </a:p>
          <a:p>
            <a:pPr>
              <a:defRPr sz="1400"/>
            </a:pPr>
            <a:r>
              <a:rPr lang="en-GB" sz="1400" b="0" i="1" dirty="0"/>
              <a:t> % of respondents answering question</a:t>
            </a:r>
          </a:p>
        </c:rich>
      </c:tx>
      <c:overlay val="0"/>
    </c:title>
    <c:autoTitleDeleted val="0"/>
    <c:plotArea>
      <c:layout>
        <c:manualLayout>
          <c:layoutTarget val="inner"/>
          <c:xMode val="edge"/>
          <c:yMode val="edge"/>
          <c:x val="3.2412174000144491E-2"/>
          <c:y val="0.17737053103434636"/>
          <c:w val="0.82635206218929835"/>
          <c:h val="0.5802169522147812"/>
        </c:manualLayout>
      </c:layout>
      <c:barChart>
        <c:barDir val="col"/>
        <c:grouping val="clustered"/>
        <c:varyColors val="0"/>
        <c:ser>
          <c:idx val="0"/>
          <c:order val="0"/>
          <c:tx>
            <c:strRef>
              <c:f>Sheet1!$B$1</c:f>
              <c:strCache>
                <c:ptCount val="1"/>
                <c:pt idx="0">
                  <c:v>Total (n=1122)</c:v>
                </c:pt>
              </c:strCache>
            </c:strRef>
          </c:tx>
          <c:spPr>
            <a:solidFill>
              <a:schemeClr val="tx1"/>
            </a:solidFill>
          </c:spPr>
          <c:invertIfNegative val="0"/>
          <c:dLbls>
            <c:spPr>
              <a:noFill/>
              <a:ln>
                <a:noFill/>
              </a:ln>
              <a:effectLst/>
            </c:spPr>
            <c:txPr>
              <a:bodyPr/>
              <a:lstStyle/>
              <a:p>
                <a:pPr>
                  <a:defRPr sz="90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Barnsley</c:v>
                </c:pt>
                <c:pt idx="1">
                  <c:v>Bassetlaw</c:v>
                </c:pt>
                <c:pt idx="2">
                  <c:v>Doncaster</c:v>
                </c:pt>
                <c:pt idx="3">
                  <c:v>Rotherham</c:v>
                </c:pt>
                <c:pt idx="4">
                  <c:v>Sheffield</c:v>
                </c:pt>
              </c:strCache>
            </c:strRef>
          </c:cat>
          <c:val>
            <c:numRef>
              <c:f>Sheet1!$B$2:$B$6</c:f>
              <c:numCache>
                <c:formatCode>0%</c:formatCode>
                <c:ptCount val="5"/>
                <c:pt idx="0">
                  <c:v>0.19</c:v>
                </c:pt>
                <c:pt idx="1">
                  <c:v>0.05</c:v>
                </c:pt>
                <c:pt idx="2">
                  <c:v>0.18</c:v>
                </c:pt>
                <c:pt idx="3">
                  <c:v>0.14000000000000001</c:v>
                </c:pt>
                <c:pt idx="4">
                  <c:v>0.44</c:v>
                </c:pt>
              </c:numCache>
            </c:numRef>
          </c:val>
          <c:extLst xmlns:c16r2="http://schemas.microsoft.com/office/drawing/2015/06/chart">
            <c:ext xmlns:c16="http://schemas.microsoft.com/office/drawing/2014/chart" uri="{C3380CC4-5D6E-409C-BE32-E72D297353CC}">
              <c16:uniqueId val="{00000000-C054-4BA0-BFB0-44B98B595D4A}"/>
            </c:ext>
          </c:extLst>
        </c:ser>
        <c:ser>
          <c:idx val="1"/>
          <c:order val="1"/>
          <c:tx>
            <c:strRef>
              <c:f>Sheet1!$C$1</c:f>
              <c:strCache>
                <c:ptCount val="1"/>
                <c:pt idx="0">
                  <c:v>Healthwatch survey (n=1009)</c:v>
                </c:pt>
              </c:strCache>
            </c:strRef>
          </c:tx>
          <c:spPr>
            <a:solidFill>
              <a:schemeClr val="accent1"/>
            </a:solidFill>
          </c:spPr>
          <c:invertIfNegative val="0"/>
          <c:dLbls>
            <c:spPr>
              <a:noFill/>
              <a:ln>
                <a:noFill/>
              </a:ln>
              <a:effectLst/>
            </c:spPr>
            <c:txPr>
              <a:bodyPr/>
              <a:lstStyle/>
              <a:p>
                <a:pPr>
                  <a:defRPr sz="90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Barnsley</c:v>
                </c:pt>
                <c:pt idx="1">
                  <c:v>Bassetlaw</c:v>
                </c:pt>
                <c:pt idx="2">
                  <c:v>Doncaster</c:v>
                </c:pt>
                <c:pt idx="3">
                  <c:v>Rotherham</c:v>
                </c:pt>
                <c:pt idx="4">
                  <c:v>Sheffield</c:v>
                </c:pt>
              </c:strCache>
            </c:strRef>
          </c:cat>
          <c:val>
            <c:numRef>
              <c:f>Sheet1!$C$2:$C$6</c:f>
              <c:numCache>
                <c:formatCode>0%</c:formatCode>
                <c:ptCount val="5"/>
                <c:pt idx="0">
                  <c:v>0.2</c:v>
                </c:pt>
                <c:pt idx="1">
                  <c:v>0.04</c:v>
                </c:pt>
                <c:pt idx="2">
                  <c:v>0.19</c:v>
                </c:pt>
                <c:pt idx="3">
                  <c:v>0.15</c:v>
                </c:pt>
                <c:pt idx="4">
                  <c:v>0.43</c:v>
                </c:pt>
              </c:numCache>
            </c:numRef>
          </c:val>
          <c:extLst xmlns:c16r2="http://schemas.microsoft.com/office/drawing/2015/06/chart">
            <c:ext xmlns:c16="http://schemas.microsoft.com/office/drawing/2014/chart" uri="{C3380CC4-5D6E-409C-BE32-E72D297353CC}">
              <c16:uniqueId val="{00000000-E2B1-44DD-8155-2981994FC2CE}"/>
            </c:ext>
          </c:extLst>
        </c:ser>
        <c:ser>
          <c:idx val="2"/>
          <c:order val="2"/>
          <c:tx>
            <c:strRef>
              <c:f>Sheet1!$D$1</c:f>
              <c:strCache>
                <c:ptCount val="1"/>
                <c:pt idx="0">
                  <c:v>ICS survey (n=113)</c:v>
                </c:pt>
              </c:strCache>
            </c:strRef>
          </c:tx>
          <c:spPr>
            <a:solidFill>
              <a:srgbClr val="357DBB"/>
            </a:solidFill>
          </c:spPr>
          <c:invertIfNegative val="0"/>
          <c:dLbls>
            <c:spPr>
              <a:noFill/>
              <a:ln>
                <a:noFill/>
              </a:ln>
              <a:effectLst/>
            </c:spPr>
            <c:txPr>
              <a:bodyPr/>
              <a:lstStyle/>
              <a:p>
                <a:pPr>
                  <a:defRPr sz="90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Barnsley</c:v>
                </c:pt>
                <c:pt idx="1">
                  <c:v>Bassetlaw</c:v>
                </c:pt>
                <c:pt idx="2">
                  <c:v>Doncaster</c:v>
                </c:pt>
                <c:pt idx="3">
                  <c:v>Rotherham</c:v>
                </c:pt>
                <c:pt idx="4">
                  <c:v>Sheffield</c:v>
                </c:pt>
              </c:strCache>
            </c:strRef>
          </c:cat>
          <c:val>
            <c:numRef>
              <c:f>Sheet1!$D$2:$D$6</c:f>
              <c:numCache>
                <c:formatCode>0%</c:formatCode>
                <c:ptCount val="5"/>
                <c:pt idx="0">
                  <c:v>0.16</c:v>
                </c:pt>
                <c:pt idx="1">
                  <c:v>0.11</c:v>
                </c:pt>
                <c:pt idx="2">
                  <c:v>0.08</c:v>
                </c:pt>
                <c:pt idx="3">
                  <c:v>0.11</c:v>
                </c:pt>
                <c:pt idx="4">
                  <c:v>0.55000000000000004</c:v>
                </c:pt>
              </c:numCache>
            </c:numRef>
          </c:val>
          <c:extLst xmlns:c16r2="http://schemas.microsoft.com/office/drawing/2015/06/chart">
            <c:ext xmlns:c16="http://schemas.microsoft.com/office/drawing/2014/chart" uri="{C3380CC4-5D6E-409C-BE32-E72D297353CC}">
              <c16:uniqueId val="{00000001-E2B1-44DD-8155-2981994FC2CE}"/>
            </c:ext>
          </c:extLst>
        </c:ser>
        <c:dLbls>
          <c:showLegendKey val="0"/>
          <c:showVal val="0"/>
          <c:showCatName val="0"/>
          <c:showSerName val="0"/>
          <c:showPercent val="0"/>
          <c:showBubbleSize val="0"/>
        </c:dLbls>
        <c:gapWidth val="150"/>
        <c:axId val="65078400"/>
        <c:axId val="65079936"/>
      </c:barChart>
      <c:catAx>
        <c:axId val="65078400"/>
        <c:scaling>
          <c:orientation val="minMax"/>
        </c:scaling>
        <c:delete val="0"/>
        <c:axPos val="b"/>
        <c:numFmt formatCode="General" sourceLinked="1"/>
        <c:majorTickMark val="out"/>
        <c:minorTickMark val="none"/>
        <c:tickLblPos val="nextTo"/>
        <c:txPr>
          <a:bodyPr/>
          <a:lstStyle/>
          <a:p>
            <a:pPr>
              <a:defRPr sz="1200"/>
            </a:pPr>
            <a:endParaRPr lang="en-US"/>
          </a:p>
        </c:txPr>
        <c:crossAx val="65079936"/>
        <c:crosses val="autoZero"/>
        <c:auto val="1"/>
        <c:lblAlgn val="ctr"/>
        <c:lblOffset val="100"/>
        <c:noMultiLvlLbl val="0"/>
      </c:catAx>
      <c:valAx>
        <c:axId val="65079936"/>
        <c:scaling>
          <c:orientation val="minMax"/>
        </c:scaling>
        <c:delete val="1"/>
        <c:axPos val="l"/>
        <c:numFmt formatCode="0%" sourceLinked="1"/>
        <c:majorTickMark val="out"/>
        <c:minorTickMark val="none"/>
        <c:tickLblPos val="nextTo"/>
        <c:crossAx val="65078400"/>
        <c:crossesAt val="1"/>
        <c:crossBetween val="between"/>
      </c:valAx>
      <c:spPr>
        <a:noFill/>
        <a:ln w="25400">
          <a:noFill/>
        </a:ln>
      </c:spPr>
    </c:plotArea>
    <c:legend>
      <c:legendPos val="b"/>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a:t>Age of respondent</a:t>
            </a:r>
          </a:p>
          <a:p>
            <a:pPr>
              <a:defRPr/>
            </a:pPr>
            <a:r>
              <a:rPr lang="en-GB" b="0" dirty="0"/>
              <a:t> % of respondents answering question</a:t>
            </a:r>
          </a:p>
        </c:rich>
      </c:tx>
      <c:overlay val="0"/>
    </c:title>
    <c:autoTitleDeleted val="0"/>
    <c:plotArea>
      <c:layout>
        <c:manualLayout>
          <c:layoutTarget val="inner"/>
          <c:xMode val="edge"/>
          <c:yMode val="edge"/>
          <c:x val="3.2412174000144491E-2"/>
          <c:y val="0.17737053103434636"/>
          <c:w val="0.82635206218929835"/>
          <c:h val="0.5802169522147812"/>
        </c:manualLayout>
      </c:layout>
      <c:barChart>
        <c:barDir val="col"/>
        <c:grouping val="clustered"/>
        <c:varyColors val="0"/>
        <c:ser>
          <c:idx val="0"/>
          <c:order val="0"/>
          <c:tx>
            <c:strRef>
              <c:f>Sheet1!$B$1</c:f>
              <c:strCache>
                <c:ptCount val="1"/>
                <c:pt idx="0">
                  <c:v>Total (n=938)</c:v>
                </c:pt>
              </c:strCache>
            </c:strRef>
          </c:tx>
          <c:spPr>
            <a:solidFill>
              <a:schemeClr val="tx1"/>
            </a:solidFill>
          </c:spPr>
          <c:invertIfNegative val="0"/>
          <c:dLbls>
            <c:spPr>
              <a:noFill/>
              <a:ln>
                <a:noFill/>
              </a:ln>
              <a:effectLst/>
            </c:spPr>
            <c:txPr>
              <a:bodyPr/>
              <a:lstStyle/>
              <a:p>
                <a:pPr>
                  <a:defRPr sz="90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Under 18</c:v>
                </c:pt>
                <c:pt idx="1">
                  <c:v>18-24</c:v>
                </c:pt>
                <c:pt idx="2">
                  <c:v>25-34</c:v>
                </c:pt>
                <c:pt idx="3">
                  <c:v>35-44</c:v>
                </c:pt>
                <c:pt idx="4">
                  <c:v>45-54</c:v>
                </c:pt>
                <c:pt idx="5">
                  <c:v>55-64</c:v>
                </c:pt>
                <c:pt idx="6">
                  <c:v>65+</c:v>
                </c:pt>
              </c:strCache>
            </c:strRef>
          </c:cat>
          <c:val>
            <c:numRef>
              <c:f>Sheet1!$B$2:$B$8</c:f>
              <c:numCache>
                <c:formatCode>0%</c:formatCode>
                <c:ptCount val="7"/>
                <c:pt idx="0">
                  <c:v>0.01</c:v>
                </c:pt>
                <c:pt idx="1">
                  <c:v>0.06</c:v>
                </c:pt>
                <c:pt idx="2">
                  <c:v>0.12</c:v>
                </c:pt>
                <c:pt idx="3">
                  <c:v>0.15</c:v>
                </c:pt>
                <c:pt idx="4">
                  <c:v>0.21</c:v>
                </c:pt>
                <c:pt idx="5">
                  <c:v>0.23</c:v>
                </c:pt>
                <c:pt idx="6">
                  <c:v>0.21</c:v>
                </c:pt>
              </c:numCache>
            </c:numRef>
          </c:val>
          <c:extLst xmlns:c16r2="http://schemas.microsoft.com/office/drawing/2015/06/chart">
            <c:ext xmlns:c16="http://schemas.microsoft.com/office/drawing/2014/chart" uri="{C3380CC4-5D6E-409C-BE32-E72D297353CC}">
              <c16:uniqueId val="{00000000-C054-4BA0-BFB0-44B98B595D4A}"/>
            </c:ext>
          </c:extLst>
        </c:ser>
        <c:ser>
          <c:idx val="1"/>
          <c:order val="1"/>
          <c:tx>
            <c:strRef>
              <c:f>Sheet1!$C$1</c:f>
              <c:strCache>
                <c:ptCount val="1"/>
                <c:pt idx="0">
                  <c:v>Healthwatch survey (n=844)</c:v>
                </c:pt>
              </c:strCache>
            </c:strRef>
          </c:tx>
          <c:spPr>
            <a:solidFill>
              <a:schemeClr val="accent1"/>
            </a:solidFill>
          </c:spPr>
          <c:invertIfNegative val="0"/>
          <c:dLbls>
            <c:spPr>
              <a:noFill/>
              <a:ln>
                <a:noFill/>
              </a:ln>
              <a:effectLst/>
            </c:spPr>
            <c:txPr>
              <a:bodyPr/>
              <a:lstStyle/>
              <a:p>
                <a:pPr>
                  <a:defRPr sz="90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Under 18</c:v>
                </c:pt>
                <c:pt idx="1">
                  <c:v>18-24</c:v>
                </c:pt>
                <c:pt idx="2">
                  <c:v>25-34</c:v>
                </c:pt>
                <c:pt idx="3">
                  <c:v>35-44</c:v>
                </c:pt>
                <c:pt idx="4">
                  <c:v>45-54</c:v>
                </c:pt>
                <c:pt idx="5">
                  <c:v>55-64</c:v>
                </c:pt>
                <c:pt idx="6">
                  <c:v>65+</c:v>
                </c:pt>
              </c:strCache>
            </c:strRef>
          </c:cat>
          <c:val>
            <c:numRef>
              <c:f>Sheet1!$C$2:$C$8</c:f>
              <c:numCache>
                <c:formatCode>0%</c:formatCode>
                <c:ptCount val="7"/>
                <c:pt idx="0">
                  <c:v>1.18E-2</c:v>
                </c:pt>
                <c:pt idx="1">
                  <c:v>6.2800000000000009E-2</c:v>
                </c:pt>
                <c:pt idx="2">
                  <c:v>0.1303</c:v>
                </c:pt>
                <c:pt idx="3">
                  <c:v>0.15640000000000001</c:v>
                </c:pt>
                <c:pt idx="4">
                  <c:v>0.2026</c:v>
                </c:pt>
                <c:pt idx="5">
                  <c:v>0.22509999999999999</c:v>
                </c:pt>
                <c:pt idx="6">
                  <c:v>0.2109</c:v>
                </c:pt>
              </c:numCache>
            </c:numRef>
          </c:val>
          <c:extLst xmlns:c16r2="http://schemas.microsoft.com/office/drawing/2015/06/chart">
            <c:ext xmlns:c16="http://schemas.microsoft.com/office/drawing/2014/chart" uri="{C3380CC4-5D6E-409C-BE32-E72D297353CC}">
              <c16:uniqueId val="{00000000-3118-44F3-849E-4FDA00D5DDCE}"/>
            </c:ext>
          </c:extLst>
        </c:ser>
        <c:ser>
          <c:idx val="2"/>
          <c:order val="2"/>
          <c:tx>
            <c:strRef>
              <c:f>Sheet1!$D$1</c:f>
              <c:strCache>
                <c:ptCount val="1"/>
                <c:pt idx="0">
                  <c:v>ICS survey (n=94)</c:v>
                </c:pt>
              </c:strCache>
            </c:strRef>
          </c:tx>
          <c:spPr>
            <a:solidFill>
              <a:srgbClr val="357DBB"/>
            </a:solidFill>
          </c:spPr>
          <c:invertIfNegative val="0"/>
          <c:dLbls>
            <c:spPr>
              <a:noFill/>
              <a:ln>
                <a:noFill/>
              </a:ln>
              <a:effectLst/>
            </c:spPr>
            <c:txPr>
              <a:bodyPr/>
              <a:lstStyle/>
              <a:p>
                <a:pPr>
                  <a:defRPr sz="90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Under 18</c:v>
                </c:pt>
                <c:pt idx="1">
                  <c:v>18-24</c:v>
                </c:pt>
                <c:pt idx="2">
                  <c:v>25-34</c:v>
                </c:pt>
                <c:pt idx="3">
                  <c:v>35-44</c:v>
                </c:pt>
                <c:pt idx="4">
                  <c:v>45-54</c:v>
                </c:pt>
                <c:pt idx="5">
                  <c:v>55-64</c:v>
                </c:pt>
                <c:pt idx="6">
                  <c:v>65+</c:v>
                </c:pt>
              </c:strCache>
            </c:strRef>
          </c:cat>
          <c:val>
            <c:numRef>
              <c:f>Sheet1!$D$2:$D$8</c:f>
              <c:numCache>
                <c:formatCode>0%</c:formatCode>
                <c:ptCount val="7"/>
                <c:pt idx="0">
                  <c:v>0</c:v>
                </c:pt>
                <c:pt idx="1">
                  <c:v>0</c:v>
                </c:pt>
                <c:pt idx="2">
                  <c:v>7.4499999999999997E-2</c:v>
                </c:pt>
                <c:pt idx="3">
                  <c:v>0.13830000000000001</c:v>
                </c:pt>
                <c:pt idx="4">
                  <c:v>0.2979</c:v>
                </c:pt>
                <c:pt idx="5">
                  <c:v>0.28720000000000001</c:v>
                </c:pt>
                <c:pt idx="6">
                  <c:v>0.2021</c:v>
                </c:pt>
              </c:numCache>
            </c:numRef>
          </c:val>
          <c:extLst xmlns:c16r2="http://schemas.microsoft.com/office/drawing/2015/06/chart">
            <c:ext xmlns:c16="http://schemas.microsoft.com/office/drawing/2014/chart" uri="{C3380CC4-5D6E-409C-BE32-E72D297353CC}">
              <c16:uniqueId val="{00000001-3118-44F3-849E-4FDA00D5DDCE}"/>
            </c:ext>
          </c:extLst>
        </c:ser>
        <c:dLbls>
          <c:showLegendKey val="0"/>
          <c:showVal val="0"/>
          <c:showCatName val="0"/>
          <c:showSerName val="0"/>
          <c:showPercent val="0"/>
          <c:showBubbleSize val="0"/>
        </c:dLbls>
        <c:gapWidth val="150"/>
        <c:axId val="65279488"/>
        <c:axId val="65281024"/>
      </c:barChart>
      <c:catAx>
        <c:axId val="65279488"/>
        <c:scaling>
          <c:orientation val="minMax"/>
        </c:scaling>
        <c:delete val="0"/>
        <c:axPos val="b"/>
        <c:numFmt formatCode="General" sourceLinked="1"/>
        <c:majorTickMark val="out"/>
        <c:minorTickMark val="none"/>
        <c:tickLblPos val="nextTo"/>
        <c:crossAx val="65281024"/>
        <c:crosses val="autoZero"/>
        <c:auto val="1"/>
        <c:lblAlgn val="ctr"/>
        <c:lblOffset val="100"/>
        <c:noMultiLvlLbl val="0"/>
      </c:catAx>
      <c:valAx>
        <c:axId val="65281024"/>
        <c:scaling>
          <c:orientation val="minMax"/>
        </c:scaling>
        <c:delete val="1"/>
        <c:axPos val="l"/>
        <c:numFmt formatCode="0%" sourceLinked="1"/>
        <c:majorTickMark val="out"/>
        <c:minorTickMark val="none"/>
        <c:tickLblPos val="nextTo"/>
        <c:crossAx val="65279488"/>
        <c:crossesAt val="1"/>
        <c:crossBetween val="between"/>
      </c:valAx>
      <c:spPr>
        <a:noFill/>
        <a:ln w="25400">
          <a:noFill/>
        </a:ln>
      </c:spPr>
    </c:plotArea>
    <c:legend>
      <c:legendPos val="b"/>
      <c:layout>
        <c:manualLayout>
          <c:xMode val="edge"/>
          <c:yMode val="edge"/>
          <c:x val="2.6696873377435261E-4"/>
          <c:y val="0.8629461695614068"/>
          <c:w val="0.99683368448980059"/>
          <c:h val="0.11607429421422311"/>
        </c:manualLayout>
      </c:layout>
      <c:overlay val="0"/>
    </c:legend>
    <c:plotVisOnly val="1"/>
    <c:dispBlanksAs val="gap"/>
    <c:showDLblsOverMax val="0"/>
  </c:chart>
  <c:txPr>
    <a:bodyPr/>
    <a:lstStyle/>
    <a:p>
      <a:pPr>
        <a:defRPr sz="11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GB" sz="1400" dirty="0"/>
              <a:t>Q5. Please tell</a:t>
            </a:r>
            <a:r>
              <a:rPr lang="en-GB" sz="1400" baseline="0" dirty="0"/>
              <a:t> us h</a:t>
            </a:r>
            <a:r>
              <a:rPr lang="en-GB" sz="1400" dirty="0"/>
              <a:t>ow importan</a:t>
            </a:r>
            <a:r>
              <a:rPr lang="en-GB" sz="1400" baseline="0" dirty="0"/>
              <a:t>t the following statements are in relation to staying healthy?</a:t>
            </a:r>
            <a:endParaRPr lang="en-GB" sz="1400" dirty="0"/>
          </a:p>
          <a:p>
            <a:pPr>
              <a:defRPr sz="1400"/>
            </a:pPr>
            <a:r>
              <a:rPr lang="en-GB" sz="1400" b="0" i="1" dirty="0"/>
              <a:t> % of respondents who</a:t>
            </a:r>
            <a:r>
              <a:rPr lang="en-GB" sz="1400" b="0" i="1" baseline="0" dirty="0"/>
              <a:t> </a:t>
            </a:r>
            <a:r>
              <a:rPr lang="en-GB" sz="1400" b="0" i="1" dirty="0"/>
              <a:t>answered ‘Important’ or ‘Very important’</a:t>
            </a:r>
          </a:p>
        </c:rich>
      </c:tx>
      <c:overlay val="0"/>
    </c:title>
    <c:autoTitleDeleted val="0"/>
    <c:plotArea>
      <c:layout>
        <c:manualLayout>
          <c:layoutTarget val="inner"/>
          <c:xMode val="edge"/>
          <c:yMode val="edge"/>
          <c:x val="0.49710139804880149"/>
          <c:y val="0.2509216367149712"/>
          <c:w val="0.36854247746963148"/>
          <c:h val="0.5802169522147812"/>
        </c:manualLayout>
      </c:layout>
      <c:barChart>
        <c:barDir val="bar"/>
        <c:grouping val="clustered"/>
        <c:varyColors val="0"/>
        <c:ser>
          <c:idx val="0"/>
          <c:order val="0"/>
          <c:tx>
            <c:strRef>
              <c:f>Sheet1!$B$1</c:f>
              <c:strCache>
                <c:ptCount val="1"/>
                <c:pt idx="0">
                  <c:v>ICS</c:v>
                </c:pt>
              </c:strCache>
            </c:strRef>
          </c:tx>
          <c:spPr>
            <a:solidFill>
              <a:schemeClr val="accent2"/>
            </a:solidFill>
          </c:spPr>
          <c:invertIfNegative val="0"/>
          <c:dLbls>
            <c:spPr>
              <a:noFill/>
              <a:ln>
                <a:noFill/>
              </a:ln>
              <a:effectLst/>
            </c:spPr>
            <c:txPr>
              <a:bodyPr/>
              <a:lstStyle/>
              <a:p>
                <a:pPr>
                  <a:defRPr sz="100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My community can support me to live my life the way I want</c:v>
                </c:pt>
                <c:pt idx="1">
                  <c:v>I can get support to stay healthy (such as healthy eating/support to stop smoking)</c:v>
                </c:pt>
                <c:pt idx="2">
                  <c:v>My family and friends have the knowledge and skills to support me</c:v>
                </c:pt>
                <c:pt idx="3">
                  <c:v>I work in partnership with my GP/other health professional to get the care that is right for me</c:v>
                </c:pt>
              </c:strCache>
            </c:strRef>
          </c:cat>
          <c:val>
            <c:numRef>
              <c:f>Sheet1!$B$2:$B$5</c:f>
              <c:numCache>
                <c:formatCode>0%</c:formatCode>
                <c:ptCount val="4"/>
                <c:pt idx="0">
                  <c:v>0.67</c:v>
                </c:pt>
                <c:pt idx="1">
                  <c:v>0.64</c:v>
                </c:pt>
                <c:pt idx="2">
                  <c:v>0.74</c:v>
                </c:pt>
                <c:pt idx="3">
                  <c:v>0.92</c:v>
                </c:pt>
              </c:numCache>
            </c:numRef>
          </c:val>
          <c:extLst xmlns:c16r2="http://schemas.microsoft.com/office/drawing/2015/06/chart">
            <c:ext xmlns:c16="http://schemas.microsoft.com/office/drawing/2014/chart" uri="{C3380CC4-5D6E-409C-BE32-E72D297353CC}">
              <c16:uniqueId val="{00000000-C054-4BA0-BFB0-44B98B595D4A}"/>
            </c:ext>
          </c:extLst>
        </c:ser>
        <c:ser>
          <c:idx val="1"/>
          <c:order val="1"/>
          <c:tx>
            <c:strRef>
              <c:f>Sheet1!$C$1</c:f>
              <c:strCache>
                <c:ptCount val="1"/>
                <c:pt idx="0">
                  <c:v>Healthwatch</c:v>
                </c:pt>
              </c:strCache>
            </c:strRef>
          </c:tx>
          <c:spPr>
            <a:solidFill>
              <a:schemeClr val="accent1"/>
            </a:solidFill>
          </c:spPr>
          <c:invertIfNegative val="0"/>
          <c:dLbls>
            <c:spPr>
              <a:noFill/>
              <a:ln>
                <a:noFill/>
              </a:ln>
              <a:effectLst/>
            </c:spPr>
            <c:txPr>
              <a:bodyPr/>
              <a:lstStyle/>
              <a:p>
                <a:pPr>
                  <a:defRPr sz="100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My community can support me to live my life the way I want</c:v>
                </c:pt>
                <c:pt idx="1">
                  <c:v>I can get support to stay healthy (such as healthy eating/support to stop smoking)</c:v>
                </c:pt>
                <c:pt idx="2">
                  <c:v>My family and friends have the knowledge and skills to support me</c:v>
                </c:pt>
                <c:pt idx="3">
                  <c:v>I work in partnership with my GP/other health professional to get the care that is right for me</c:v>
                </c:pt>
              </c:strCache>
            </c:strRef>
          </c:cat>
          <c:val>
            <c:numRef>
              <c:f>Sheet1!$C$2:$C$5</c:f>
              <c:numCache>
                <c:formatCode>0%</c:formatCode>
                <c:ptCount val="4"/>
                <c:pt idx="0">
                  <c:v>0.73</c:v>
                </c:pt>
                <c:pt idx="1">
                  <c:v>0.77</c:v>
                </c:pt>
                <c:pt idx="2">
                  <c:v>0.81</c:v>
                </c:pt>
                <c:pt idx="3">
                  <c:v>0.92</c:v>
                </c:pt>
              </c:numCache>
            </c:numRef>
          </c:val>
          <c:extLst xmlns:c16r2="http://schemas.microsoft.com/office/drawing/2015/06/chart">
            <c:ext xmlns:c16="http://schemas.microsoft.com/office/drawing/2014/chart" uri="{C3380CC4-5D6E-409C-BE32-E72D297353CC}">
              <c16:uniqueId val="{00000000-136C-4960-A9F8-CB17CC9E774F}"/>
            </c:ext>
          </c:extLst>
        </c:ser>
        <c:ser>
          <c:idx val="2"/>
          <c:order val="2"/>
          <c:tx>
            <c:strRef>
              <c:f>Sheet1!$D$1</c:f>
              <c:strCache>
                <c:ptCount val="1"/>
                <c:pt idx="0">
                  <c:v>Total</c:v>
                </c:pt>
              </c:strCache>
            </c:strRef>
          </c:tx>
          <c:spPr>
            <a:solidFill>
              <a:schemeClr val="tx1"/>
            </a:solidFill>
          </c:spPr>
          <c:invertIfNegative val="0"/>
          <c:dLbls>
            <c:spPr>
              <a:noFill/>
              <a:ln>
                <a:noFill/>
              </a:ln>
              <a:effectLst/>
            </c:spPr>
            <c:txPr>
              <a:bodyPr/>
              <a:lstStyle/>
              <a:p>
                <a:pPr>
                  <a:defRPr sz="100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My community can support me to live my life the way I want</c:v>
                </c:pt>
                <c:pt idx="1">
                  <c:v>I can get support to stay healthy (such as healthy eating/support to stop smoking)</c:v>
                </c:pt>
                <c:pt idx="2">
                  <c:v>My family and friends have the knowledge and skills to support me</c:v>
                </c:pt>
                <c:pt idx="3">
                  <c:v>I work in partnership with my GP/other health professional to get the care that is right for me</c:v>
                </c:pt>
              </c:strCache>
            </c:strRef>
          </c:cat>
          <c:val>
            <c:numRef>
              <c:f>Sheet1!$D$2:$D$5</c:f>
              <c:numCache>
                <c:formatCode>0%</c:formatCode>
                <c:ptCount val="4"/>
                <c:pt idx="0">
                  <c:v>0.72</c:v>
                </c:pt>
                <c:pt idx="1">
                  <c:v>0.75</c:v>
                </c:pt>
                <c:pt idx="2">
                  <c:v>0.8</c:v>
                </c:pt>
                <c:pt idx="3">
                  <c:v>0.92</c:v>
                </c:pt>
              </c:numCache>
            </c:numRef>
          </c:val>
          <c:extLst xmlns:c16r2="http://schemas.microsoft.com/office/drawing/2015/06/chart">
            <c:ext xmlns:c16="http://schemas.microsoft.com/office/drawing/2014/chart" uri="{C3380CC4-5D6E-409C-BE32-E72D297353CC}">
              <c16:uniqueId val="{00000001-136C-4960-A9F8-CB17CC9E774F}"/>
            </c:ext>
          </c:extLst>
        </c:ser>
        <c:dLbls>
          <c:showLegendKey val="0"/>
          <c:showVal val="0"/>
          <c:showCatName val="0"/>
          <c:showSerName val="0"/>
          <c:showPercent val="0"/>
          <c:showBubbleSize val="0"/>
        </c:dLbls>
        <c:gapWidth val="150"/>
        <c:axId val="68126208"/>
        <c:axId val="68127744"/>
      </c:barChart>
      <c:catAx>
        <c:axId val="68126208"/>
        <c:scaling>
          <c:orientation val="minMax"/>
        </c:scaling>
        <c:delete val="0"/>
        <c:axPos val="l"/>
        <c:numFmt formatCode="General" sourceLinked="1"/>
        <c:majorTickMark val="out"/>
        <c:minorTickMark val="none"/>
        <c:tickLblPos val="nextTo"/>
        <c:txPr>
          <a:bodyPr/>
          <a:lstStyle/>
          <a:p>
            <a:pPr>
              <a:defRPr sz="1200"/>
            </a:pPr>
            <a:endParaRPr lang="en-US"/>
          </a:p>
        </c:txPr>
        <c:crossAx val="68127744"/>
        <c:crosses val="autoZero"/>
        <c:auto val="1"/>
        <c:lblAlgn val="ctr"/>
        <c:lblOffset val="100"/>
        <c:noMultiLvlLbl val="0"/>
      </c:catAx>
      <c:valAx>
        <c:axId val="68127744"/>
        <c:scaling>
          <c:orientation val="minMax"/>
        </c:scaling>
        <c:delete val="1"/>
        <c:axPos val="b"/>
        <c:numFmt formatCode="0%" sourceLinked="1"/>
        <c:majorTickMark val="out"/>
        <c:minorTickMark val="none"/>
        <c:tickLblPos val="nextTo"/>
        <c:crossAx val="68126208"/>
        <c:crossesAt val="1"/>
        <c:crossBetween val="between"/>
      </c:valAx>
      <c:spPr>
        <a:noFill/>
        <a:ln w="25400">
          <a:noFill/>
        </a:ln>
      </c:spPr>
    </c:plotArea>
    <c:legend>
      <c:legendPos val="r"/>
      <c:layout>
        <c:manualLayout>
          <c:xMode val="edge"/>
          <c:yMode val="edge"/>
          <c:x val="0.16933517887268154"/>
          <c:y val="0.85522834623025623"/>
          <c:w val="0.75728453970768328"/>
          <c:h val="0.10752474939070128"/>
        </c:manualLayout>
      </c:layout>
      <c:overlay val="1"/>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GB" sz="1400" dirty="0"/>
              <a:t>Q10. Have you used</a:t>
            </a:r>
            <a:r>
              <a:rPr lang="en-GB" sz="1400" baseline="0" dirty="0"/>
              <a:t> local services and support to help manage your mental wellbeing and emotional health or do you care for someone who has used those services?</a:t>
            </a:r>
            <a:endParaRPr lang="en-GB" sz="1400" dirty="0"/>
          </a:p>
          <a:p>
            <a:pPr>
              <a:defRPr sz="1400"/>
            </a:pPr>
            <a:r>
              <a:rPr lang="en-GB" sz="1400" b="0" i="1" dirty="0"/>
              <a:t> % of respondents answering question</a:t>
            </a:r>
          </a:p>
        </c:rich>
      </c:tx>
      <c:overlay val="0"/>
    </c:title>
    <c:autoTitleDeleted val="0"/>
    <c:plotArea>
      <c:layout>
        <c:manualLayout>
          <c:layoutTarget val="inner"/>
          <c:xMode val="edge"/>
          <c:yMode val="edge"/>
          <c:x val="0.49710139804880149"/>
          <c:y val="0.2509216367149712"/>
          <c:w val="0.36854247746963148"/>
          <c:h val="0.5802169522147812"/>
        </c:manualLayout>
      </c:layout>
      <c:barChart>
        <c:barDir val="bar"/>
        <c:grouping val="clustered"/>
        <c:varyColors val="0"/>
        <c:ser>
          <c:idx val="0"/>
          <c:order val="0"/>
          <c:tx>
            <c:strRef>
              <c:f>Sheet1!$B$1</c:f>
              <c:strCache>
                <c:ptCount val="1"/>
                <c:pt idx="0">
                  <c:v>ICS (n=93)</c:v>
                </c:pt>
              </c:strCache>
            </c:strRef>
          </c:tx>
          <c:spPr>
            <a:solidFill>
              <a:schemeClr val="accent2"/>
            </a:solidFill>
          </c:spPr>
          <c:invertIfNegative val="0"/>
          <c:dLbls>
            <c:spPr>
              <a:noFill/>
              <a:ln>
                <a:noFill/>
              </a:ln>
              <a:effectLst/>
            </c:spPr>
            <c:txPr>
              <a:bodyPr/>
              <a:lstStyle/>
              <a:p>
                <a:pPr>
                  <a:defRPr sz="100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I care for someone but they have not used any local services or support</c:v>
                </c:pt>
                <c:pt idx="1">
                  <c:v>I care for someone who has used local services and support</c:v>
                </c:pt>
                <c:pt idx="2">
                  <c:v>I have not needed to access any local services or support</c:v>
                </c:pt>
                <c:pt idx="3">
                  <c:v>I have used local services and support</c:v>
                </c:pt>
                <c:pt idx="4">
                  <c:v>I have not used any local services or support</c:v>
                </c:pt>
              </c:strCache>
            </c:strRef>
          </c:cat>
          <c:val>
            <c:numRef>
              <c:f>Sheet1!$B$2:$B$6</c:f>
              <c:numCache>
                <c:formatCode>0%</c:formatCode>
                <c:ptCount val="5"/>
                <c:pt idx="0">
                  <c:v>1.0800000000000001E-2</c:v>
                </c:pt>
                <c:pt idx="1">
                  <c:v>0.13980000000000001</c:v>
                </c:pt>
                <c:pt idx="2">
                  <c:v>0.27960000000000002</c:v>
                </c:pt>
                <c:pt idx="3">
                  <c:v>0.2366</c:v>
                </c:pt>
                <c:pt idx="4">
                  <c:v>0.2366</c:v>
                </c:pt>
              </c:numCache>
            </c:numRef>
          </c:val>
          <c:extLst xmlns:c16r2="http://schemas.microsoft.com/office/drawing/2015/06/chart">
            <c:ext xmlns:c16="http://schemas.microsoft.com/office/drawing/2014/chart" uri="{C3380CC4-5D6E-409C-BE32-E72D297353CC}">
              <c16:uniqueId val="{00000000-C054-4BA0-BFB0-44B98B595D4A}"/>
            </c:ext>
          </c:extLst>
        </c:ser>
        <c:ser>
          <c:idx val="1"/>
          <c:order val="1"/>
          <c:tx>
            <c:strRef>
              <c:f>Sheet1!$C$1</c:f>
              <c:strCache>
                <c:ptCount val="1"/>
                <c:pt idx="0">
                  <c:v>Healthwatch (n=859)</c:v>
                </c:pt>
              </c:strCache>
            </c:strRef>
          </c:tx>
          <c:spPr>
            <a:solidFill>
              <a:schemeClr val="accent1"/>
            </a:solidFill>
          </c:spPr>
          <c:invertIfNegative val="0"/>
          <c:dLbls>
            <c:spPr>
              <a:noFill/>
              <a:ln>
                <a:noFill/>
              </a:ln>
              <a:effectLst/>
            </c:spPr>
            <c:txPr>
              <a:bodyPr/>
              <a:lstStyle/>
              <a:p>
                <a:pPr>
                  <a:defRPr sz="100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I care for someone but they have not used any local services or support</c:v>
                </c:pt>
                <c:pt idx="1">
                  <c:v>I care for someone who has used local services and support</c:v>
                </c:pt>
                <c:pt idx="2">
                  <c:v>I have not needed to access any local services or support</c:v>
                </c:pt>
                <c:pt idx="3">
                  <c:v>I have used local services and support</c:v>
                </c:pt>
                <c:pt idx="4">
                  <c:v>I have not used any local services or support</c:v>
                </c:pt>
              </c:strCache>
            </c:strRef>
          </c:cat>
          <c:val>
            <c:numRef>
              <c:f>Sheet1!$C$2:$C$6</c:f>
              <c:numCache>
                <c:formatCode>0%</c:formatCode>
                <c:ptCount val="5"/>
                <c:pt idx="0">
                  <c:v>3.9600000000000003E-2</c:v>
                </c:pt>
                <c:pt idx="1">
                  <c:v>9.0800000000000006E-2</c:v>
                </c:pt>
                <c:pt idx="2">
                  <c:v>0.19320000000000001</c:v>
                </c:pt>
                <c:pt idx="3">
                  <c:v>0.28410000000000002</c:v>
                </c:pt>
                <c:pt idx="4">
                  <c:v>0.33760000000000001</c:v>
                </c:pt>
              </c:numCache>
            </c:numRef>
          </c:val>
          <c:extLst xmlns:c16r2="http://schemas.microsoft.com/office/drawing/2015/06/chart">
            <c:ext xmlns:c16="http://schemas.microsoft.com/office/drawing/2014/chart" uri="{C3380CC4-5D6E-409C-BE32-E72D297353CC}">
              <c16:uniqueId val="{00000000-876A-4C37-B196-ABEBE477ABA4}"/>
            </c:ext>
          </c:extLst>
        </c:ser>
        <c:ser>
          <c:idx val="2"/>
          <c:order val="2"/>
          <c:tx>
            <c:strRef>
              <c:f>Sheet1!$D$1</c:f>
              <c:strCache>
                <c:ptCount val="1"/>
                <c:pt idx="0">
                  <c:v>Total (n=952)</c:v>
                </c:pt>
              </c:strCache>
            </c:strRef>
          </c:tx>
          <c:spPr>
            <a:solidFill>
              <a:schemeClr val="tx1"/>
            </a:solidFill>
          </c:spPr>
          <c:invertIfNegative val="0"/>
          <c:dLbls>
            <c:spPr>
              <a:noFill/>
              <a:ln>
                <a:noFill/>
              </a:ln>
              <a:effectLst/>
            </c:spPr>
            <c:txPr>
              <a:bodyPr/>
              <a:lstStyle/>
              <a:p>
                <a:pPr>
                  <a:defRPr sz="100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I care for someone but they have not used any local services or support</c:v>
                </c:pt>
                <c:pt idx="1">
                  <c:v>I care for someone who has used local services and support</c:v>
                </c:pt>
                <c:pt idx="2">
                  <c:v>I have not needed to access any local services or support</c:v>
                </c:pt>
                <c:pt idx="3">
                  <c:v>I have used local services and support</c:v>
                </c:pt>
                <c:pt idx="4">
                  <c:v>I have not used any local services or support</c:v>
                </c:pt>
              </c:strCache>
            </c:strRef>
          </c:cat>
          <c:val>
            <c:numRef>
              <c:f>Sheet1!$D$2:$D$6</c:f>
              <c:numCache>
                <c:formatCode>0%</c:formatCode>
                <c:ptCount val="5"/>
                <c:pt idx="0">
                  <c:v>0.04</c:v>
                </c:pt>
                <c:pt idx="1">
                  <c:v>0.1</c:v>
                </c:pt>
                <c:pt idx="2">
                  <c:v>0.2</c:v>
                </c:pt>
                <c:pt idx="3">
                  <c:v>0.28000000000000003</c:v>
                </c:pt>
                <c:pt idx="4">
                  <c:v>0.33</c:v>
                </c:pt>
              </c:numCache>
            </c:numRef>
          </c:val>
          <c:extLst xmlns:c16r2="http://schemas.microsoft.com/office/drawing/2015/06/chart">
            <c:ext xmlns:c16="http://schemas.microsoft.com/office/drawing/2014/chart" uri="{C3380CC4-5D6E-409C-BE32-E72D297353CC}">
              <c16:uniqueId val="{00000001-876A-4C37-B196-ABEBE477ABA4}"/>
            </c:ext>
          </c:extLst>
        </c:ser>
        <c:dLbls>
          <c:showLegendKey val="0"/>
          <c:showVal val="0"/>
          <c:showCatName val="0"/>
          <c:showSerName val="0"/>
          <c:showPercent val="0"/>
          <c:showBubbleSize val="0"/>
        </c:dLbls>
        <c:gapWidth val="150"/>
        <c:axId val="67651456"/>
        <c:axId val="67652992"/>
      </c:barChart>
      <c:catAx>
        <c:axId val="67651456"/>
        <c:scaling>
          <c:orientation val="minMax"/>
        </c:scaling>
        <c:delete val="0"/>
        <c:axPos val="l"/>
        <c:numFmt formatCode="General" sourceLinked="1"/>
        <c:majorTickMark val="out"/>
        <c:minorTickMark val="none"/>
        <c:tickLblPos val="nextTo"/>
        <c:txPr>
          <a:bodyPr/>
          <a:lstStyle/>
          <a:p>
            <a:pPr>
              <a:defRPr sz="1200"/>
            </a:pPr>
            <a:endParaRPr lang="en-US"/>
          </a:p>
        </c:txPr>
        <c:crossAx val="67652992"/>
        <c:crosses val="autoZero"/>
        <c:auto val="1"/>
        <c:lblAlgn val="ctr"/>
        <c:lblOffset val="100"/>
        <c:noMultiLvlLbl val="0"/>
      </c:catAx>
      <c:valAx>
        <c:axId val="67652992"/>
        <c:scaling>
          <c:orientation val="minMax"/>
        </c:scaling>
        <c:delete val="1"/>
        <c:axPos val="b"/>
        <c:numFmt formatCode="0%" sourceLinked="1"/>
        <c:majorTickMark val="out"/>
        <c:minorTickMark val="none"/>
        <c:tickLblPos val="nextTo"/>
        <c:crossAx val="67651456"/>
        <c:crossesAt val="1"/>
        <c:crossBetween val="between"/>
      </c:valAx>
      <c:spPr>
        <a:noFill/>
        <a:ln w="25400">
          <a:noFill/>
        </a:ln>
      </c:spPr>
    </c:plotArea>
    <c:legend>
      <c:legendPos val="r"/>
      <c:layout>
        <c:manualLayout>
          <c:xMode val="edge"/>
          <c:yMode val="edge"/>
          <c:x val="0.16933517887268154"/>
          <c:y val="0.85522834623025623"/>
          <c:w val="0.75728453970768328"/>
          <c:h val="0.10752474939070128"/>
        </c:manualLayout>
      </c:layout>
      <c:overlay val="1"/>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GB" sz="1400" dirty="0"/>
              <a:t>Q13. How</a:t>
            </a:r>
            <a:r>
              <a:rPr lang="en-GB" sz="1400" baseline="0" dirty="0"/>
              <a:t> would you rate the helpfulness of each of the following proposals (5=most helpful, 1=least helpful;)</a:t>
            </a:r>
            <a:endParaRPr lang="en-GB" sz="1400" dirty="0"/>
          </a:p>
          <a:p>
            <a:pPr>
              <a:defRPr sz="1400"/>
            </a:pPr>
            <a:r>
              <a:rPr lang="en-GB" sz="1400" b="0" i="1" dirty="0"/>
              <a:t> % of respondents giving</a:t>
            </a:r>
            <a:r>
              <a:rPr lang="en-GB" sz="1400" b="0" i="1" baseline="0" dirty="0"/>
              <a:t> a ‘Helpful’ (4) or Most helpful (5) rating</a:t>
            </a:r>
            <a:endParaRPr lang="en-GB" sz="1400" b="0" i="1" dirty="0"/>
          </a:p>
        </c:rich>
      </c:tx>
      <c:overlay val="0"/>
    </c:title>
    <c:autoTitleDeleted val="0"/>
    <c:plotArea>
      <c:layout>
        <c:manualLayout>
          <c:layoutTarget val="inner"/>
          <c:xMode val="edge"/>
          <c:yMode val="edge"/>
          <c:x val="0.49710139804880149"/>
          <c:y val="0.2509216367149712"/>
          <c:w val="0.36854247746963148"/>
          <c:h val="0.5802169522147812"/>
        </c:manualLayout>
      </c:layout>
      <c:barChart>
        <c:barDir val="bar"/>
        <c:grouping val="clustered"/>
        <c:varyColors val="0"/>
        <c:ser>
          <c:idx val="0"/>
          <c:order val="0"/>
          <c:tx>
            <c:strRef>
              <c:f>Sheet1!$B$1</c:f>
              <c:strCache>
                <c:ptCount val="1"/>
                <c:pt idx="0">
                  <c:v>ICS (n=91)</c:v>
                </c:pt>
              </c:strCache>
            </c:strRef>
          </c:tx>
          <c:spPr>
            <a:solidFill>
              <a:schemeClr val="accent2"/>
            </a:solidFill>
          </c:spPr>
          <c:invertIfNegative val="0"/>
          <c:dLbls>
            <c:spPr>
              <a:noFill/>
              <a:ln>
                <a:noFill/>
              </a:ln>
              <a:effectLst/>
            </c:spPr>
            <c:txPr>
              <a:bodyPr/>
              <a:lstStyle/>
              <a:p>
                <a:pPr>
                  <a:defRPr sz="100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Access to online services which can help you to stay well</c:v>
                </c:pt>
                <c:pt idx="1">
                  <c:v>Mental Health support for children and young people available and in place in schools and colleges</c:v>
                </c:pt>
                <c:pt idx="2">
                  <c:v>Different options for people in a mental health crisis e.g. where to access support to manage their crisis</c:v>
                </c:pt>
                <c:pt idx="3">
                  <c:v>More services in communities</c:v>
                </c:pt>
              </c:strCache>
            </c:strRef>
          </c:cat>
          <c:val>
            <c:numRef>
              <c:f>Sheet1!$B$2:$B$5</c:f>
              <c:numCache>
                <c:formatCode>0%</c:formatCode>
                <c:ptCount val="4"/>
                <c:pt idx="0">
                  <c:v>0.51</c:v>
                </c:pt>
                <c:pt idx="1">
                  <c:v>0.89</c:v>
                </c:pt>
                <c:pt idx="2">
                  <c:v>0.87</c:v>
                </c:pt>
                <c:pt idx="3">
                  <c:v>0.89</c:v>
                </c:pt>
              </c:numCache>
            </c:numRef>
          </c:val>
          <c:extLst xmlns:c16r2="http://schemas.microsoft.com/office/drawing/2015/06/chart">
            <c:ext xmlns:c16="http://schemas.microsoft.com/office/drawing/2014/chart" uri="{C3380CC4-5D6E-409C-BE32-E72D297353CC}">
              <c16:uniqueId val="{00000000-C054-4BA0-BFB0-44B98B595D4A}"/>
            </c:ext>
          </c:extLst>
        </c:ser>
        <c:ser>
          <c:idx val="1"/>
          <c:order val="1"/>
          <c:tx>
            <c:strRef>
              <c:f>Sheet1!$C$1</c:f>
              <c:strCache>
                <c:ptCount val="1"/>
                <c:pt idx="0">
                  <c:v>Healthwatch (n=869)</c:v>
                </c:pt>
              </c:strCache>
            </c:strRef>
          </c:tx>
          <c:spPr>
            <a:solidFill>
              <a:schemeClr val="accent1"/>
            </a:solidFill>
          </c:spPr>
          <c:invertIfNegative val="0"/>
          <c:dLbls>
            <c:spPr>
              <a:noFill/>
              <a:ln>
                <a:noFill/>
              </a:ln>
              <a:effectLst/>
            </c:spPr>
            <c:txPr>
              <a:bodyPr/>
              <a:lstStyle/>
              <a:p>
                <a:pPr>
                  <a:defRPr sz="100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Access to online services which can help you to stay well</c:v>
                </c:pt>
                <c:pt idx="1">
                  <c:v>Mental Health support for children and young people available and in place in schools and colleges</c:v>
                </c:pt>
                <c:pt idx="2">
                  <c:v>Different options for people in a mental health crisis e.g. where to access support to manage their crisis</c:v>
                </c:pt>
                <c:pt idx="3">
                  <c:v>More services in communities</c:v>
                </c:pt>
              </c:strCache>
            </c:strRef>
          </c:cat>
          <c:val>
            <c:numRef>
              <c:f>Sheet1!$C$2:$C$5</c:f>
              <c:numCache>
                <c:formatCode>0%</c:formatCode>
                <c:ptCount val="4"/>
                <c:pt idx="0">
                  <c:v>0.55000000000000004</c:v>
                </c:pt>
                <c:pt idx="1">
                  <c:v>0.82</c:v>
                </c:pt>
                <c:pt idx="2">
                  <c:v>0.84</c:v>
                </c:pt>
                <c:pt idx="3">
                  <c:v>0.82</c:v>
                </c:pt>
              </c:numCache>
            </c:numRef>
          </c:val>
          <c:extLst xmlns:c16r2="http://schemas.microsoft.com/office/drawing/2015/06/chart">
            <c:ext xmlns:c16="http://schemas.microsoft.com/office/drawing/2014/chart" uri="{C3380CC4-5D6E-409C-BE32-E72D297353CC}">
              <c16:uniqueId val="{00000000-9739-49E0-8687-899AE3A15315}"/>
            </c:ext>
          </c:extLst>
        </c:ser>
        <c:ser>
          <c:idx val="2"/>
          <c:order val="2"/>
          <c:tx>
            <c:strRef>
              <c:f>Sheet1!$D$1</c:f>
              <c:strCache>
                <c:ptCount val="1"/>
                <c:pt idx="0">
                  <c:v>Total (n=960)</c:v>
                </c:pt>
              </c:strCache>
            </c:strRef>
          </c:tx>
          <c:spPr>
            <a:solidFill>
              <a:schemeClr val="tx1"/>
            </a:solidFill>
          </c:spPr>
          <c:invertIfNegative val="0"/>
          <c:dLbls>
            <c:spPr>
              <a:noFill/>
              <a:ln>
                <a:noFill/>
              </a:ln>
              <a:effectLst/>
            </c:spPr>
            <c:txPr>
              <a:bodyPr/>
              <a:lstStyle/>
              <a:p>
                <a:pPr>
                  <a:defRPr sz="100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Access to online services which can help you to stay well</c:v>
                </c:pt>
                <c:pt idx="1">
                  <c:v>Mental Health support for children and young people available and in place in schools and colleges</c:v>
                </c:pt>
                <c:pt idx="2">
                  <c:v>Different options for people in a mental health crisis e.g. where to access support to manage their crisis</c:v>
                </c:pt>
                <c:pt idx="3">
                  <c:v>More services in communities</c:v>
                </c:pt>
              </c:strCache>
            </c:strRef>
          </c:cat>
          <c:val>
            <c:numRef>
              <c:f>Sheet1!$D$2:$D$5</c:f>
              <c:numCache>
                <c:formatCode>0%</c:formatCode>
                <c:ptCount val="4"/>
                <c:pt idx="0">
                  <c:v>0.54</c:v>
                </c:pt>
                <c:pt idx="1">
                  <c:v>0.83</c:v>
                </c:pt>
                <c:pt idx="2">
                  <c:v>0.84</c:v>
                </c:pt>
                <c:pt idx="3">
                  <c:v>0.83</c:v>
                </c:pt>
              </c:numCache>
            </c:numRef>
          </c:val>
          <c:extLst xmlns:c16r2="http://schemas.microsoft.com/office/drawing/2015/06/chart">
            <c:ext xmlns:c16="http://schemas.microsoft.com/office/drawing/2014/chart" uri="{C3380CC4-5D6E-409C-BE32-E72D297353CC}">
              <c16:uniqueId val="{00000001-9739-49E0-8687-899AE3A15315}"/>
            </c:ext>
          </c:extLst>
        </c:ser>
        <c:dLbls>
          <c:showLegendKey val="0"/>
          <c:showVal val="0"/>
          <c:showCatName val="0"/>
          <c:showSerName val="0"/>
          <c:showPercent val="0"/>
          <c:showBubbleSize val="0"/>
        </c:dLbls>
        <c:gapWidth val="150"/>
        <c:axId val="68812160"/>
        <c:axId val="68695168"/>
      </c:barChart>
      <c:catAx>
        <c:axId val="68812160"/>
        <c:scaling>
          <c:orientation val="minMax"/>
        </c:scaling>
        <c:delete val="0"/>
        <c:axPos val="l"/>
        <c:numFmt formatCode="General" sourceLinked="1"/>
        <c:majorTickMark val="out"/>
        <c:minorTickMark val="none"/>
        <c:tickLblPos val="nextTo"/>
        <c:txPr>
          <a:bodyPr/>
          <a:lstStyle/>
          <a:p>
            <a:pPr>
              <a:defRPr sz="1200"/>
            </a:pPr>
            <a:endParaRPr lang="en-US"/>
          </a:p>
        </c:txPr>
        <c:crossAx val="68695168"/>
        <c:crosses val="autoZero"/>
        <c:auto val="1"/>
        <c:lblAlgn val="ctr"/>
        <c:lblOffset val="100"/>
        <c:noMultiLvlLbl val="0"/>
      </c:catAx>
      <c:valAx>
        <c:axId val="68695168"/>
        <c:scaling>
          <c:orientation val="minMax"/>
        </c:scaling>
        <c:delete val="1"/>
        <c:axPos val="b"/>
        <c:numFmt formatCode="0%" sourceLinked="1"/>
        <c:majorTickMark val="out"/>
        <c:minorTickMark val="none"/>
        <c:tickLblPos val="nextTo"/>
        <c:crossAx val="68812160"/>
        <c:crossesAt val="1"/>
        <c:crossBetween val="between"/>
      </c:valAx>
      <c:spPr>
        <a:noFill/>
        <a:ln w="25400">
          <a:noFill/>
        </a:ln>
      </c:spPr>
    </c:plotArea>
    <c:legend>
      <c:legendPos val="r"/>
      <c:layout>
        <c:manualLayout>
          <c:xMode val="edge"/>
          <c:yMode val="edge"/>
          <c:x val="0.16933517887268154"/>
          <c:y val="0.85522834623025623"/>
          <c:w val="0.75728453970768328"/>
          <c:h val="0.10752474939070128"/>
        </c:manualLayout>
      </c:layout>
      <c:overlay val="1"/>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GB" sz="1400" dirty="0"/>
              <a:t>Q17. Please tell us how important the following statements are to</a:t>
            </a:r>
            <a:r>
              <a:rPr lang="en-GB" sz="1400" baseline="0" dirty="0"/>
              <a:t> you in relation to local neighbourhood care</a:t>
            </a:r>
            <a:endParaRPr lang="en-GB" sz="1400" dirty="0"/>
          </a:p>
          <a:p>
            <a:pPr>
              <a:defRPr sz="1400"/>
            </a:pPr>
            <a:r>
              <a:rPr lang="en-GB" sz="1400" b="0" i="1" dirty="0"/>
              <a:t> % of respondents answering </a:t>
            </a:r>
            <a:r>
              <a:rPr lang="en-GB" sz="1400" b="0" i="1" baseline="0" dirty="0"/>
              <a:t>‘Important’ or ‘Very important’</a:t>
            </a:r>
            <a:endParaRPr lang="en-GB" sz="1400" b="0" i="1" dirty="0"/>
          </a:p>
        </c:rich>
      </c:tx>
      <c:overlay val="0"/>
    </c:title>
    <c:autoTitleDeleted val="0"/>
    <c:plotArea>
      <c:layout>
        <c:manualLayout>
          <c:layoutTarget val="inner"/>
          <c:xMode val="edge"/>
          <c:yMode val="edge"/>
          <c:x val="0.49710139804880149"/>
          <c:y val="0.2509216367149712"/>
          <c:w val="0.45746819447699083"/>
          <c:h val="0.5802169522147812"/>
        </c:manualLayout>
      </c:layout>
      <c:barChart>
        <c:barDir val="bar"/>
        <c:grouping val="clustered"/>
        <c:varyColors val="0"/>
        <c:ser>
          <c:idx val="0"/>
          <c:order val="0"/>
          <c:tx>
            <c:strRef>
              <c:f>Sheet1!$B$1</c:f>
              <c:strCache>
                <c:ptCount val="1"/>
                <c:pt idx="0">
                  <c:v>ICS (n=92)</c:v>
                </c:pt>
              </c:strCache>
            </c:strRef>
          </c:tx>
          <c:spPr>
            <a:solidFill>
              <a:schemeClr val="accent2"/>
            </a:solidFill>
          </c:spPr>
          <c:invertIfNegative val="0"/>
          <c:dLbls>
            <c:spPr>
              <a:noFill/>
              <a:ln>
                <a:noFill/>
              </a:ln>
              <a:effectLst/>
            </c:spPr>
            <c:txPr>
              <a:bodyPr/>
              <a:lstStyle/>
              <a:p>
                <a:pPr>
                  <a:defRPr sz="100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Developing more rapid community response teams to prevent unnecessary hospital spells and speed up discharges home</c:v>
                </c:pt>
                <c:pt idx="1">
                  <c:v>Improving the recognition of carers and all the support that they provide</c:v>
                </c:pt>
                <c:pt idx="2">
                  <c:v>Giving more people more say about the care they receive and where they receive it, particularly towards the end of their lives</c:v>
                </c:pt>
                <c:pt idx="3">
                  <c:v>Easier access to primary care - Community Pharmacies, Dentists, Opticians and GP surgeries</c:v>
                </c:pt>
              </c:strCache>
            </c:strRef>
          </c:cat>
          <c:val>
            <c:numRef>
              <c:f>Sheet1!$B$2:$B$5</c:f>
              <c:numCache>
                <c:formatCode>0%</c:formatCode>
                <c:ptCount val="4"/>
                <c:pt idx="0">
                  <c:v>0.92</c:v>
                </c:pt>
                <c:pt idx="1">
                  <c:v>0.93</c:v>
                </c:pt>
                <c:pt idx="2">
                  <c:v>0.91</c:v>
                </c:pt>
                <c:pt idx="3">
                  <c:v>0.93</c:v>
                </c:pt>
              </c:numCache>
            </c:numRef>
          </c:val>
          <c:extLst xmlns:c16r2="http://schemas.microsoft.com/office/drawing/2015/06/chart">
            <c:ext xmlns:c16="http://schemas.microsoft.com/office/drawing/2014/chart" uri="{C3380CC4-5D6E-409C-BE32-E72D297353CC}">
              <c16:uniqueId val="{00000000-C054-4BA0-BFB0-44B98B595D4A}"/>
            </c:ext>
          </c:extLst>
        </c:ser>
        <c:ser>
          <c:idx val="1"/>
          <c:order val="1"/>
          <c:tx>
            <c:strRef>
              <c:f>Sheet1!$C$1</c:f>
              <c:strCache>
                <c:ptCount val="1"/>
                <c:pt idx="0">
                  <c:v>Healthwatch (n=857)</c:v>
                </c:pt>
              </c:strCache>
            </c:strRef>
          </c:tx>
          <c:spPr>
            <a:solidFill>
              <a:schemeClr val="accent1"/>
            </a:solidFill>
          </c:spPr>
          <c:invertIfNegative val="0"/>
          <c:dLbls>
            <c:spPr>
              <a:noFill/>
              <a:ln>
                <a:noFill/>
              </a:ln>
              <a:effectLst/>
            </c:spPr>
            <c:txPr>
              <a:bodyPr/>
              <a:lstStyle/>
              <a:p>
                <a:pPr>
                  <a:defRPr sz="100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Developing more rapid community response teams to prevent unnecessary hospital spells and speed up discharges home</c:v>
                </c:pt>
                <c:pt idx="1">
                  <c:v>Improving the recognition of carers and all the support that they provide</c:v>
                </c:pt>
                <c:pt idx="2">
                  <c:v>Giving more people more say about the care they receive and where they receive it, particularly towards the end of their lives</c:v>
                </c:pt>
                <c:pt idx="3">
                  <c:v>Easier access to primary care - Community Pharmacies, Dentists, Opticians and GP surgeries</c:v>
                </c:pt>
              </c:strCache>
            </c:strRef>
          </c:cat>
          <c:val>
            <c:numRef>
              <c:f>Sheet1!$C$2:$C$5</c:f>
              <c:numCache>
                <c:formatCode>0%</c:formatCode>
                <c:ptCount val="4"/>
                <c:pt idx="0">
                  <c:v>0.92</c:v>
                </c:pt>
                <c:pt idx="1">
                  <c:v>0.94</c:v>
                </c:pt>
                <c:pt idx="2">
                  <c:v>0.96</c:v>
                </c:pt>
                <c:pt idx="3">
                  <c:v>0.95</c:v>
                </c:pt>
              </c:numCache>
            </c:numRef>
          </c:val>
          <c:extLst xmlns:c16r2="http://schemas.microsoft.com/office/drawing/2015/06/chart">
            <c:ext xmlns:c16="http://schemas.microsoft.com/office/drawing/2014/chart" uri="{C3380CC4-5D6E-409C-BE32-E72D297353CC}">
              <c16:uniqueId val="{00000000-3B36-46ED-9B68-92820E44504C}"/>
            </c:ext>
          </c:extLst>
        </c:ser>
        <c:ser>
          <c:idx val="2"/>
          <c:order val="2"/>
          <c:tx>
            <c:strRef>
              <c:f>Sheet1!$D$1</c:f>
              <c:strCache>
                <c:ptCount val="1"/>
                <c:pt idx="0">
                  <c:v>Total (n=949)</c:v>
                </c:pt>
              </c:strCache>
            </c:strRef>
          </c:tx>
          <c:spPr>
            <a:solidFill>
              <a:schemeClr val="tx1"/>
            </a:solidFill>
          </c:spPr>
          <c:invertIfNegative val="0"/>
          <c:dLbls>
            <c:spPr>
              <a:noFill/>
              <a:ln>
                <a:noFill/>
              </a:ln>
              <a:effectLst/>
            </c:spPr>
            <c:txPr>
              <a:bodyPr/>
              <a:lstStyle/>
              <a:p>
                <a:pPr>
                  <a:defRPr sz="100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Developing more rapid community response teams to prevent unnecessary hospital spells and speed up discharges home</c:v>
                </c:pt>
                <c:pt idx="1">
                  <c:v>Improving the recognition of carers and all the support that they provide</c:v>
                </c:pt>
                <c:pt idx="2">
                  <c:v>Giving more people more say about the care they receive and where they receive it, particularly towards the end of their lives</c:v>
                </c:pt>
                <c:pt idx="3">
                  <c:v>Easier access to primary care - Community Pharmacies, Dentists, Opticians and GP surgeries</c:v>
                </c:pt>
              </c:strCache>
            </c:strRef>
          </c:cat>
          <c:val>
            <c:numRef>
              <c:f>Sheet1!$D$2:$D$5</c:f>
              <c:numCache>
                <c:formatCode>0%</c:formatCode>
                <c:ptCount val="4"/>
                <c:pt idx="0">
                  <c:v>0.92</c:v>
                </c:pt>
                <c:pt idx="1">
                  <c:v>0.93</c:v>
                </c:pt>
                <c:pt idx="2">
                  <c:v>0.95</c:v>
                </c:pt>
                <c:pt idx="3">
                  <c:v>0.95</c:v>
                </c:pt>
              </c:numCache>
            </c:numRef>
          </c:val>
          <c:extLst xmlns:c16r2="http://schemas.microsoft.com/office/drawing/2015/06/chart">
            <c:ext xmlns:c16="http://schemas.microsoft.com/office/drawing/2014/chart" uri="{C3380CC4-5D6E-409C-BE32-E72D297353CC}">
              <c16:uniqueId val="{00000001-3B36-46ED-9B68-92820E44504C}"/>
            </c:ext>
          </c:extLst>
        </c:ser>
        <c:dLbls>
          <c:showLegendKey val="0"/>
          <c:showVal val="0"/>
          <c:showCatName val="0"/>
          <c:showSerName val="0"/>
          <c:showPercent val="0"/>
          <c:showBubbleSize val="0"/>
        </c:dLbls>
        <c:gapWidth val="150"/>
        <c:axId val="68656512"/>
        <c:axId val="68666496"/>
      </c:barChart>
      <c:catAx>
        <c:axId val="68656512"/>
        <c:scaling>
          <c:orientation val="minMax"/>
        </c:scaling>
        <c:delete val="0"/>
        <c:axPos val="l"/>
        <c:numFmt formatCode="General" sourceLinked="1"/>
        <c:majorTickMark val="out"/>
        <c:minorTickMark val="none"/>
        <c:tickLblPos val="nextTo"/>
        <c:txPr>
          <a:bodyPr/>
          <a:lstStyle/>
          <a:p>
            <a:pPr>
              <a:defRPr sz="1200"/>
            </a:pPr>
            <a:endParaRPr lang="en-US"/>
          </a:p>
        </c:txPr>
        <c:crossAx val="68666496"/>
        <c:crosses val="autoZero"/>
        <c:auto val="1"/>
        <c:lblAlgn val="ctr"/>
        <c:lblOffset val="100"/>
        <c:noMultiLvlLbl val="0"/>
      </c:catAx>
      <c:valAx>
        <c:axId val="68666496"/>
        <c:scaling>
          <c:orientation val="minMax"/>
        </c:scaling>
        <c:delete val="1"/>
        <c:axPos val="b"/>
        <c:numFmt formatCode="0%" sourceLinked="1"/>
        <c:majorTickMark val="out"/>
        <c:minorTickMark val="none"/>
        <c:tickLblPos val="nextTo"/>
        <c:crossAx val="68656512"/>
        <c:crossesAt val="1"/>
        <c:crossBetween val="between"/>
      </c:valAx>
      <c:spPr>
        <a:noFill/>
        <a:ln w="25400">
          <a:noFill/>
        </a:ln>
      </c:spPr>
    </c:plotArea>
    <c:legend>
      <c:legendPos val="r"/>
      <c:layout>
        <c:manualLayout>
          <c:xMode val="edge"/>
          <c:yMode val="edge"/>
          <c:x val="0.16933517887268154"/>
          <c:y val="0.85522834623025623"/>
          <c:w val="0.75728453970768328"/>
          <c:h val="0.10752474939070128"/>
        </c:manualLayout>
      </c:layout>
      <c:overlay val="1"/>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GB" sz="1200" dirty="0"/>
              <a:t>Q19. Please</a:t>
            </a:r>
            <a:r>
              <a:rPr lang="en-GB" sz="1200" baseline="0" dirty="0"/>
              <a:t> tell us which of the following statements are important to you when interacting digitally with the NHS?  (You can tick as many boxes as you want)</a:t>
            </a:r>
            <a:endParaRPr lang="en-GB" sz="1200" dirty="0"/>
          </a:p>
          <a:p>
            <a:pPr>
              <a:defRPr sz="1200"/>
            </a:pPr>
            <a:r>
              <a:rPr lang="en-GB" sz="1200" b="0" i="1" dirty="0"/>
              <a:t> % of respondents choosing a statement as important</a:t>
            </a:r>
          </a:p>
        </c:rich>
      </c:tx>
      <c:layout>
        <c:manualLayout>
          <c:xMode val="edge"/>
          <c:yMode val="edge"/>
          <c:x val="9.0608279752296433E-2"/>
          <c:y val="5.8071321309618451E-2"/>
        </c:manualLayout>
      </c:layout>
      <c:overlay val="0"/>
    </c:title>
    <c:autoTitleDeleted val="0"/>
    <c:plotArea>
      <c:layout>
        <c:manualLayout>
          <c:layoutTarget val="inner"/>
          <c:xMode val="edge"/>
          <c:yMode val="edge"/>
          <c:x val="0.49710139804880149"/>
          <c:y val="0.2509216367149712"/>
          <c:w val="0.36854247746963148"/>
          <c:h val="0.5802169522147812"/>
        </c:manualLayout>
      </c:layout>
      <c:barChart>
        <c:barDir val="bar"/>
        <c:grouping val="clustered"/>
        <c:varyColors val="0"/>
        <c:ser>
          <c:idx val="0"/>
          <c:order val="0"/>
          <c:tx>
            <c:strRef>
              <c:f>Sheet1!$B$1</c:f>
              <c:strCache>
                <c:ptCount val="1"/>
                <c:pt idx="0">
                  <c:v>ICS (n=83)</c:v>
                </c:pt>
              </c:strCache>
            </c:strRef>
          </c:tx>
          <c:spPr>
            <a:solidFill>
              <a:schemeClr val="accent2"/>
            </a:solidFill>
          </c:spPr>
          <c:invertIfNegative val="0"/>
          <c:dLbls>
            <c:spPr>
              <a:noFill/>
              <a:ln>
                <a:noFill/>
              </a:ln>
              <a:effectLst/>
            </c:spPr>
            <c:txPr>
              <a:bodyPr/>
              <a:lstStyle/>
              <a:p>
                <a:pPr>
                  <a:defRPr sz="90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I am able to talk to other people who are experiencing similar challenges to me to help me feel better</c:v>
                </c:pt>
                <c:pt idx="1">
                  <c:v>I manage my own personal records so that I can receive continuity in care</c:v>
                </c:pt>
                <c:pt idx="2">
                  <c:v>I can talk to my doctor or other health care professional wherever I am</c:v>
                </c:pt>
                <c:pt idx="3">
                  <c:v>Any results are communicated to me quickly making best use of technology</c:v>
                </c:pt>
                <c:pt idx="4">
                  <c:v>I have absolute confidence that my personal data is managed well and kept secure</c:v>
                </c:pt>
                <c:pt idx="5">
                  <c:v>I can make appointments online and my options are not limited</c:v>
                </c:pt>
                <c:pt idx="6">
                  <c:v>I can access services using my phone or computer</c:v>
                </c:pt>
              </c:strCache>
            </c:strRef>
          </c:cat>
          <c:val>
            <c:numRef>
              <c:f>Sheet1!$B$2:$B$8</c:f>
              <c:numCache>
                <c:formatCode>0%</c:formatCode>
                <c:ptCount val="7"/>
                <c:pt idx="0">
                  <c:v>0.21690000000000001</c:v>
                </c:pt>
                <c:pt idx="1">
                  <c:v>0.4819</c:v>
                </c:pt>
                <c:pt idx="2">
                  <c:v>0.50600000000000001</c:v>
                </c:pt>
                <c:pt idx="3">
                  <c:v>0.57830000000000004</c:v>
                </c:pt>
                <c:pt idx="4">
                  <c:v>0.75900000000000001</c:v>
                </c:pt>
                <c:pt idx="5">
                  <c:v>0.67469999999999997</c:v>
                </c:pt>
                <c:pt idx="6">
                  <c:v>0.78310000000000002</c:v>
                </c:pt>
              </c:numCache>
            </c:numRef>
          </c:val>
          <c:extLst xmlns:c16r2="http://schemas.microsoft.com/office/drawing/2015/06/chart">
            <c:ext xmlns:c16="http://schemas.microsoft.com/office/drawing/2014/chart" uri="{C3380CC4-5D6E-409C-BE32-E72D297353CC}">
              <c16:uniqueId val="{00000000-C054-4BA0-BFB0-44B98B595D4A}"/>
            </c:ext>
          </c:extLst>
        </c:ser>
        <c:ser>
          <c:idx val="1"/>
          <c:order val="1"/>
          <c:tx>
            <c:strRef>
              <c:f>Sheet1!$C$1</c:f>
              <c:strCache>
                <c:ptCount val="1"/>
                <c:pt idx="0">
                  <c:v>Healthwatch (n=741)</c:v>
                </c:pt>
              </c:strCache>
            </c:strRef>
          </c:tx>
          <c:spPr>
            <a:solidFill>
              <a:schemeClr val="accent1"/>
            </a:solidFill>
          </c:spPr>
          <c:invertIfNegative val="0"/>
          <c:dLbls>
            <c:spPr>
              <a:noFill/>
              <a:ln>
                <a:noFill/>
              </a:ln>
              <a:effectLst/>
            </c:spPr>
            <c:txPr>
              <a:bodyPr/>
              <a:lstStyle/>
              <a:p>
                <a:pPr>
                  <a:defRPr sz="90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I am able to talk to other people who are experiencing similar challenges to me to help me feel better</c:v>
                </c:pt>
                <c:pt idx="1">
                  <c:v>I manage my own personal records so that I can receive continuity in care</c:v>
                </c:pt>
                <c:pt idx="2">
                  <c:v>I can talk to my doctor or other health care professional wherever I am</c:v>
                </c:pt>
                <c:pt idx="3">
                  <c:v>Any results are communicated to me quickly making best use of technology</c:v>
                </c:pt>
                <c:pt idx="4">
                  <c:v>I have absolute confidence that my personal data is managed well and kept secure</c:v>
                </c:pt>
                <c:pt idx="5">
                  <c:v>I can make appointments online and my options are not limited</c:v>
                </c:pt>
                <c:pt idx="6">
                  <c:v>I can access services using my phone or computer</c:v>
                </c:pt>
              </c:strCache>
            </c:strRef>
          </c:cat>
          <c:val>
            <c:numRef>
              <c:f>Sheet1!$C$2:$C$8</c:f>
              <c:numCache>
                <c:formatCode>0%</c:formatCode>
                <c:ptCount val="7"/>
                <c:pt idx="0">
                  <c:v>0.34410000000000002</c:v>
                </c:pt>
                <c:pt idx="1">
                  <c:v>0.41699999999999998</c:v>
                </c:pt>
                <c:pt idx="2">
                  <c:v>0.54249999999999998</c:v>
                </c:pt>
                <c:pt idx="3">
                  <c:v>0.58299999999999996</c:v>
                </c:pt>
                <c:pt idx="4">
                  <c:v>0.59509999999999996</c:v>
                </c:pt>
                <c:pt idx="5">
                  <c:v>0.64910000000000001</c:v>
                </c:pt>
                <c:pt idx="6">
                  <c:v>0.69099999999999995</c:v>
                </c:pt>
              </c:numCache>
            </c:numRef>
          </c:val>
          <c:extLst xmlns:c16r2="http://schemas.microsoft.com/office/drawing/2015/06/chart">
            <c:ext xmlns:c16="http://schemas.microsoft.com/office/drawing/2014/chart" uri="{C3380CC4-5D6E-409C-BE32-E72D297353CC}">
              <c16:uniqueId val="{00000000-60BC-4830-8E22-1EB159FCBEF1}"/>
            </c:ext>
          </c:extLst>
        </c:ser>
        <c:ser>
          <c:idx val="2"/>
          <c:order val="2"/>
          <c:tx>
            <c:strRef>
              <c:f>Sheet1!$D$1</c:f>
              <c:strCache>
                <c:ptCount val="1"/>
                <c:pt idx="0">
                  <c:v>Total (n=824)</c:v>
                </c:pt>
              </c:strCache>
            </c:strRef>
          </c:tx>
          <c:spPr>
            <a:solidFill>
              <a:schemeClr val="tx1"/>
            </a:solidFill>
          </c:spPr>
          <c:invertIfNegative val="0"/>
          <c:dLbls>
            <c:spPr>
              <a:noFill/>
              <a:ln>
                <a:noFill/>
              </a:ln>
              <a:effectLst/>
            </c:spPr>
            <c:txPr>
              <a:bodyPr/>
              <a:lstStyle/>
              <a:p>
                <a:pPr>
                  <a:defRPr sz="90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I am able to talk to other people who are experiencing similar challenges to me to help me feel better</c:v>
                </c:pt>
                <c:pt idx="1">
                  <c:v>I manage my own personal records so that I can receive continuity in care</c:v>
                </c:pt>
                <c:pt idx="2">
                  <c:v>I can talk to my doctor or other health care professional wherever I am</c:v>
                </c:pt>
                <c:pt idx="3">
                  <c:v>Any results are communicated to me quickly making best use of technology</c:v>
                </c:pt>
                <c:pt idx="4">
                  <c:v>I have absolute confidence that my personal data is managed well and kept secure</c:v>
                </c:pt>
                <c:pt idx="5">
                  <c:v>I can make appointments online and my options are not limited</c:v>
                </c:pt>
                <c:pt idx="6">
                  <c:v>I can access services using my phone or computer</c:v>
                </c:pt>
              </c:strCache>
            </c:strRef>
          </c:cat>
          <c:val>
            <c:numRef>
              <c:f>Sheet1!$D$2:$D$8</c:f>
              <c:numCache>
                <c:formatCode>0%</c:formatCode>
                <c:ptCount val="7"/>
                <c:pt idx="0">
                  <c:v>0.33</c:v>
                </c:pt>
                <c:pt idx="1">
                  <c:v>0.42</c:v>
                </c:pt>
                <c:pt idx="2">
                  <c:v>0.54</c:v>
                </c:pt>
                <c:pt idx="3">
                  <c:v>0.57999999999999996</c:v>
                </c:pt>
                <c:pt idx="4">
                  <c:v>0.61</c:v>
                </c:pt>
                <c:pt idx="5">
                  <c:v>0.65</c:v>
                </c:pt>
                <c:pt idx="6">
                  <c:v>0.7</c:v>
                </c:pt>
              </c:numCache>
            </c:numRef>
          </c:val>
          <c:extLst xmlns:c16r2="http://schemas.microsoft.com/office/drawing/2015/06/chart">
            <c:ext xmlns:c16="http://schemas.microsoft.com/office/drawing/2014/chart" uri="{C3380CC4-5D6E-409C-BE32-E72D297353CC}">
              <c16:uniqueId val="{00000001-60BC-4830-8E22-1EB159FCBEF1}"/>
            </c:ext>
          </c:extLst>
        </c:ser>
        <c:dLbls>
          <c:showLegendKey val="0"/>
          <c:showVal val="0"/>
          <c:showCatName val="0"/>
          <c:showSerName val="0"/>
          <c:showPercent val="0"/>
          <c:showBubbleSize val="0"/>
        </c:dLbls>
        <c:gapWidth val="150"/>
        <c:axId val="68967424"/>
        <c:axId val="68985600"/>
      </c:barChart>
      <c:catAx>
        <c:axId val="68967424"/>
        <c:scaling>
          <c:orientation val="minMax"/>
        </c:scaling>
        <c:delete val="0"/>
        <c:axPos val="l"/>
        <c:numFmt formatCode="General" sourceLinked="1"/>
        <c:majorTickMark val="out"/>
        <c:minorTickMark val="none"/>
        <c:tickLblPos val="nextTo"/>
        <c:txPr>
          <a:bodyPr/>
          <a:lstStyle/>
          <a:p>
            <a:pPr>
              <a:defRPr sz="1100"/>
            </a:pPr>
            <a:endParaRPr lang="en-US"/>
          </a:p>
        </c:txPr>
        <c:crossAx val="68985600"/>
        <c:crosses val="autoZero"/>
        <c:auto val="1"/>
        <c:lblAlgn val="ctr"/>
        <c:lblOffset val="100"/>
        <c:noMultiLvlLbl val="0"/>
      </c:catAx>
      <c:valAx>
        <c:axId val="68985600"/>
        <c:scaling>
          <c:orientation val="minMax"/>
        </c:scaling>
        <c:delete val="1"/>
        <c:axPos val="b"/>
        <c:numFmt formatCode="0%" sourceLinked="1"/>
        <c:majorTickMark val="out"/>
        <c:minorTickMark val="none"/>
        <c:tickLblPos val="nextTo"/>
        <c:crossAx val="68967424"/>
        <c:crossesAt val="1"/>
        <c:crossBetween val="between"/>
      </c:valAx>
      <c:spPr>
        <a:noFill/>
        <a:ln w="25400">
          <a:noFill/>
        </a:ln>
      </c:spPr>
    </c:plotArea>
    <c:legend>
      <c:legendPos val="r"/>
      <c:layout>
        <c:manualLayout>
          <c:xMode val="edge"/>
          <c:yMode val="edge"/>
          <c:x val="0.16933517887268154"/>
          <c:y val="0.85522834623025623"/>
          <c:w val="0.75728453970768328"/>
          <c:h val="0.10752474939070128"/>
        </c:manualLayout>
      </c:layout>
      <c:overlay val="1"/>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7C6C9F0-89F0-4397-AA18-B44569C8A0A7}" type="datetimeFigureOut">
              <a:rPr lang="en-GB" smtClean="0"/>
              <a:t>18/Jul/2019</a:t>
            </a:fld>
            <a:endParaRPr lang="en-GB"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E402A4FD-C1BF-4EF1-8A3E-631D55268D69}" type="slidenum">
              <a:rPr lang="en-GB" smtClean="0"/>
              <a:t>‹#›</a:t>
            </a:fld>
            <a:endParaRPr lang="en-GB" dirty="0"/>
          </a:p>
        </p:txBody>
      </p:sp>
    </p:spTree>
    <p:extLst>
      <p:ext uri="{BB962C8B-B14F-4D97-AF65-F5344CB8AC3E}">
        <p14:creationId xmlns:p14="http://schemas.microsoft.com/office/powerpoint/2010/main" val="562411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87FC2581-6461-41D4-8AE4-C302C230E2C0}" type="datetimeFigureOut">
              <a:rPr lang="en-GB" smtClean="0"/>
              <a:t>18/Jul/2019</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E7BE4842-841A-4F38-A371-CAC4E683FEA9}" type="slidenum">
              <a:rPr lang="en-GB" smtClean="0"/>
              <a:t>‹#›</a:t>
            </a:fld>
            <a:endParaRPr lang="en-GB" dirty="0"/>
          </a:p>
        </p:txBody>
      </p:sp>
    </p:spTree>
    <p:extLst>
      <p:ext uri="{BB962C8B-B14F-4D97-AF65-F5344CB8AC3E}">
        <p14:creationId xmlns:p14="http://schemas.microsoft.com/office/powerpoint/2010/main" val="3719896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07633">
              <a:defRPr/>
            </a:pPr>
            <a:fld id="{19576380-E074-494F-B66A-F6D1496B68B9}" type="slidenum">
              <a:rPr lang="en-GB">
                <a:solidFill>
                  <a:prstClr val="black"/>
                </a:solidFill>
              </a:rPr>
              <a:pPr defTabSz="907633">
                <a:defRPr/>
              </a:pPr>
              <a:t>3</a:t>
            </a:fld>
            <a:endParaRPr lang="en-GB" dirty="0">
              <a:solidFill>
                <a:prstClr val="black"/>
              </a:solidFill>
            </a:endParaRPr>
          </a:p>
        </p:txBody>
      </p:sp>
    </p:spTree>
    <p:extLst>
      <p:ext uri="{BB962C8B-B14F-4D97-AF65-F5344CB8AC3E}">
        <p14:creationId xmlns:p14="http://schemas.microsoft.com/office/powerpoint/2010/main" val="3778098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7BE4842-841A-4F38-A371-CAC4E683FEA9}" type="slidenum">
              <a:rPr lang="en-GB" smtClean="0"/>
              <a:t>19</a:t>
            </a:fld>
            <a:endParaRPr lang="en-GB" dirty="0"/>
          </a:p>
        </p:txBody>
      </p:sp>
    </p:spTree>
    <p:extLst>
      <p:ext uri="{BB962C8B-B14F-4D97-AF65-F5344CB8AC3E}">
        <p14:creationId xmlns:p14="http://schemas.microsoft.com/office/powerpoint/2010/main" val="1526826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07633">
              <a:defRPr/>
            </a:pPr>
            <a:fld id="{19576380-E074-494F-B66A-F6D1496B68B9}" type="slidenum">
              <a:rPr lang="en-GB">
                <a:solidFill>
                  <a:prstClr val="black"/>
                </a:solidFill>
              </a:rPr>
              <a:pPr defTabSz="907633">
                <a:defRPr/>
              </a:pPr>
              <a:t>23</a:t>
            </a:fld>
            <a:endParaRPr lang="en-GB" dirty="0">
              <a:solidFill>
                <a:prstClr val="black"/>
              </a:solidFill>
            </a:endParaRPr>
          </a:p>
        </p:txBody>
      </p:sp>
    </p:spTree>
    <p:extLst>
      <p:ext uri="{BB962C8B-B14F-4D97-AF65-F5344CB8AC3E}">
        <p14:creationId xmlns:p14="http://schemas.microsoft.com/office/powerpoint/2010/main" val="3778098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7BE4842-841A-4F38-A371-CAC4E683FEA9}" type="slidenum">
              <a:rPr lang="en-GB" smtClean="0">
                <a:solidFill>
                  <a:prstClr val="black"/>
                </a:solidFill>
              </a:rPr>
              <a:pPr/>
              <a:t>30</a:t>
            </a:fld>
            <a:endParaRPr lang="en-GB" dirty="0">
              <a:solidFill>
                <a:prstClr val="black"/>
              </a:solidFill>
            </a:endParaRPr>
          </a:p>
        </p:txBody>
      </p:sp>
    </p:spTree>
    <p:extLst>
      <p:ext uri="{BB962C8B-B14F-4D97-AF65-F5344CB8AC3E}">
        <p14:creationId xmlns:p14="http://schemas.microsoft.com/office/powerpoint/2010/main" val="2063932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07633">
              <a:defRPr/>
            </a:pPr>
            <a:fld id="{19576380-E074-494F-B66A-F6D1496B68B9}" type="slidenum">
              <a:rPr lang="en-GB">
                <a:solidFill>
                  <a:prstClr val="black"/>
                </a:solidFill>
              </a:rPr>
              <a:pPr defTabSz="907633">
                <a:defRPr/>
              </a:pPr>
              <a:t>33</a:t>
            </a:fld>
            <a:endParaRPr lang="en-GB" dirty="0">
              <a:solidFill>
                <a:prstClr val="black"/>
              </a:solidFill>
            </a:endParaRPr>
          </a:p>
        </p:txBody>
      </p:sp>
    </p:spTree>
    <p:extLst>
      <p:ext uri="{BB962C8B-B14F-4D97-AF65-F5344CB8AC3E}">
        <p14:creationId xmlns:p14="http://schemas.microsoft.com/office/powerpoint/2010/main" val="3778098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7BE4842-841A-4F38-A371-CAC4E683FEA9}" type="slidenum">
              <a:rPr lang="en-GB" smtClean="0">
                <a:solidFill>
                  <a:prstClr val="black"/>
                </a:solidFill>
              </a:rPr>
              <a:pPr>
                <a:defRPr/>
              </a:pPr>
              <a:t>36</a:t>
            </a:fld>
            <a:endParaRPr lang="en-GB" dirty="0">
              <a:solidFill>
                <a:prstClr val="black"/>
              </a:solidFill>
            </a:endParaRPr>
          </a:p>
        </p:txBody>
      </p:sp>
    </p:spTree>
    <p:extLst>
      <p:ext uri="{BB962C8B-B14F-4D97-AF65-F5344CB8AC3E}">
        <p14:creationId xmlns:p14="http://schemas.microsoft.com/office/powerpoint/2010/main" val="670414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07633">
              <a:defRPr/>
            </a:pPr>
            <a:fld id="{19576380-E074-494F-B66A-F6D1496B68B9}" type="slidenum">
              <a:rPr lang="en-GB">
                <a:solidFill>
                  <a:prstClr val="black"/>
                </a:solidFill>
              </a:rPr>
              <a:pPr defTabSz="907633">
                <a:defRPr/>
              </a:pPr>
              <a:t>40</a:t>
            </a:fld>
            <a:endParaRPr lang="en-GB" dirty="0">
              <a:solidFill>
                <a:prstClr val="black"/>
              </a:solidFill>
            </a:endParaRPr>
          </a:p>
        </p:txBody>
      </p:sp>
    </p:spTree>
    <p:extLst>
      <p:ext uri="{BB962C8B-B14F-4D97-AF65-F5344CB8AC3E}">
        <p14:creationId xmlns:p14="http://schemas.microsoft.com/office/powerpoint/2010/main" val="3778098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07633">
              <a:defRPr/>
            </a:pPr>
            <a:fld id="{19576380-E074-494F-B66A-F6D1496B68B9}" type="slidenum">
              <a:rPr lang="en-GB">
                <a:solidFill>
                  <a:prstClr val="black"/>
                </a:solidFill>
              </a:rPr>
              <a:pPr defTabSz="907633">
                <a:defRPr/>
              </a:pPr>
              <a:t>44</a:t>
            </a:fld>
            <a:endParaRPr lang="en-GB" dirty="0">
              <a:solidFill>
                <a:prstClr val="black"/>
              </a:solidFill>
            </a:endParaRPr>
          </a:p>
        </p:txBody>
      </p:sp>
    </p:spTree>
    <p:extLst>
      <p:ext uri="{BB962C8B-B14F-4D97-AF65-F5344CB8AC3E}">
        <p14:creationId xmlns:p14="http://schemas.microsoft.com/office/powerpoint/2010/main" val="3778098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7BE4842-841A-4F38-A371-CAC4E683FEA9}" type="slidenum">
              <a:rPr lang="en-GB" smtClean="0">
                <a:solidFill>
                  <a:prstClr val="black"/>
                </a:solidFill>
              </a:rPr>
              <a:pPr>
                <a:defRPr/>
              </a:pPr>
              <a:t>45</a:t>
            </a:fld>
            <a:endParaRPr lang="en-GB" dirty="0">
              <a:solidFill>
                <a:prstClr val="black"/>
              </a:solidFill>
            </a:endParaRPr>
          </a:p>
        </p:txBody>
      </p:sp>
    </p:spTree>
    <p:extLst>
      <p:ext uri="{BB962C8B-B14F-4D97-AF65-F5344CB8AC3E}">
        <p14:creationId xmlns:p14="http://schemas.microsoft.com/office/powerpoint/2010/main" val="670414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07633">
              <a:defRPr/>
            </a:pPr>
            <a:fld id="{19576380-E074-494F-B66A-F6D1496B68B9}" type="slidenum">
              <a:rPr lang="en-GB">
                <a:solidFill>
                  <a:prstClr val="black"/>
                </a:solidFill>
              </a:rPr>
              <a:pPr defTabSz="907633">
                <a:defRPr/>
              </a:pPr>
              <a:t>46</a:t>
            </a:fld>
            <a:endParaRPr lang="en-GB" dirty="0">
              <a:solidFill>
                <a:prstClr val="black"/>
              </a:solidFill>
            </a:endParaRPr>
          </a:p>
        </p:txBody>
      </p:sp>
    </p:spTree>
    <p:extLst>
      <p:ext uri="{BB962C8B-B14F-4D97-AF65-F5344CB8AC3E}">
        <p14:creationId xmlns:p14="http://schemas.microsoft.com/office/powerpoint/2010/main" val="3778098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7BE4842-841A-4F38-A371-CAC4E683FEA9}" type="slidenum">
              <a:rPr lang="en-GB" smtClean="0">
                <a:solidFill>
                  <a:prstClr val="black"/>
                </a:solidFill>
              </a:rPr>
              <a:pPr/>
              <a:t>47</a:t>
            </a:fld>
            <a:endParaRPr lang="en-GB" dirty="0">
              <a:solidFill>
                <a:prstClr val="black"/>
              </a:solidFill>
            </a:endParaRPr>
          </a:p>
        </p:txBody>
      </p:sp>
    </p:spTree>
    <p:extLst>
      <p:ext uri="{BB962C8B-B14F-4D97-AF65-F5344CB8AC3E}">
        <p14:creationId xmlns:p14="http://schemas.microsoft.com/office/powerpoint/2010/main" val="498823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07633">
              <a:defRPr/>
            </a:pPr>
            <a:fld id="{19576380-E074-494F-B66A-F6D1496B68B9}" type="slidenum">
              <a:rPr lang="en-GB">
                <a:solidFill>
                  <a:prstClr val="black"/>
                </a:solidFill>
              </a:rPr>
              <a:pPr defTabSz="907633">
                <a:defRPr/>
              </a:pPr>
              <a:t>4</a:t>
            </a:fld>
            <a:endParaRPr lang="en-GB" dirty="0">
              <a:solidFill>
                <a:prstClr val="black"/>
              </a:solidFill>
            </a:endParaRPr>
          </a:p>
        </p:txBody>
      </p:sp>
    </p:spTree>
    <p:extLst>
      <p:ext uri="{BB962C8B-B14F-4D97-AF65-F5344CB8AC3E}">
        <p14:creationId xmlns:p14="http://schemas.microsoft.com/office/powerpoint/2010/main" val="3778098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7BE4842-841A-4F38-A371-CAC4E683FEA9}" type="slidenum">
              <a:rPr lang="en-GB" smtClean="0">
                <a:solidFill>
                  <a:prstClr val="black"/>
                </a:solidFill>
              </a:rPr>
              <a:pPr/>
              <a:t>49</a:t>
            </a:fld>
            <a:endParaRPr lang="en-GB" dirty="0">
              <a:solidFill>
                <a:prstClr val="black"/>
              </a:solidFill>
            </a:endParaRPr>
          </a:p>
        </p:txBody>
      </p:sp>
    </p:spTree>
    <p:extLst>
      <p:ext uri="{BB962C8B-B14F-4D97-AF65-F5344CB8AC3E}">
        <p14:creationId xmlns:p14="http://schemas.microsoft.com/office/powerpoint/2010/main" val="641738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07633">
              <a:defRPr/>
            </a:pPr>
            <a:fld id="{19576380-E074-494F-B66A-F6D1496B68B9}" type="slidenum">
              <a:rPr lang="en-GB">
                <a:solidFill>
                  <a:prstClr val="black"/>
                </a:solidFill>
              </a:rPr>
              <a:pPr defTabSz="907633">
                <a:defRPr/>
              </a:pPr>
              <a:t>50</a:t>
            </a:fld>
            <a:endParaRPr lang="en-GB" dirty="0">
              <a:solidFill>
                <a:prstClr val="black"/>
              </a:solidFill>
            </a:endParaRPr>
          </a:p>
        </p:txBody>
      </p:sp>
    </p:spTree>
    <p:extLst>
      <p:ext uri="{BB962C8B-B14F-4D97-AF65-F5344CB8AC3E}">
        <p14:creationId xmlns:p14="http://schemas.microsoft.com/office/powerpoint/2010/main" val="3778098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07633">
              <a:defRPr/>
            </a:pPr>
            <a:fld id="{19576380-E074-494F-B66A-F6D1496B68B9}" type="slidenum">
              <a:rPr lang="en-GB">
                <a:solidFill>
                  <a:prstClr val="black"/>
                </a:solidFill>
              </a:rPr>
              <a:pPr defTabSz="907633">
                <a:defRPr/>
              </a:pPr>
              <a:t>51</a:t>
            </a:fld>
            <a:endParaRPr lang="en-GB" dirty="0">
              <a:solidFill>
                <a:prstClr val="black"/>
              </a:solidFill>
            </a:endParaRPr>
          </a:p>
        </p:txBody>
      </p:sp>
    </p:spTree>
    <p:extLst>
      <p:ext uri="{BB962C8B-B14F-4D97-AF65-F5344CB8AC3E}">
        <p14:creationId xmlns:p14="http://schemas.microsoft.com/office/powerpoint/2010/main" val="3778098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7BE4842-841A-4F38-A371-CAC4E683FEA9}" type="slidenum">
              <a:rPr lang="en-GB" smtClean="0">
                <a:solidFill>
                  <a:prstClr val="black"/>
                </a:solidFill>
              </a:rPr>
              <a:pPr/>
              <a:t>52</a:t>
            </a:fld>
            <a:endParaRPr lang="en-GB" dirty="0">
              <a:solidFill>
                <a:prstClr val="black"/>
              </a:solidFill>
            </a:endParaRPr>
          </a:p>
        </p:txBody>
      </p:sp>
    </p:spTree>
    <p:extLst>
      <p:ext uri="{BB962C8B-B14F-4D97-AF65-F5344CB8AC3E}">
        <p14:creationId xmlns:p14="http://schemas.microsoft.com/office/powerpoint/2010/main" val="641738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07633">
              <a:defRPr/>
            </a:pPr>
            <a:fld id="{19576380-E074-494F-B66A-F6D1496B68B9}" type="slidenum">
              <a:rPr lang="en-GB">
                <a:solidFill>
                  <a:prstClr val="black"/>
                </a:solidFill>
              </a:rPr>
              <a:pPr defTabSz="907633">
                <a:defRPr/>
              </a:pPr>
              <a:t>5</a:t>
            </a:fld>
            <a:endParaRPr lang="en-GB" dirty="0">
              <a:solidFill>
                <a:prstClr val="black"/>
              </a:solidFill>
            </a:endParaRPr>
          </a:p>
        </p:txBody>
      </p:sp>
    </p:spTree>
    <p:extLst>
      <p:ext uri="{BB962C8B-B14F-4D97-AF65-F5344CB8AC3E}">
        <p14:creationId xmlns:p14="http://schemas.microsoft.com/office/powerpoint/2010/main" val="3778098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07633">
              <a:defRPr/>
            </a:pPr>
            <a:fld id="{19576380-E074-494F-B66A-F6D1496B68B9}" type="slidenum">
              <a:rPr lang="en-GB">
                <a:solidFill>
                  <a:prstClr val="black"/>
                </a:solidFill>
              </a:rPr>
              <a:pPr defTabSz="907633">
                <a:defRPr/>
              </a:pPr>
              <a:t>6</a:t>
            </a:fld>
            <a:endParaRPr lang="en-GB" dirty="0">
              <a:solidFill>
                <a:prstClr val="black"/>
              </a:solidFill>
            </a:endParaRPr>
          </a:p>
        </p:txBody>
      </p:sp>
    </p:spTree>
    <p:extLst>
      <p:ext uri="{BB962C8B-B14F-4D97-AF65-F5344CB8AC3E}">
        <p14:creationId xmlns:p14="http://schemas.microsoft.com/office/powerpoint/2010/main" val="3778098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07633">
              <a:defRPr/>
            </a:pPr>
            <a:fld id="{19576380-E074-494F-B66A-F6D1496B68B9}" type="slidenum">
              <a:rPr lang="en-GB">
                <a:solidFill>
                  <a:prstClr val="black"/>
                </a:solidFill>
              </a:rPr>
              <a:pPr defTabSz="907633">
                <a:defRPr/>
              </a:pPr>
              <a:t>7</a:t>
            </a:fld>
            <a:endParaRPr lang="en-GB" dirty="0">
              <a:solidFill>
                <a:prstClr val="black"/>
              </a:solidFill>
            </a:endParaRPr>
          </a:p>
        </p:txBody>
      </p:sp>
    </p:spTree>
    <p:extLst>
      <p:ext uri="{BB962C8B-B14F-4D97-AF65-F5344CB8AC3E}">
        <p14:creationId xmlns:p14="http://schemas.microsoft.com/office/powerpoint/2010/main" val="3778098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07633">
              <a:defRPr/>
            </a:pPr>
            <a:fld id="{19576380-E074-494F-B66A-F6D1496B68B9}" type="slidenum">
              <a:rPr lang="en-GB">
                <a:solidFill>
                  <a:prstClr val="black"/>
                </a:solidFill>
              </a:rPr>
              <a:pPr defTabSz="907633">
                <a:defRPr/>
              </a:pPr>
              <a:t>8</a:t>
            </a:fld>
            <a:endParaRPr lang="en-GB" dirty="0">
              <a:solidFill>
                <a:prstClr val="black"/>
              </a:solidFill>
            </a:endParaRPr>
          </a:p>
        </p:txBody>
      </p:sp>
    </p:spTree>
    <p:extLst>
      <p:ext uri="{BB962C8B-B14F-4D97-AF65-F5344CB8AC3E}">
        <p14:creationId xmlns:p14="http://schemas.microsoft.com/office/powerpoint/2010/main" val="3778098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07633">
              <a:defRPr/>
            </a:pPr>
            <a:fld id="{19576380-E074-494F-B66A-F6D1496B68B9}" type="slidenum">
              <a:rPr lang="en-GB">
                <a:solidFill>
                  <a:prstClr val="black"/>
                </a:solidFill>
              </a:rPr>
              <a:pPr defTabSz="907633">
                <a:defRPr/>
              </a:pPr>
              <a:t>9</a:t>
            </a:fld>
            <a:endParaRPr lang="en-GB" dirty="0">
              <a:solidFill>
                <a:prstClr val="black"/>
              </a:solidFill>
            </a:endParaRPr>
          </a:p>
        </p:txBody>
      </p:sp>
    </p:spTree>
    <p:extLst>
      <p:ext uri="{BB962C8B-B14F-4D97-AF65-F5344CB8AC3E}">
        <p14:creationId xmlns:p14="http://schemas.microsoft.com/office/powerpoint/2010/main" val="3778098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07633">
              <a:defRPr/>
            </a:pPr>
            <a:fld id="{19576380-E074-494F-B66A-F6D1496B68B9}" type="slidenum">
              <a:rPr lang="en-GB">
                <a:solidFill>
                  <a:prstClr val="black"/>
                </a:solidFill>
              </a:rPr>
              <a:pPr defTabSz="907633">
                <a:defRPr/>
              </a:pPr>
              <a:t>10</a:t>
            </a:fld>
            <a:endParaRPr lang="en-GB" dirty="0">
              <a:solidFill>
                <a:prstClr val="black"/>
              </a:solidFill>
            </a:endParaRPr>
          </a:p>
        </p:txBody>
      </p:sp>
    </p:spTree>
    <p:extLst>
      <p:ext uri="{BB962C8B-B14F-4D97-AF65-F5344CB8AC3E}">
        <p14:creationId xmlns:p14="http://schemas.microsoft.com/office/powerpoint/2010/main" val="3778098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07633">
              <a:defRPr/>
            </a:pPr>
            <a:fld id="{19576380-E074-494F-B66A-F6D1496B68B9}" type="slidenum">
              <a:rPr lang="en-GB">
                <a:solidFill>
                  <a:prstClr val="black"/>
                </a:solidFill>
              </a:rPr>
              <a:pPr defTabSz="907633">
                <a:defRPr/>
              </a:pPr>
              <a:t>13</a:t>
            </a:fld>
            <a:endParaRPr lang="en-GB" dirty="0">
              <a:solidFill>
                <a:prstClr val="black"/>
              </a:solidFill>
            </a:endParaRPr>
          </a:p>
        </p:txBody>
      </p:sp>
    </p:spTree>
    <p:extLst>
      <p:ext uri="{BB962C8B-B14F-4D97-AF65-F5344CB8AC3E}">
        <p14:creationId xmlns:p14="http://schemas.microsoft.com/office/powerpoint/2010/main" val="37780981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7.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7.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9.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9.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0.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0.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1.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1.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2.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2.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4.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6.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pic>
        <p:nvPicPr>
          <p:cNvPr id="5" name="Picture 4" descr="DJS_coloured-backgrounds-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837363"/>
          </a:xfrm>
          <a:prstGeom prst="rect">
            <a:avLst/>
          </a:prstGeom>
        </p:spPr>
      </p:pic>
      <p:sp>
        <p:nvSpPr>
          <p:cNvPr id="3" name="Title 1"/>
          <p:cNvSpPr>
            <a:spLocks noGrp="1"/>
          </p:cNvSpPr>
          <p:nvPr>
            <p:ph type="title" hasCustomPrompt="1"/>
          </p:nvPr>
        </p:nvSpPr>
        <p:spPr>
          <a:xfrm>
            <a:off x="323528" y="529516"/>
            <a:ext cx="7560840" cy="523220"/>
          </a:xfrm>
          <a:prstGeom prst="rect">
            <a:avLst/>
          </a:prstGeom>
        </p:spPr>
        <p:txBody>
          <a:bodyPr>
            <a:normAutofit/>
          </a:bodyPr>
          <a:lstStyle>
            <a:lvl1pPr>
              <a:defRPr lang="en-US" sz="1600" b="1" i="0" kern="1200" dirty="0" smtClean="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GB" sz="2800" baseline="0" dirty="0"/>
              <a:t>Single line heading here 28pt</a:t>
            </a:r>
            <a:endParaRPr lang="en-US" sz="2800" baseline="0" dirty="0"/>
          </a:p>
        </p:txBody>
      </p:sp>
      <p:sp>
        <p:nvSpPr>
          <p:cNvPr id="4" name="Slide Number Placeholder 5"/>
          <p:cNvSpPr>
            <a:spLocks noGrp="1"/>
          </p:cNvSpPr>
          <p:nvPr>
            <p:ph type="sldNum" sz="quarter" idx="4"/>
          </p:nvPr>
        </p:nvSpPr>
        <p:spPr>
          <a:xfrm>
            <a:off x="179512" y="6381328"/>
            <a:ext cx="1043608" cy="246221"/>
          </a:xfrm>
          <a:prstGeom prst="rect">
            <a:avLst/>
          </a:prstGeom>
        </p:spPr>
        <p:txBody>
          <a:bodyPr vert="horz" lIns="91440" tIns="45720" rIns="91440" bIns="45720" rtlCol="0" anchor="b">
            <a:spAutoFit/>
          </a:bodyPr>
          <a:lstStyle>
            <a:lvl1pPr algn="l">
              <a:defRPr sz="100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6" name="Content Placeholder 12"/>
          <p:cNvSpPr txBox="1">
            <a:spLocks/>
          </p:cNvSpPr>
          <p:nvPr userDrawn="1"/>
        </p:nvSpPr>
        <p:spPr>
          <a:xfrm>
            <a:off x="323528" y="1196181"/>
            <a:ext cx="8352086" cy="5113139"/>
          </a:xfrm>
          <a:prstGeom prst="rect">
            <a:avLst/>
          </a:prstGeom>
        </p:spPr>
        <p:txBody>
          <a:bodyPr/>
          <a:lstStyle>
            <a:lvl1pPr marL="342900" indent="-342900" algn="l" defTabSz="914400" rtl="0" eaLnBrk="1" latinLnBrk="0" hangingPunct="1">
              <a:spcBef>
                <a:spcPct val="20000"/>
              </a:spcBef>
              <a:buClr>
                <a:schemeClr val="accent1"/>
              </a:buClr>
              <a:buSzPct val="110000"/>
              <a:buFont typeface="Verdana" panose="020B0604030504040204" pitchFamily="34" charset="0"/>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chemeClr val="accent1"/>
              </a:buClr>
              <a:buSzPct val="90000"/>
              <a:buFont typeface="Courier New" panose="02070309020205020404" pitchFamily="49" charset="0"/>
              <a:buChar char="o"/>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chemeClr val="accent1"/>
              </a:buClr>
              <a:buSzPct val="110000"/>
              <a:buFont typeface="Arial" panose="020B0604020202020204" pitchFamily="34" charset="0"/>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chemeClr val="accent1"/>
              </a:buClr>
              <a:buSzPct val="80000"/>
              <a:buFont typeface="Courier New" panose="02070309020205020404" pitchFamily="49" charset="0"/>
              <a:buChar char="o"/>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chemeClr val="accent1"/>
              </a:buClr>
              <a:buFont typeface="Arial" panose="020B0604020202020204" pitchFamily="34" charset="0"/>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Tx/>
            </a:pPr>
            <a:r>
              <a:rPr lang="en-US" dirty="0"/>
              <a:t>Click to edit Master text styles</a:t>
            </a:r>
          </a:p>
          <a:p>
            <a:pPr lvl="1">
              <a:buClrTx/>
            </a:pPr>
            <a:r>
              <a:rPr lang="en-US" dirty="0"/>
              <a:t>Second level</a:t>
            </a:r>
          </a:p>
          <a:p>
            <a:pPr lvl="2">
              <a:buClrTx/>
            </a:pPr>
            <a:r>
              <a:rPr lang="en-US" dirty="0"/>
              <a:t>Third level</a:t>
            </a:r>
          </a:p>
          <a:p>
            <a:pPr lvl="3">
              <a:buClrTx/>
            </a:pPr>
            <a:r>
              <a:rPr lang="en-US" dirty="0"/>
              <a:t>Fourth level</a:t>
            </a:r>
          </a:p>
          <a:p>
            <a:pPr lvl="4">
              <a:buClrTx/>
            </a:pPr>
            <a:r>
              <a:rPr lang="en-US" dirty="0"/>
              <a:t>Fifth level</a:t>
            </a:r>
            <a:endParaRPr lang="en-GB" dirty="0"/>
          </a:p>
        </p:txBody>
      </p:sp>
    </p:spTree>
    <p:extLst>
      <p:ext uri="{BB962C8B-B14F-4D97-AF65-F5344CB8AC3E}">
        <p14:creationId xmlns:p14="http://schemas.microsoft.com/office/powerpoint/2010/main" val="2774162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Alternative layout 5">
    <p:spTree>
      <p:nvGrpSpPr>
        <p:cNvPr id="1" name=""/>
        <p:cNvGrpSpPr/>
        <p:nvPr/>
      </p:nvGrpSpPr>
      <p:grpSpPr>
        <a:xfrm>
          <a:off x="0" y="0"/>
          <a:ext cx="0" cy="0"/>
          <a:chOff x="0" y="0"/>
          <a:chExt cx="0" cy="0"/>
        </a:xfrm>
      </p:grpSpPr>
      <p:sp>
        <p:nvSpPr>
          <p:cNvPr id="40" name="Text Placeholder 37"/>
          <p:cNvSpPr>
            <a:spLocks noGrp="1"/>
          </p:cNvSpPr>
          <p:nvPr>
            <p:ph type="body" sz="quarter" idx="14" hasCustomPrompt="1"/>
          </p:nvPr>
        </p:nvSpPr>
        <p:spPr>
          <a:xfrm>
            <a:off x="309564" y="692696"/>
            <a:ext cx="2715828" cy="1931088"/>
          </a:xfrm>
        </p:spPr>
        <p:txBody>
          <a:bodyPr anchor="t">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9563" y="2924944"/>
            <a:ext cx="8654925" cy="360040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ext Placeholder 2"/>
          <p:cNvSpPr>
            <a:spLocks noGrp="1"/>
          </p:cNvSpPr>
          <p:nvPr>
            <p:ph type="body" sz="quarter" idx="15"/>
          </p:nvPr>
        </p:nvSpPr>
        <p:spPr>
          <a:xfrm>
            <a:off x="3025775" y="692150"/>
            <a:ext cx="6027738" cy="1931988"/>
          </a:xfrm>
        </p:spPr>
        <p:txBody>
          <a:bodyPr anchor="ct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vl5pPr algn="just">
              <a:lnSpc>
                <a:spcPct val="120000"/>
              </a:lnSpc>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Slide Number Placeholder 5"/>
          <p:cNvSpPr txBox="1">
            <a:spLocks/>
          </p:cNvSpPr>
          <p:nvPr/>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121636185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pic>
        <p:nvPicPr>
          <p:cNvPr id="6" name="Picture 5" descr="DJS_coloured-backgrounds_White-top.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56492"/>
          </a:xfrm>
          <a:prstGeom prst="rect">
            <a:avLst/>
          </a:prstGeom>
        </p:spPr>
      </p:pic>
      <p:sp>
        <p:nvSpPr>
          <p:cNvPr id="4" name="Slide Number Placeholder 5"/>
          <p:cNvSpPr>
            <a:spLocks noGrp="1"/>
          </p:cNvSpPr>
          <p:nvPr>
            <p:ph type="sldNum" sz="quarter" idx="4"/>
          </p:nvPr>
        </p:nvSpPr>
        <p:spPr>
          <a:xfrm>
            <a:off x="179512" y="6381328"/>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9" name="Title Placeholder 1"/>
          <p:cNvSpPr>
            <a:spLocks noGrp="1"/>
          </p:cNvSpPr>
          <p:nvPr>
            <p:ph type="title"/>
          </p:nvPr>
        </p:nvSpPr>
        <p:spPr>
          <a:xfrm>
            <a:off x="323528" y="556667"/>
            <a:ext cx="7510611" cy="542854"/>
          </a:xfrm>
          <a:prstGeom prst="rect">
            <a:avLst/>
          </a:prstGeom>
        </p:spPr>
        <p:txBody>
          <a:bodyPr vert="horz" lIns="91440" tIns="45720" rIns="91440" bIns="45720" rtlCol="0" anchor="t">
            <a:normAutofit/>
          </a:bodyPr>
          <a:lstStyle/>
          <a:p>
            <a:r>
              <a:rPr lang="en-US"/>
              <a:t>Click to edit Master title style</a:t>
            </a:r>
            <a:endParaRPr lang="en-GB" dirty="0"/>
          </a:p>
        </p:txBody>
      </p:sp>
      <p:sp>
        <p:nvSpPr>
          <p:cNvPr id="13" name="Content Placeholder 12"/>
          <p:cNvSpPr>
            <a:spLocks noGrp="1"/>
          </p:cNvSpPr>
          <p:nvPr>
            <p:ph sz="quarter" idx="10"/>
          </p:nvPr>
        </p:nvSpPr>
        <p:spPr>
          <a:xfrm>
            <a:off x="323528" y="1196752"/>
            <a:ext cx="8424936" cy="504056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65808633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Title 1"/>
          <p:cNvSpPr>
            <a:spLocks noGrp="1"/>
          </p:cNvSpPr>
          <p:nvPr>
            <p:ph type="title"/>
          </p:nvPr>
        </p:nvSpPr>
        <p:spPr>
          <a:xfrm>
            <a:off x="230832" y="116632"/>
            <a:ext cx="8085584" cy="776875"/>
          </a:xfrm>
        </p:spPr>
        <p:txBody>
          <a:bodyPr>
            <a:normAutofit/>
          </a:bodyPr>
          <a:lstStyle>
            <a:lvl1pPr>
              <a:defRPr lang="en-US" sz="1600" b="0" i="1"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GB" dirty="0"/>
          </a:p>
        </p:txBody>
      </p:sp>
      <p:sp>
        <p:nvSpPr>
          <p:cNvPr id="4"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115993786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7"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82923967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t>‹#›</a:t>
            </a:fld>
            <a:endParaRPr lang="en-GB" dirty="0"/>
          </a:p>
        </p:txBody>
      </p:sp>
      <p:sp>
        <p:nvSpPr>
          <p:cNvPr id="9" name="Content Placeholder 2"/>
          <p:cNvSpPr>
            <a:spLocks noGrp="1"/>
          </p:cNvSpPr>
          <p:nvPr>
            <p:ph idx="1"/>
          </p:nvPr>
        </p:nvSpPr>
        <p:spPr>
          <a:xfrm>
            <a:off x="323528" y="1628800"/>
            <a:ext cx="4114800" cy="4896544"/>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2"/>
          <p:cNvSpPr>
            <a:spLocks noGrp="1"/>
          </p:cNvSpPr>
          <p:nvPr>
            <p:ph idx="13"/>
          </p:nvPr>
        </p:nvSpPr>
        <p:spPr>
          <a:xfrm>
            <a:off x="4788024" y="1628800"/>
            <a:ext cx="4114800" cy="4896544"/>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42258145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Alternative Layout 1">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t>‹#›</a:t>
            </a:fld>
            <a:endParaRPr lang="en-GB" dirty="0"/>
          </a:p>
        </p:txBody>
      </p:sp>
      <p:sp>
        <p:nvSpPr>
          <p:cNvPr id="6" name="Content Placeholder 2"/>
          <p:cNvSpPr>
            <a:spLocks noGrp="1"/>
          </p:cNvSpPr>
          <p:nvPr>
            <p:ph idx="1"/>
          </p:nvPr>
        </p:nvSpPr>
        <p:spPr>
          <a:xfrm>
            <a:off x="457200" y="1556792"/>
            <a:ext cx="4114800" cy="4968552"/>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3"/>
          </p:nvPr>
        </p:nvSpPr>
        <p:spPr>
          <a:xfrm>
            <a:off x="4788024" y="1556792"/>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2"/>
          <p:cNvSpPr>
            <a:spLocks noGrp="1"/>
          </p:cNvSpPr>
          <p:nvPr>
            <p:ph idx="14"/>
          </p:nvPr>
        </p:nvSpPr>
        <p:spPr>
          <a:xfrm>
            <a:off x="4788024" y="4221088"/>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27779341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Alternative layout 2">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t>‹#›</a:t>
            </a:fld>
            <a:endParaRPr lang="en-GB" dirty="0"/>
          </a:p>
        </p:txBody>
      </p:sp>
      <p:sp>
        <p:nvSpPr>
          <p:cNvPr id="10" name="Content Placeholder 2"/>
          <p:cNvSpPr>
            <a:spLocks noGrp="1"/>
          </p:cNvSpPr>
          <p:nvPr>
            <p:ph idx="13"/>
          </p:nvPr>
        </p:nvSpPr>
        <p:spPr>
          <a:xfrm>
            <a:off x="323528" y="1556792"/>
            <a:ext cx="8352928" cy="720080"/>
          </a:xfrm>
        </p:spPr>
        <p:txBody>
          <a:bodyPr/>
          <a:lstStyle>
            <a:lvl1pPr algn="just">
              <a:lnSpc>
                <a:spcPct val="120000"/>
              </a:lnSpc>
              <a:spcBef>
                <a:spcPts val="600"/>
              </a:spcBef>
              <a:spcAft>
                <a:spcPts val="600"/>
              </a:spcAft>
              <a:defRPr/>
            </a:lvl1pPr>
            <a:lvl2pPr marL="457200" indent="0">
              <a:buNone/>
              <a:defRPr/>
            </a:lvl2pPr>
          </a:lstStyle>
          <a:p>
            <a:pPr lvl="0"/>
            <a:r>
              <a:rPr lang="en-US"/>
              <a:t>Click to edit Master text styles</a:t>
            </a:r>
          </a:p>
        </p:txBody>
      </p:sp>
      <p:sp>
        <p:nvSpPr>
          <p:cNvPr id="11" name="Content Placeholder 2"/>
          <p:cNvSpPr>
            <a:spLocks noGrp="1"/>
          </p:cNvSpPr>
          <p:nvPr>
            <p:ph idx="1"/>
          </p:nvPr>
        </p:nvSpPr>
        <p:spPr>
          <a:xfrm>
            <a:off x="323528" y="2420888"/>
            <a:ext cx="8352928" cy="4032448"/>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37937409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Alternative layout 3">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t>‹#›</a:t>
            </a:fld>
            <a:endParaRPr lang="en-GB" dirty="0"/>
          </a:p>
        </p:txBody>
      </p:sp>
      <p:sp>
        <p:nvSpPr>
          <p:cNvPr id="4" name="Content Placeholder 2"/>
          <p:cNvSpPr>
            <a:spLocks noGrp="1"/>
          </p:cNvSpPr>
          <p:nvPr>
            <p:ph idx="1"/>
          </p:nvPr>
        </p:nvSpPr>
        <p:spPr>
          <a:xfrm>
            <a:off x="4644008" y="1556792"/>
            <a:ext cx="4114800" cy="4968552"/>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2"/>
          <p:cNvSpPr>
            <a:spLocks noGrp="1"/>
          </p:cNvSpPr>
          <p:nvPr>
            <p:ph idx="13"/>
          </p:nvPr>
        </p:nvSpPr>
        <p:spPr>
          <a:xfrm>
            <a:off x="323528" y="1556792"/>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2"/>
          <p:cNvSpPr>
            <a:spLocks noGrp="1"/>
          </p:cNvSpPr>
          <p:nvPr>
            <p:ph idx="14"/>
          </p:nvPr>
        </p:nvSpPr>
        <p:spPr>
          <a:xfrm>
            <a:off x="323528" y="4221088"/>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63403594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Alternative layout 4">
    <p:spTree>
      <p:nvGrpSpPr>
        <p:cNvPr id="1" name=""/>
        <p:cNvGrpSpPr/>
        <p:nvPr/>
      </p:nvGrpSpPr>
      <p:grpSpPr>
        <a:xfrm>
          <a:off x="0" y="0"/>
          <a:ext cx="0" cy="0"/>
          <a:chOff x="0" y="0"/>
          <a:chExt cx="0" cy="0"/>
        </a:xfrm>
      </p:grpSpPr>
      <p:sp>
        <p:nvSpPr>
          <p:cNvPr id="2" name="Content Placeholder 2"/>
          <p:cNvSpPr>
            <a:spLocks noGrp="1"/>
          </p:cNvSpPr>
          <p:nvPr>
            <p:ph idx="13"/>
          </p:nvPr>
        </p:nvSpPr>
        <p:spPr>
          <a:xfrm>
            <a:off x="430306" y="5733256"/>
            <a:ext cx="8246150" cy="720080"/>
          </a:xfrm>
        </p:spPr>
        <p:txBody>
          <a:bodyPr/>
          <a:lstStyle>
            <a:lvl1pPr algn="just">
              <a:lnSpc>
                <a:spcPct val="120000"/>
              </a:lnSpc>
              <a:spcBef>
                <a:spcPts val="600"/>
              </a:spcBef>
              <a:spcAft>
                <a:spcPts val="600"/>
              </a:spcAft>
              <a:defRPr/>
            </a:lvl1pPr>
            <a:lvl2pPr marL="457200" indent="0">
              <a:buNone/>
              <a:defRPr/>
            </a:lvl2pPr>
          </a:lstStyle>
          <a:p>
            <a:pPr lvl="0"/>
            <a:r>
              <a:rPr lang="en-US"/>
              <a:t>Click to edit Master text styles</a:t>
            </a:r>
          </a:p>
        </p:txBody>
      </p:sp>
      <p:sp>
        <p:nvSpPr>
          <p:cNvPr id="3" name="Content Placeholder 2"/>
          <p:cNvSpPr>
            <a:spLocks noGrp="1"/>
          </p:cNvSpPr>
          <p:nvPr>
            <p:ph idx="1"/>
          </p:nvPr>
        </p:nvSpPr>
        <p:spPr>
          <a:xfrm>
            <a:off x="446856" y="1556792"/>
            <a:ext cx="8229600" cy="3960440"/>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lide Number Placeholder 4"/>
          <p:cNvSpPr>
            <a:spLocks noGrp="1"/>
          </p:cNvSpPr>
          <p:nvPr>
            <p:ph type="sldNum" sz="quarter" idx="12"/>
          </p:nvPr>
        </p:nvSpPr>
        <p:spPr>
          <a:xfrm>
            <a:off x="-27693" y="6594811"/>
            <a:ext cx="1043608" cy="246221"/>
          </a:xfrm>
          <a:prstGeom prst="rect">
            <a:avLst/>
          </a:prstGeom>
        </p:spPr>
        <p:txBody>
          <a:bodyPr/>
          <a:lstStyle/>
          <a:p>
            <a:fld id="{A4C18273-3B06-4AC5-BD96-A00D2AA2E2E6}" type="slidenum">
              <a:rPr lang="en-GB" smtClean="0"/>
              <a:t>‹#›</a:t>
            </a:fld>
            <a:endParaRPr lang="en-GB" dirty="0"/>
          </a:p>
        </p:txBody>
      </p:sp>
      <p:sp>
        <p:nvSpPr>
          <p:cNvPr id="8"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11254522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Alternative layout 5">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8425" y="258620"/>
            <a:ext cx="576063" cy="174442"/>
          </a:xfrm>
          <a:prstGeom prst="rect">
            <a:avLst/>
          </a:prstGeom>
        </p:spPr>
      </p:pic>
      <p:sp>
        <p:nvSpPr>
          <p:cNvPr id="40" name="Text Placeholder 37"/>
          <p:cNvSpPr>
            <a:spLocks noGrp="1"/>
          </p:cNvSpPr>
          <p:nvPr>
            <p:ph type="body" sz="quarter" idx="14" hasCustomPrompt="1"/>
          </p:nvPr>
        </p:nvSpPr>
        <p:spPr>
          <a:xfrm>
            <a:off x="309564" y="692696"/>
            <a:ext cx="2715828" cy="1931088"/>
          </a:xfrm>
        </p:spPr>
        <p:txBody>
          <a:bodyPr anchor="t">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9563" y="2924944"/>
            <a:ext cx="8654925" cy="360040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ext Placeholder 2"/>
          <p:cNvSpPr>
            <a:spLocks noGrp="1"/>
          </p:cNvSpPr>
          <p:nvPr>
            <p:ph type="body" sz="quarter" idx="15"/>
          </p:nvPr>
        </p:nvSpPr>
        <p:spPr>
          <a:xfrm>
            <a:off x="3025775" y="692150"/>
            <a:ext cx="6027738" cy="1931988"/>
          </a:xfrm>
        </p:spPr>
        <p:txBody>
          <a:bodyPr anchor="ct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vl5pPr algn="just">
              <a:lnSpc>
                <a:spcPct val="120000"/>
              </a:lnSpc>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Slide Number Placeholder 5"/>
          <p:cNvSpPr txBox="1">
            <a:spLocks/>
          </p:cNvSpPr>
          <p:nvPr userDrawn="1"/>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cxnSp>
        <p:nvCxnSpPr>
          <p:cNvPr id="8" name="Straight Connector 7"/>
          <p:cNvCxnSpPr/>
          <p:nvPr userDrawn="1"/>
        </p:nvCxnSpPr>
        <p:spPr>
          <a:xfrm flipH="1">
            <a:off x="179512" y="345841"/>
            <a:ext cx="8064896"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230319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Alternative layout 8">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8425" y="258620"/>
            <a:ext cx="576063" cy="174442"/>
          </a:xfrm>
          <a:prstGeom prst="rect">
            <a:avLst/>
          </a:prstGeom>
        </p:spPr>
      </p:pic>
      <p:sp>
        <p:nvSpPr>
          <p:cNvPr id="40" name="Text Placeholder 37"/>
          <p:cNvSpPr>
            <a:spLocks noGrp="1"/>
          </p:cNvSpPr>
          <p:nvPr>
            <p:ph type="body" sz="quarter" idx="14" hasCustomPrompt="1"/>
          </p:nvPr>
        </p:nvSpPr>
        <p:spPr>
          <a:xfrm>
            <a:off x="309564" y="692696"/>
            <a:ext cx="2715828" cy="1931088"/>
          </a:xfrm>
        </p:spPr>
        <p:txBody>
          <a:bodyPr anchor="t">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59832" y="2924944"/>
            <a:ext cx="5904656" cy="360040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Slide Number Placeholder 5"/>
          <p:cNvSpPr txBox="1">
            <a:spLocks/>
          </p:cNvSpPr>
          <p:nvPr userDrawn="1"/>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
        <p:nvSpPr>
          <p:cNvPr id="9" name="Text Placeholder 2"/>
          <p:cNvSpPr>
            <a:spLocks noGrp="1"/>
          </p:cNvSpPr>
          <p:nvPr>
            <p:ph type="body" sz="quarter" idx="15"/>
          </p:nvPr>
        </p:nvSpPr>
        <p:spPr>
          <a:xfrm>
            <a:off x="3025775" y="692150"/>
            <a:ext cx="6027738" cy="1931988"/>
          </a:xfrm>
        </p:spPr>
        <p:txBody>
          <a:bodyPr anchor="ctr">
            <a:noAutofit/>
          </a:bodyPr>
          <a:lstStyle>
            <a:lvl1pPr marL="0" indent="0">
              <a:lnSpc>
                <a:spcPct val="100000"/>
              </a:lnSpc>
              <a:spcBef>
                <a:spcPts val="0"/>
              </a:spcBef>
              <a:spcAft>
                <a:spcPts val="0"/>
              </a:spcAft>
              <a:buNone/>
              <a:defRPr sz="3200">
                <a:solidFill>
                  <a:srgbClr val="6D6E71"/>
                </a:solidFill>
              </a:defRPr>
            </a:lvl1pPr>
            <a:lvl2pPr marL="457200" indent="0">
              <a:lnSpc>
                <a:spcPct val="120000"/>
              </a:lnSpc>
              <a:spcBef>
                <a:spcPts val="0"/>
              </a:spcBef>
              <a:spcAft>
                <a:spcPts val="600"/>
              </a:spcAft>
              <a:buNone/>
              <a:defRPr sz="2400">
                <a:solidFill>
                  <a:srgbClr val="FF0090"/>
                </a:solidFill>
              </a:defRPr>
            </a:lvl2pPr>
            <a:lvl3pPr marL="914400" indent="0">
              <a:lnSpc>
                <a:spcPct val="120000"/>
              </a:lnSpc>
              <a:spcBef>
                <a:spcPts val="0"/>
              </a:spcBef>
              <a:spcAft>
                <a:spcPts val="600"/>
              </a:spcAft>
              <a:buNone/>
              <a:defRPr sz="2400">
                <a:solidFill>
                  <a:srgbClr val="FF0090"/>
                </a:solidFill>
              </a:defRPr>
            </a:lvl3pPr>
            <a:lvl4pPr marL="1371600" indent="0">
              <a:lnSpc>
                <a:spcPct val="120000"/>
              </a:lnSpc>
              <a:spcBef>
                <a:spcPts val="0"/>
              </a:spcBef>
              <a:spcAft>
                <a:spcPts val="600"/>
              </a:spcAft>
              <a:buNone/>
              <a:defRPr sz="2400">
                <a:solidFill>
                  <a:srgbClr val="FF0090"/>
                </a:solidFill>
              </a:defRPr>
            </a:lvl4pPr>
            <a:lvl5pPr marL="1828800" indent="0">
              <a:lnSpc>
                <a:spcPct val="120000"/>
              </a:lnSpc>
              <a:spcBef>
                <a:spcPts val="0"/>
              </a:spcBef>
              <a:spcAft>
                <a:spcPts val="600"/>
              </a:spcAft>
              <a:buNone/>
              <a:defRPr sz="2400">
                <a:solidFill>
                  <a:srgbClr val="FF0090"/>
                </a:solidFill>
              </a:defRPr>
            </a:lvl5pPr>
          </a:lstStyle>
          <a:p>
            <a:pPr lvl="0"/>
            <a:r>
              <a:rPr lang="en-US"/>
              <a:t>Click to edit Master text styles</a:t>
            </a:r>
          </a:p>
        </p:txBody>
      </p:sp>
      <p:sp>
        <p:nvSpPr>
          <p:cNvPr id="4" name="Picture Placeholder 3"/>
          <p:cNvSpPr>
            <a:spLocks noGrp="1"/>
          </p:cNvSpPr>
          <p:nvPr>
            <p:ph type="pic" sz="quarter" idx="16"/>
          </p:nvPr>
        </p:nvSpPr>
        <p:spPr>
          <a:xfrm>
            <a:off x="323850" y="2924175"/>
            <a:ext cx="2735263" cy="3600450"/>
          </a:xfrm>
        </p:spPr>
        <p:txBody>
          <a:bodyPr/>
          <a:lstStyle/>
          <a:p>
            <a:r>
              <a:rPr lang="en-US" dirty="0"/>
              <a:t>Click icon to add picture</a:t>
            </a:r>
            <a:endParaRPr lang="en-GB" dirty="0"/>
          </a:p>
        </p:txBody>
      </p:sp>
      <p:cxnSp>
        <p:nvCxnSpPr>
          <p:cNvPr id="11" name="Straight Connector 10"/>
          <p:cNvCxnSpPr/>
          <p:nvPr userDrawn="1"/>
        </p:nvCxnSpPr>
        <p:spPr>
          <a:xfrm flipH="1">
            <a:off x="179512" y="345841"/>
            <a:ext cx="8064896"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737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lternative layout 8">
    <p:spTree>
      <p:nvGrpSpPr>
        <p:cNvPr id="1" name=""/>
        <p:cNvGrpSpPr/>
        <p:nvPr/>
      </p:nvGrpSpPr>
      <p:grpSpPr>
        <a:xfrm>
          <a:off x="0" y="0"/>
          <a:ext cx="0" cy="0"/>
          <a:chOff x="0" y="0"/>
          <a:chExt cx="0" cy="0"/>
        </a:xfrm>
      </p:grpSpPr>
      <p:sp>
        <p:nvSpPr>
          <p:cNvPr id="40" name="Text Placeholder 37"/>
          <p:cNvSpPr>
            <a:spLocks noGrp="1"/>
          </p:cNvSpPr>
          <p:nvPr>
            <p:ph type="body" sz="quarter" idx="14" hasCustomPrompt="1"/>
          </p:nvPr>
        </p:nvSpPr>
        <p:spPr>
          <a:xfrm>
            <a:off x="309564" y="692696"/>
            <a:ext cx="2715828" cy="1931088"/>
          </a:xfrm>
        </p:spPr>
        <p:txBody>
          <a:bodyPr anchor="t">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59832" y="2924944"/>
            <a:ext cx="5904656" cy="360040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Slide Number Placeholder 5"/>
          <p:cNvSpPr txBox="1">
            <a:spLocks/>
          </p:cNvSpPr>
          <p:nvPr/>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
        <p:nvSpPr>
          <p:cNvPr id="9" name="Text Placeholder 2"/>
          <p:cNvSpPr>
            <a:spLocks noGrp="1"/>
          </p:cNvSpPr>
          <p:nvPr>
            <p:ph type="body" sz="quarter" idx="15"/>
          </p:nvPr>
        </p:nvSpPr>
        <p:spPr>
          <a:xfrm>
            <a:off x="3025775" y="692150"/>
            <a:ext cx="6027738" cy="1931988"/>
          </a:xfrm>
        </p:spPr>
        <p:txBody>
          <a:bodyPr anchor="ctr">
            <a:noAutofit/>
          </a:bodyPr>
          <a:lstStyle>
            <a:lvl1pPr marL="0" indent="0">
              <a:lnSpc>
                <a:spcPct val="100000"/>
              </a:lnSpc>
              <a:spcBef>
                <a:spcPts val="0"/>
              </a:spcBef>
              <a:spcAft>
                <a:spcPts val="0"/>
              </a:spcAft>
              <a:buNone/>
              <a:defRPr sz="3200">
                <a:solidFill>
                  <a:srgbClr val="6D6E71"/>
                </a:solidFill>
              </a:defRPr>
            </a:lvl1pPr>
            <a:lvl2pPr marL="457200" indent="0">
              <a:lnSpc>
                <a:spcPct val="120000"/>
              </a:lnSpc>
              <a:spcBef>
                <a:spcPts val="0"/>
              </a:spcBef>
              <a:spcAft>
                <a:spcPts val="600"/>
              </a:spcAft>
              <a:buNone/>
              <a:defRPr sz="2400">
                <a:solidFill>
                  <a:srgbClr val="FF0090"/>
                </a:solidFill>
              </a:defRPr>
            </a:lvl2pPr>
            <a:lvl3pPr marL="914400" indent="0">
              <a:lnSpc>
                <a:spcPct val="120000"/>
              </a:lnSpc>
              <a:spcBef>
                <a:spcPts val="0"/>
              </a:spcBef>
              <a:spcAft>
                <a:spcPts val="600"/>
              </a:spcAft>
              <a:buNone/>
              <a:defRPr sz="2400">
                <a:solidFill>
                  <a:srgbClr val="FF0090"/>
                </a:solidFill>
              </a:defRPr>
            </a:lvl3pPr>
            <a:lvl4pPr marL="1371600" indent="0">
              <a:lnSpc>
                <a:spcPct val="120000"/>
              </a:lnSpc>
              <a:spcBef>
                <a:spcPts val="0"/>
              </a:spcBef>
              <a:spcAft>
                <a:spcPts val="600"/>
              </a:spcAft>
              <a:buNone/>
              <a:defRPr sz="2400">
                <a:solidFill>
                  <a:srgbClr val="FF0090"/>
                </a:solidFill>
              </a:defRPr>
            </a:lvl4pPr>
            <a:lvl5pPr marL="1828800" indent="0">
              <a:lnSpc>
                <a:spcPct val="120000"/>
              </a:lnSpc>
              <a:spcBef>
                <a:spcPts val="0"/>
              </a:spcBef>
              <a:spcAft>
                <a:spcPts val="600"/>
              </a:spcAft>
              <a:buNone/>
              <a:defRPr sz="2400">
                <a:solidFill>
                  <a:srgbClr val="FF0090"/>
                </a:solidFill>
              </a:defRPr>
            </a:lvl5pPr>
          </a:lstStyle>
          <a:p>
            <a:pPr lvl="0"/>
            <a:r>
              <a:rPr lang="en-US"/>
              <a:t>Click to edit Master text styles</a:t>
            </a:r>
          </a:p>
        </p:txBody>
      </p:sp>
      <p:sp>
        <p:nvSpPr>
          <p:cNvPr id="4" name="Picture Placeholder 3"/>
          <p:cNvSpPr>
            <a:spLocks noGrp="1"/>
          </p:cNvSpPr>
          <p:nvPr>
            <p:ph type="pic" sz="quarter" idx="16"/>
          </p:nvPr>
        </p:nvSpPr>
        <p:spPr>
          <a:xfrm>
            <a:off x="323850" y="2924175"/>
            <a:ext cx="2735263" cy="3600450"/>
          </a:xfrm>
        </p:spPr>
        <p:txBody>
          <a:bodyPr/>
          <a:lstStyle/>
          <a:p>
            <a:r>
              <a:rPr lang="en-US" dirty="0"/>
              <a:t>Click icon to add picture</a:t>
            </a:r>
            <a:endParaRPr lang="en-GB" dirty="0"/>
          </a:p>
        </p:txBody>
      </p:sp>
    </p:spTree>
    <p:extLst>
      <p:ext uri="{BB962C8B-B14F-4D97-AF65-F5344CB8AC3E}">
        <p14:creationId xmlns:p14="http://schemas.microsoft.com/office/powerpoint/2010/main" val="350915738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Alternative layout 6">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8425" y="258620"/>
            <a:ext cx="576063" cy="174442"/>
          </a:xfrm>
          <a:prstGeom prst="rect">
            <a:avLst/>
          </a:prstGeom>
        </p:spPr>
      </p:pic>
      <p:sp>
        <p:nvSpPr>
          <p:cNvPr id="27" name="Title 1"/>
          <p:cNvSpPr>
            <a:spLocks noGrp="1"/>
          </p:cNvSpPr>
          <p:nvPr>
            <p:ph type="title" hasCustomPrompt="1"/>
          </p:nvPr>
        </p:nvSpPr>
        <p:spPr>
          <a:xfrm>
            <a:off x="3923928" y="548680"/>
            <a:ext cx="5040560" cy="1368152"/>
          </a:xfrm>
          <a:prstGeom prst="rect">
            <a:avLst/>
          </a:prstGeom>
        </p:spPr>
        <p:txBody>
          <a:bodyPr anchor="t">
            <a:normAutofit/>
          </a:bodyPr>
          <a:lstStyle>
            <a:lvl1pPr>
              <a:defRPr sz="3200" b="0">
                <a:solidFill>
                  <a:srgbClr val="6D6E71"/>
                </a:solidFill>
              </a:defRPr>
            </a:lvl1pPr>
          </a:lstStyle>
          <a:p>
            <a:r>
              <a:rPr lang="en-US" dirty="0"/>
              <a:t>Click to edit title</a:t>
            </a:r>
            <a:endParaRPr lang="en-GB" dirty="0"/>
          </a:p>
        </p:txBody>
      </p:sp>
      <p:sp>
        <p:nvSpPr>
          <p:cNvPr id="40" name="Text Placeholder 37"/>
          <p:cNvSpPr>
            <a:spLocks noGrp="1"/>
          </p:cNvSpPr>
          <p:nvPr>
            <p:ph type="body" sz="quarter" idx="14" hasCustomPrompt="1"/>
          </p:nvPr>
        </p:nvSpPr>
        <p:spPr>
          <a:xfrm>
            <a:off x="309563" y="549275"/>
            <a:ext cx="3627437" cy="941388"/>
          </a:xfrm>
        </p:spPr>
        <p:txBody>
          <a:bodyPr anchor="ctr">
            <a:normAutofit/>
          </a:bodyPr>
          <a:lstStyle>
            <a:lvl1pPr marL="0" indent="0">
              <a:spcBef>
                <a:spcPts val="0"/>
              </a:spcBef>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9563" y="1628775"/>
            <a:ext cx="3241675" cy="446405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15"/>
          <p:cNvSpPr>
            <a:spLocks noGrp="1"/>
          </p:cNvSpPr>
          <p:nvPr>
            <p:ph sz="quarter" idx="15"/>
          </p:nvPr>
        </p:nvSpPr>
        <p:spPr>
          <a:xfrm>
            <a:off x="3923928" y="2060848"/>
            <a:ext cx="5040560" cy="446405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5"/>
          <p:cNvSpPr txBox="1">
            <a:spLocks/>
          </p:cNvSpPr>
          <p:nvPr userDrawn="1"/>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cxnSp>
        <p:nvCxnSpPr>
          <p:cNvPr id="7" name="Straight Connector 6"/>
          <p:cNvCxnSpPr/>
          <p:nvPr userDrawn="1"/>
        </p:nvCxnSpPr>
        <p:spPr>
          <a:xfrm flipH="1">
            <a:off x="179512" y="345841"/>
            <a:ext cx="8064896"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21810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Alternative Layout 7">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628800"/>
            <a:ext cx="2772000" cy="489654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7" name="Title Placeholder 3"/>
          <p:cNvSpPr>
            <a:spLocks noGrp="1"/>
          </p:cNvSpPr>
          <p:nvPr>
            <p:ph type="title"/>
          </p:nvPr>
        </p:nvSpPr>
        <p:spPr>
          <a:xfrm>
            <a:off x="323528" y="548680"/>
            <a:ext cx="2952328" cy="864096"/>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5" name="Content Placeholder 2"/>
          <p:cNvSpPr>
            <a:spLocks noGrp="1"/>
          </p:cNvSpPr>
          <p:nvPr>
            <p:ph idx="10"/>
          </p:nvPr>
        </p:nvSpPr>
        <p:spPr>
          <a:xfrm>
            <a:off x="3311860" y="548680"/>
            <a:ext cx="2772000" cy="597666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1"/>
          </p:nvPr>
        </p:nvSpPr>
        <p:spPr>
          <a:xfrm>
            <a:off x="6300192" y="548680"/>
            <a:ext cx="2772000" cy="597666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91754605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ext Placeholder 37"/>
          <p:cNvSpPr>
            <a:spLocks noGrp="1"/>
          </p:cNvSpPr>
          <p:nvPr>
            <p:ph type="body" sz="quarter" idx="14" hasCustomPrompt="1"/>
          </p:nvPr>
        </p:nvSpPr>
        <p:spPr>
          <a:xfrm>
            <a:off x="309563" y="549275"/>
            <a:ext cx="7934845" cy="941388"/>
          </a:xfrm>
        </p:spPr>
        <p:txBody>
          <a:bodyPr anchor="ctr">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9" name="Slide Number Placeholder 5"/>
          <p:cNvSpPr txBox="1">
            <a:spLocks/>
          </p:cNvSpPr>
          <p:nvPr userDrawn="1"/>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170005843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0" y="6611779"/>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389630926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Section Header Page">
    <p:spTree>
      <p:nvGrpSpPr>
        <p:cNvPr id="1" name=""/>
        <p:cNvGrpSpPr/>
        <p:nvPr/>
      </p:nvGrpSpPr>
      <p:grpSpPr>
        <a:xfrm>
          <a:off x="0" y="0"/>
          <a:ext cx="0" cy="0"/>
          <a:chOff x="0" y="0"/>
          <a:chExt cx="0" cy="0"/>
        </a:xfrm>
      </p:grpSpPr>
      <p:sp>
        <p:nvSpPr>
          <p:cNvPr id="4" name="Rectangle 3"/>
          <p:cNvSpPr/>
          <p:nvPr userDrawn="1"/>
        </p:nvSpPr>
        <p:spPr>
          <a:xfrm>
            <a:off x="0" y="1"/>
            <a:ext cx="4248472" cy="6857999"/>
          </a:xfrm>
          <a:prstGeom prst="rect">
            <a:avLst/>
          </a:prstGeom>
          <a:solidFill>
            <a:srgbClr val="126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p:cNvCxnSpPr/>
          <p:nvPr userDrawn="1"/>
        </p:nvCxnSpPr>
        <p:spPr>
          <a:xfrm>
            <a:off x="408923" y="3072595"/>
            <a:ext cx="2650909"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36298" y="2996952"/>
            <a:ext cx="499598" cy="151287"/>
          </a:xfrm>
          <a:prstGeom prst="rect">
            <a:avLst/>
          </a:prstGeom>
        </p:spPr>
      </p:pic>
      <p:sp>
        <p:nvSpPr>
          <p:cNvPr id="8" name="Picture Placeholder 7"/>
          <p:cNvSpPr>
            <a:spLocks noGrp="1"/>
          </p:cNvSpPr>
          <p:nvPr>
            <p:ph type="pic" sz="quarter" idx="10"/>
          </p:nvPr>
        </p:nvSpPr>
        <p:spPr>
          <a:xfrm>
            <a:off x="4248150" y="0"/>
            <a:ext cx="4895850" cy="6858000"/>
          </a:xfrm>
        </p:spPr>
        <p:txBody>
          <a:bodyPr/>
          <a:lstStyle>
            <a:lvl1pPr marL="0" indent="0">
              <a:buNone/>
              <a:defRPr/>
            </a:lvl1pPr>
          </a:lstStyle>
          <a:p>
            <a:r>
              <a:rPr lang="en-US" dirty="0"/>
              <a:t>Click icon to add picture</a:t>
            </a:r>
            <a:endParaRPr lang="en-GB" dirty="0"/>
          </a:p>
        </p:txBody>
      </p:sp>
      <p:sp>
        <p:nvSpPr>
          <p:cNvPr id="11" name="Text Placeholder 10"/>
          <p:cNvSpPr>
            <a:spLocks noGrp="1"/>
          </p:cNvSpPr>
          <p:nvPr>
            <p:ph type="body" sz="quarter" idx="11"/>
          </p:nvPr>
        </p:nvSpPr>
        <p:spPr>
          <a:xfrm>
            <a:off x="408923" y="1916113"/>
            <a:ext cx="3226974" cy="3241675"/>
          </a:xfrm>
        </p:spPr>
        <p:txBody>
          <a:bodyPr/>
          <a:lstStyle>
            <a:lvl1pPr marL="0" indent="0">
              <a:buNone/>
              <a:defRPr sz="2000" b="1">
                <a:solidFill>
                  <a:schemeClr val="bg1"/>
                </a:solidFill>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74911673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9512" y="115888"/>
            <a:ext cx="8713663" cy="1225550"/>
          </a:xfrm>
          <a:prstGeom prst="rect">
            <a:avLst/>
          </a:prstGeom>
        </p:spPr>
        <p:txBody>
          <a:bodyPr/>
          <a:lstStyle>
            <a:lvl1pPr>
              <a:defRPr sz="2400" b="0">
                <a:solidFill>
                  <a:srgbClr val="EC008C"/>
                </a:solidFill>
                <a:latin typeface="Arial" pitchFamily="34" charset="0"/>
                <a:cs typeface="Arial" pitchFamily="34" charset="0"/>
              </a:defRPr>
            </a:lvl1pPr>
          </a:lstStyle>
          <a:p>
            <a:r>
              <a:rPr lang="en-US"/>
              <a:t>Click to edit Master title style</a:t>
            </a:r>
            <a:endParaRPr lang="en-US" dirty="0"/>
          </a:p>
        </p:txBody>
      </p:sp>
      <p:sp>
        <p:nvSpPr>
          <p:cNvPr id="5" name="Rectangle 12"/>
          <p:cNvSpPr>
            <a:spLocks noGrp="1" noChangeArrowheads="1"/>
          </p:cNvSpPr>
          <p:nvPr>
            <p:ph type="sldNum" sz="quarter" idx="10"/>
          </p:nvPr>
        </p:nvSpPr>
        <p:spPr>
          <a:xfrm>
            <a:off x="22225" y="6634163"/>
            <a:ext cx="2133600" cy="188912"/>
          </a:xfrm>
        </p:spPr>
        <p:txBody>
          <a:bodyPr/>
          <a:lstStyle>
            <a:lvl1pPr algn="l">
              <a:defRPr/>
            </a:lvl1pPr>
          </a:lstStyle>
          <a:p>
            <a:pPr>
              <a:defRPr/>
            </a:pPr>
            <a:fld id="{76454F07-ECFC-46B5-91E8-1875557AC77A}" type="slidenum">
              <a:rPr lang="en-US"/>
              <a:pPr>
                <a:defRPr/>
              </a:pPr>
              <a:t>‹#›</a:t>
            </a:fld>
            <a:endParaRPr lang="en-US" dirty="0"/>
          </a:p>
        </p:txBody>
      </p:sp>
      <p:cxnSp>
        <p:nvCxnSpPr>
          <p:cNvPr id="6" name="Straight Connector 5"/>
          <p:cNvCxnSpPr/>
          <p:nvPr userDrawn="1"/>
        </p:nvCxnSpPr>
        <p:spPr>
          <a:xfrm flipV="1">
            <a:off x="107504" y="339922"/>
            <a:ext cx="8064896" cy="23254"/>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316417" y="242524"/>
            <a:ext cx="576063" cy="174442"/>
          </a:xfrm>
          <a:prstGeom prst="rect">
            <a:avLst/>
          </a:prstGeom>
        </p:spPr>
      </p:pic>
    </p:spTree>
    <p:extLst>
      <p:ext uri="{BB962C8B-B14F-4D97-AF65-F5344CB8AC3E}">
        <p14:creationId xmlns:p14="http://schemas.microsoft.com/office/powerpoint/2010/main" val="787950744"/>
      </p:ext>
    </p:extLst>
  </p:cSld>
  <p:clrMapOvr>
    <a:masterClrMapping/>
  </p:clrMapOvr>
  <p:transition spd="slow"/>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3" name="Title 1"/>
          <p:cNvSpPr>
            <a:spLocks noGrp="1"/>
          </p:cNvSpPr>
          <p:nvPr>
            <p:ph type="title"/>
          </p:nvPr>
        </p:nvSpPr>
        <p:spPr>
          <a:xfrm>
            <a:off x="230832" y="116632"/>
            <a:ext cx="8085584" cy="776875"/>
          </a:xfrm>
        </p:spPr>
        <p:txBody>
          <a:bodyPr>
            <a:normAutofit/>
          </a:bodyPr>
          <a:lstStyle>
            <a:lvl1pPr>
              <a:defRPr lang="en-US" sz="1600" b="0" i="1"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GB" dirty="0"/>
          </a:p>
        </p:txBody>
      </p:sp>
      <p:sp>
        <p:nvSpPr>
          <p:cNvPr id="4"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417844398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6A976F4-DDA2-9A4B-885F-A5ADB2DE8254}" type="slidenum">
              <a:rPr lang="en-US" smtClean="0"/>
              <a:t>‹#›</a:t>
            </a:fld>
            <a:endParaRPr lang="en-US" dirty="0"/>
          </a:p>
        </p:txBody>
      </p:sp>
    </p:spTree>
    <p:extLst>
      <p:ext uri="{BB962C8B-B14F-4D97-AF65-F5344CB8AC3E}">
        <p14:creationId xmlns:p14="http://schemas.microsoft.com/office/powerpoint/2010/main" val="78577478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7"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33803641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9" name="Content Placeholder 2"/>
          <p:cNvSpPr>
            <a:spLocks noGrp="1"/>
          </p:cNvSpPr>
          <p:nvPr>
            <p:ph idx="1"/>
          </p:nvPr>
        </p:nvSpPr>
        <p:spPr>
          <a:xfrm>
            <a:off x="323528" y="1628800"/>
            <a:ext cx="4114800" cy="4896544"/>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2"/>
          <p:cNvSpPr>
            <a:spLocks noGrp="1"/>
          </p:cNvSpPr>
          <p:nvPr>
            <p:ph idx="13"/>
          </p:nvPr>
        </p:nvSpPr>
        <p:spPr>
          <a:xfrm>
            <a:off x="4788024" y="1628800"/>
            <a:ext cx="4114800" cy="4896544"/>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622650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lternative layout 6">
    <p:spTree>
      <p:nvGrpSpPr>
        <p:cNvPr id="1" name=""/>
        <p:cNvGrpSpPr/>
        <p:nvPr/>
      </p:nvGrpSpPr>
      <p:grpSpPr>
        <a:xfrm>
          <a:off x="0" y="0"/>
          <a:ext cx="0" cy="0"/>
          <a:chOff x="0" y="0"/>
          <a:chExt cx="0" cy="0"/>
        </a:xfrm>
      </p:grpSpPr>
      <p:sp>
        <p:nvSpPr>
          <p:cNvPr id="27" name="Title 1"/>
          <p:cNvSpPr>
            <a:spLocks noGrp="1"/>
          </p:cNvSpPr>
          <p:nvPr>
            <p:ph type="title" hasCustomPrompt="1"/>
          </p:nvPr>
        </p:nvSpPr>
        <p:spPr>
          <a:xfrm>
            <a:off x="3923928" y="548680"/>
            <a:ext cx="5040560" cy="1368152"/>
          </a:xfrm>
          <a:prstGeom prst="rect">
            <a:avLst/>
          </a:prstGeom>
        </p:spPr>
        <p:txBody>
          <a:bodyPr anchor="t">
            <a:normAutofit/>
          </a:bodyPr>
          <a:lstStyle>
            <a:lvl1pPr>
              <a:defRPr sz="3200" b="0">
                <a:solidFill>
                  <a:srgbClr val="6D6E71"/>
                </a:solidFill>
              </a:defRPr>
            </a:lvl1pPr>
          </a:lstStyle>
          <a:p>
            <a:r>
              <a:rPr lang="en-US" dirty="0"/>
              <a:t>Click to edit title</a:t>
            </a:r>
            <a:endParaRPr lang="en-GB" dirty="0"/>
          </a:p>
        </p:txBody>
      </p:sp>
      <p:sp>
        <p:nvSpPr>
          <p:cNvPr id="40" name="Text Placeholder 37"/>
          <p:cNvSpPr>
            <a:spLocks noGrp="1"/>
          </p:cNvSpPr>
          <p:nvPr>
            <p:ph type="body" sz="quarter" idx="14" hasCustomPrompt="1"/>
          </p:nvPr>
        </p:nvSpPr>
        <p:spPr>
          <a:xfrm>
            <a:off x="309563" y="549275"/>
            <a:ext cx="3627437" cy="941388"/>
          </a:xfrm>
        </p:spPr>
        <p:txBody>
          <a:bodyPr anchor="ctr">
            <a:normAutofit/>
          </a:bodyPr>
          <a:lstStyle>
            <a:lvl1pPr marL="0" indent="0">
              <a:spcBef>
                <a:spcPts val="0"/>
              </a:spcBef>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9563" y="1628775"/>
            <a:ext cx="3241675" cy="446405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15"/>
          <p:cNvSpPr>
            <a:spLocks noGrp="1"/>
          </p:cNvSpPr>
          <p:nvPr>
            <p:ph sz="quarter" idx="15"/>
          </p:nvPr>
        </p:nvSpPr>
        <p:spPr>
          <a:xfrm>
            <a:off x="3923928" y="2060848"/>
            <a:ext cx="5040560" cy="446405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5"/>
          <p:cNvSpPr txBox="1">
            <a:spLocks/>
          </p:cNvSpPr>
          <p:nvPr/>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134856281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Alternative Layout 1">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6" name="Content Placeholder 2"/>
          <p:cNvSpPr>
            <a:spLocks noGrp="1"/>
          </p:cNvSpPr>
          <p:nvPr>
            <p:ph idx="1"/>
          </p:nvPr>
        </p:nvSpPr>
        <p:spPr>
          <a:xfrm>
            <a:off x="457200" y="1556792"/>
            <a:ext cx="4114800" cy="4968552"/>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3"/>
          </p:nvPr>
        </p:nvSpPr>
        <p:spPr>
          <a:xfrm>
            <a:off x="4788024" y="1556792"/>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2"/>
          <p:cNvSpPr>
            <a:spLocks noGrp="1"/>
          </p:cNvSpPr>
          <p:nvPr>
            <p:ph idx="14"/>
          </p:nvPr>
        </p:nvSpPr>
        <p:spPr>
          <a:xfrm>
            <a:off x="4788024" y="4221088"/>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405589819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Alternative layout 2">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10" name="Content Placeholder 2"/>
          <p:cNvSpPr>
            <a:spLocks noGrp="1"/>
          </p:cNvSpPr>
          <p:nvPr>
            <p:ph idx="13"/>
          </p:nvPr>
        </p:nvSpPr>
        <p:spPr>
          <a:xfrm>
            <a:off x="323528" y="1556792"/>
            <a:ext cx="8352928" cy="720080"/>
          </a:xfrm>
        </p:spPr>
        <p:txBody>
          <a:bodyPr/>
          <a:lstStyle>
            <a:lvl1pPr algn="just">
              <a:lnSpc>
                <a:spcPct val="120000"/>
              </a:lnSpc>
              <a:spcBef>
                <a:spcPts val="600"/>
              </a:spcBef>
              <a:spcAft>
                <a:spcPts val="600"/>
              </a:spcAft>
              <a:defRPr/>
            </a:lvl1pPr>
            <a:lvl2pPr marL="457200" indent="0">
              <a:buNone/>
              <a:defRPr/>
            </a:lvl2pPr>
          </a:lstStyle>
          <a:p>
            <a:pPr lvl="0"/>
            <a:r>
              <a:rPr lang="en-US"/>
              <a:t>Click to edit Master text styles</a:t>
            </a:r>
          </a:p>
        </p:txBody>
      </p:sp>
      <p:sp>
        <p:nvSpPr>
          <p:cNvPr id="11" name="Content Placeholder 2"/>
          <p:cNvSpPr>
            <a:spLocks noGrp="1"/>
          </p:cNvSpPr>
          <p:nvPr>
            <p:ph idx="1"/>
          </p:nvPr>
        </p:nvSpPr>
        <p:spPr>
          <a:xfrm>
            <a:off x="323528" y="2420888"/>
            <a:ext cx="8352928" cy="4032448"/>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413015080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Alternative layout 3">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4" name="Content Placeholder 2"/>
          <p:cNvSpPr>
            <a:spLocks noGrp="1"/>
          </p:cNvSpPr>
          <p:nvPr>
            <p:ph idx="1"/>
          </p:nvPr>
        </p:nvSpPr>
        <p:spPr>
          <a:xfrm>
            <a:off x="4644008" y="1556792"/>
            <a:ext cx="4114800" cy="4968552"/>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2"/>
          <p:cNvSpPr>
            <a:spLocks noGrp="1"/>
          </p:cNvSpPr>
          <p:nvPr>
            <p:ph idx="13"/>
          </p:nvPr>
        </p:nvSpPr>
        <p:spPr>
          <a:xfrm>
            <a:off x="323528" y="1556792"/>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2"/>
          <p:cNvSpPr>
            <a:spLocks noGrp="1"/>
          </p:cNvSpPr>
          <p:nvPr>
            <p:ph idx="14"/>
          </p:nvPr>
        </p:nvSpPr>
        <p:spPr>
          <a:xfrm>
            <a:off x="323528" y="4221088"/>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02389043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Alternative layout 4">
    <p:spTree>
      <p:nvGrpSpPr>
        <p:cNvPr id="1" name=""/>
        <p:cNvGrpSpPr/>
        <p:nvPr/>
      </p:nvGrpSpPr>
      <p:grpSpPr>
        <a:xfrm>
          <a:off x="0" y="0"/>
          <a:ext cx="0" cy="0"/>
          <a:chOff x="0" y="0"/>
          <a:chExt cx="0" cy="0"/>
        </a:xfrm>
      </p:grpSpPr>
      <p:sp>
        <p:nvSpPr>
          <p:cNvPr id="2" name="Content Placeholder 2"/>
          <p:cNvSpPr>
            <a:spLocks noGrp="1"/>
          </p:cNvSpPr>
          <p:nvPr>
            <p:ph idx="13"/>
          </p:nvPr>
        </p:nvSpPr>
        <p:spPr>
          <a:xfrm>
            <a:off x="430306" y="5733256"/>
            <a:ext cx="8246150" cy="720080"/>
          </a:xfrm>
        </p:spPr>
        <p:txBody>
          <a:bodyPr/>
          <a:lstStyle>
            <a:lvl1pPr algn="just">
              <a:lnSpc>
                <a:spcPct val="120000"/>
              </a:lnSpc>
              <a:spcBef>
                <a:spcPts val="600"/>
              </a:spcBef>
              <a:spcAft>
                <a:spcPts val="600"/>
              </a:spcAft>
              <a:defRPr/>
            </a:lvl1pPr>
            <a:lvl2pPr marL="457200" indent="0">
              <a:buNone/>
              <a:defRPr/>
            </a:lvl2pPr>
          </a:lstStyle>
          <a:p>
            <a:pPr lvl="0"/>
            <a:r>
              <a:rPr lang="en-US"/>
              <a:t>Click to edit Master text styles</a:t>
            </a:r>
          </a:p>
        </p:txBody>
      </p:sp>
      <p:sp>
        <p:nvSpPr>
          <p:cNvPr id="3" name="Content Placeholder 2"/>
          <p:cNvSpPr>
            <a:spLocks noGrp="1"/>
          </p:cNvSpPr>
          <p:nvPr>
            <p:ph idx="1"/>
          </p:nvPr>
        </p:nvSpPr>
        <p:spPr>
          <a:xfrm>
            <a:off x="446856" y="1556792"/>
            <a:ext cx="8229600" cy="3960440"/>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lide Number Placeholder 4"/>
          <p:cNvSpPr>
            <a:spLocks noGrp="1"/>
          </p:cNvSpPr>
          <p:nvPr>
            <p:ph type="sldNum" sz="quarter" idx="12"/>
          </p:nvPr>
        </p:nvSpPr>
        <p:spPr>
          <a:xfrm>
            <a:off x="-27693" y="6594811"/>
            <a:ext cx="1043608" cy="246221"/>
          </a:xfrm>
          <a:prstGeom prst="rect">
            <a:avLst/>
          </a:prstGeom>
        </p:spPr>
        <p:txBody>
          <a:bodyPr/>
          <a:lstStyle/>
          <a:p>
            <a:fld id="{A4C18273-3B06-4AC5-BD96-A00D2AA2E2E6}" type="slidenum">
              <a:rPr lang="en-GB" smtClean="0"/>
              <a:pPr/>
              <a:t>‹#›</a:t>
            </a:fld>
            <a:endParaRPr lang="en-GB" dirty="0"/>
          </a:p>
        </p:txBody>
      </p:sp>
      <p:sp>
        <p:nvSpPr>
          <p:cNvPr id="8"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417639406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p:cSld name="Alternative layout 5">
    <p:spTree>
      <p:nvGrpSpPr>
        <p:cNvPr id="1" name=""/>
        <p:cNvGrpSpPr/>
        <p:nvPr/>
      </p:nvGrpSpPr>
      <p:grpSpPr>
        <a:xfrm>
          <a:off x="0" y="0"/>
          <a:ext cx="0" cy="0"/>
          <a:chOff x="0" y="0"/>
          <a:chExt cx="0" cy="0"/>
        </a:xfrm>
      </p:grpSpPr>
      <p:sp>
        <p:nvSpPr>
          <p:cNvPr id="40" name="Text Placeholder 37"/>
          <p:cNvSpPr>
            <a:spLocks noGrp="1"/>
          </p:cNvSpPr>
          <p:nvPr>
            <p:ph type="body" sz="quarter" idx="14" hasCustomPrompt="1"/>
          </p:nvPr>
        </p:nvSpPr>
        <p:spPr>
          <a:xfrm>
            <a:off x="309564" y="692696"/>
            <a:ext cx="2715828" cy="1931088"/>
          </a:xfrm>
        </p:spPr>
        <p:txBody>
          <a:bodyPr anchor="t">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9563" y="2924944"/>
            <a:ext cx="8654925" cy="360040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ext Placeholder 2"/>
          <p:cNvSpPr>
            <a:spLocks noGrp="1"/>
          </p:cNvSpPr>
          <p:nvPr>
            <p:ph type="body" sz="quarter" idx="15"/>
          </p:nvPr>
        </p:nvSpPr>
        <p:spPr>
          <a:xfrm>
            <a:off x="3025775" y="692150"/>
            <a:ext cx="6027738" cy="1931988"/>
          </a:xfrm>
        </p:spPr>
        <p:txBody>
          <a:bodyPr anchor="ct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vl5pPr algn="just">
              <a:lnSpc>
                <a:spcPct val="120000"/>
              </a:lnSpc>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Slide Number Placeholder 5"/>
          <p:cNvSpPr txBox="1">
            <a:spLocks/>
          </p:cNvSpPr>
          <p:nvPr/>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302184126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p:cSld name="Alternative layout 8">
    <p:spTree>
      <p:nvGrpSpPr>
        <p:cNvPr id="1" name=""/>
        <p:cNvGrpSpPr/>
        <p:nvPr/>
      </p:nvGrpSpPr>
      <p:grpSpPr>
        <a:xfrm>
          <a:off x="0" y="0"/>
          <a:ext cx="0" cy="0"/>
          <a:chOff x="0" y="0"/>
          <a:chExt cx="0" cy="0"/>
        </a:xfrm>
      </p:grpSpPr>
      <p:sp>
        <p:nvSpPr>
          <p:cNvPr id="40" name="Text Placeholder 37"/>
          <p:cNvSpPr>
            <a:spLocks noGrp="1"/>
          </p:cNvSpPr>
          <p:nvPr>
            <p:ph type="body" sz="quarter" idx="14" hasCustomPrompt="1"/>
          </p:nvPr>
        </p:nvSpPr>
        <p:spPr>
          <a:xfrm>
            <a:off x="309564" y="692696"/>
            <a:ext cx="2715828" cy="1931088"/>
          </a:xfrm>
        </p:spPr>
        <p:txBody>
          <a:bodyPr anchor="t">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59832" y="2924944"/>
            <a:ext cx="5904656" cy="360040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Slide Number Placeholder 5"/>
          <p:cNvSpPr txBox="1">
            <a:spLocks/>
          </p:cNvSpPr>
          <p:nvPr/>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
        <p:nvSpPr>
          <p:cNvPr id="9" name="Text Placeholder 2"/>
          <p:cNvSpPr>
            <a:spLocks noGrp="1"/>
          </p:cNvSpPr>
          <p:nvPr>
            <p:ph type="body" sz="quarter" idx="15"/>
          </p:nvPr>
        </p:nvSpPr>
        <p:spPr>
          <a:xfrm>
            <a:off x="3025775" y="692150"/>
            <a:ext cx="6027738" cy="1931988"/>
          </a:xfrm>
        </p:spPr>
        <p:txBody>
          <a:bodyPr anchor="ctr">
            <a:noAutofit/>
          </a:bodyPr>
          <a:lstStyle>
            <a:lvl1pPr marL="0" indent="0">
              <a:lnSpc>
                <a:spcPct val="100000"/>
              </a:lnSpc>
              <a:spcBef>
                <a:spcPts val="0"/>
              </a:spcBef>
              <a:spcAft>
                <a:spcPts val="0"/>
              </a:spcAft>
              <a:buNone/>
              <a:defRPr sz="3200">
                <a:solidFill>
                  <a:srgbClr val="6D6E71"/>
                </a:solidFill>
              </a:defRPr>
            </a:lvl1pPr>
            <a:lvl2pPr marL="457200" indent="0">
              <a:lnSpc>
                <a:spcPct val="120000"/>
              </a:lnSpc>
              <a:spcBef>
                <a:spcPts val="0"/>
              </a:spcBef>
              <a:spcAft>
                <a:spcPts val="600"/>
              </a:spcAft>
              <a:buNone/>
              <a:defRPr sz="2400">
                <a:solidFill>
                  <a:srgbClr val="FF0090"/>
                </a:solidFill>
              </a:defRPr>
            </a:lvl2pPr>
            <a:lvl3pPr marL="914400" indent="0">
              <a:lnSpc>
                <a:spcPct val="120000"/>
              </a:lnSpc>
              <a:spcBef>
                <a:spcPts val="0"/>
              </a:spcBef>
              <a:spcAft>
                <a:spcPts val="600"/>
              </a:spcAft>
              <a:buNone/>
              <a:defRPr sz="2400">
                <a:solidFill>
                  <a:srgbClr val="FF0090"/>
                </a:solidFill>
              </a:defRPr>
            </a:lvl3pPr>
            <a:lvl4pPr marL="1371600" indent="0">
              <a:lnSpc>
                <a:spcPct val="120000"/>
              </a:lnSpc>
              <a:spcBef>
                <a:spcPts val="0"/>
              </a:spcBef>
              <a:spcAft>
                <a:spcPts val="600"/>
              </a:spcAft>
              <a:buNone/>
              <a:defRPr sz="2400">
                <a:solidFill>
                  <a:srgbClr val="FF0090"/>
                </a:solidFill>
              </a:defRPr>
            </a:lvl4pPr>
            <a:lvl5pPr marL="1828800" indent="0">
              <a:lnSpc>
                <a:spcPct val="120000"/>
              </a:lnSpc>
              <a:spcBef>
                <a:spcPts val="0"/>
              </a:spcBef>
              <a:spcAft>
                <a:spcPts val="600"/>
              </a:spcAft>
              <a:buNone/>
              <a:defRPr sz="2400">
                <a:solidFill>
                  <a:srgbClr val="FF0090"/>
                </a:solidFill>
              </a:defRPr>
            </a:lvl5pPr>
          </a:lstStyle>
          <a:p>
            <a:pPr lvl="0"/>
            <a:r>
              <a:rPr lang="en-US"/>
              <a:t>Click to edit Master text styles</a:t>
            </a:r>
          </a:p>
        </p:txBody>
      </p:sp>
      <p:sp>
        <p:nvSpPr>
          <p:cNvPr id="4" name="Picture Placeholder 3"/>
          <p:cNvSpPr>
            <a:spLocks noGrp="1"/>
          </p:cNvSpPr>
          <p:nvPr>
            <p:ph type="pic" sz="quarter" idx="16"/>
          </p:nvPr>
        </p:nvSpPr>
        <p:spPr>
          <a:xfrm>
            <a:off x="323850" y="2924175"/>
            <a:ext cx="2735263" cy="3600450"/>
          </a:xfrm>
        </p:spPr>
        <p:txBody>
          <a:bodyPr/>
          <a:lstStyle/>
          <a:p>
            <a:r>
              <a:rPr lang="en-US" dirty="0"/>
              <a:t>Click icon to add picture</a:t>
            </a:r>
            <a:endParaRPr lang="en-GB" dirty="0"/>
          </a:p>
        </p:txBody>
      </p:sp>
    </p:spTree>
    <p:extLst>
      <p:ext uri="{BB962C8B-B14F-4D97-AF65-F5344CB8AC3E}">
        <p14:creationId xmlns:p14="http://schemas.microsoft.com/office/powerpoint/2010/main" val="296974028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p:cSld name="Alternative layout 6">
    <p:spTree>
      <p:nvGrpSpPr>
        <p:cNvPr id="1" name=""/>
        <p:cNvGrpSpPr/>
        <p:nvPr/>
      </p:nvGrpSpPr>
      <p:grpSpPr>
        <a:xfrm>
          <a:off x="0" y="0"/>
          <a:ext cx="0" cy="0"/>
          <a:chOff x="0" y="0"/>
          <a:chExt cx="0" cy="0"/>
        </a:xfrm>
      </p:grpSpPr>
      <p:sp>
        <p:nvSpPr>
          <p:cNvPr id="27" name="Title 1"/>
          <p:cNvSpPr>
            <a:spLocks noGrp="1"/>
          </p:cNvSpPr>
          <p:nvPr>
            <p:ph type="title" hasCustomPrompt="1"/>
          </p:nvPr>
        </p:nvSpPr>
        <p:spPr>
          <a:xfrm>
            <a:off x="3923928" y="548680"/>
            <a:ext cx="5040560" cy="1368152"/>
          </a:xfrm>
          <a:prstGeom prst="rect">
            <a:avLst/>
          </a:prstGeom>
        </p:spPr>
        <p:txBody>
          <a:bodyPr anchor="t">
            <a:normAutofit/>
          </a:bodyPr>
          <a:lstStyle>
            <a:lvl1pPr>
              <a:defRPr sz="3200" b="0">
                <a:solidFill>
                  <a:srgbClr val="6D6E71"/>
                </a:solidFill>
              </a:defRPr>
            </a:lvl1pPr>
          </a:lstStyle>
          <a:p>
            <a:r>
              <a:rPr lang="en-US" dirty="0"/>
              <a:t>Click to edit title</a:t>
            </a:r>
            <a:endParaRPr lang="en-GB" dirty="0"/>
          </a:p>
        </p:txBody>
      </p:sp>
      <p:sp>
        <p:nvSpPr>
          <p:cNvPr id="40" name="Text Placeholder 37"/>
          <p:cNvSpPr>
            <a:spLocks noGrp="1"/>
          </p:cNvSpPr>
          <p:nvPr>
            <p:ph type="body" sz="quarter" idx="14" hasCustomPrompt="1"/>
          </p:nvPr>
        </p:nvSpPr>
        <p:spPr>
          <a:xfrm>
            <a:off x="309563" y="549275"/>
            <a:ext cx="3627437" cy="941388"/>
          </a:xfrm>
        </p:spPr>
        <p:txBody>
          <a:bodyPr anchor="ctr">
            <a:normAutofit/>
          </a:bodyPr>
          <a:lstStyle>
            <a:lvl1pPr marL="0" indent="0">
              <a:spcBef>
                <a:spcPts val="0"/>
              </a:spcBef>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9563" y="1628775"/>
            <a:ext cx="3241675" cy="446405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15"/>
          <p:cNvSpPr>
            <a:spLocks noGrp="1"/>
          </p:cNvSpPr>
          <p:nvPr>
            <p:ph sz="quarter" idx="15"/>
          </p:nvPr>
        </p:nvSpPr>
        <p:spPr>
          <a:xfrm>
            <a:off x="3923928" y="2060848"/>
            <a:ext cx="5040560" cy="446405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5"/>
          <p:cNvSpPr txBox="1">
            <a:spLocks/>
          </p:cNvSpPr>
          <p:nvPr/>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273839596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Alternative Layout 7">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628800"/>
            <a:ext cx="2772000" cy="489654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7" name="Title Placeholder 3"/>
          <p:cNvSpPr>
            <a:spLocks noGrp="1"/>
          </p:cNvSpPr>
          <p:nvPr>
            <p:ph type="title"/>
          </p:nvPr>
        </p:nvSpPr>
        <p:spPr>
          <a:xfrm>
            <a:off x="323528" y="548680"/>
            <a:ext cx="2952328" cy="864096"/>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5" name="Content Placeholder 2"/>
          <p:cNvSpPr>
            <a:spLocks noGrp="1"/>
          </p:cNvSpPr>
          <p:nvPr>
            <p:ph idx="10"/>
          </p:nvPr>
        </p:nvSpPr>
        <p:spPr>
          <a:xfrm>
            <a:off x="3311860" y="548680"/>
            <a:ext cx="2772000" cy="597666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1"/>
          </p:nvPr>
        </p:nvSpPr>
        <p:spPr>
          <a:xfrm>
            <a:off x="6300192" y="548680"/>
            <a:ext cx="2772000" cy="597666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91085823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Text Placeholder 37"/>
          <p:cNvSpPr>
            <a:spLocks noGrp="1"/>
          </p:cNvSpPr>
          <p:nvPr>
            <p:ph type="body" sz="quarter" idx="14" hasCustomPrompt="1"/>
          </p:nvPr>
        </p:nvSpPr>
        <p:spPr>
          <a:xfrm>
            <a:off x="309563" y="549275"/>
            <a:ext cx="7934845" cy="941388"/>
          </a:xfrm>
        </p:spPr>
        <p:txBody>
          <a:bodyPr anchor="ctr">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9" name="Slide Number Placeholder 5"/>
          <p:cNvSpPr txBox="1">
            <a:spLocks/>
          </p:cNvSpPr>
          <p:nvPr/>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212138896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2546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ternative Layout 7">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628800"/>
            <a:ext cx="2772000" cy="489654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7" name="Title Placeholder 3"/>
          <p:cNvSpPr>
            <a:spLocks noGrp="1"/>
          </p:cNvSpPr>
          <p:nvPr>
            <p:ph type="title"/>
          </p:nvPr>
        </p:nvSpPr>
        <p:spPr>
          <a:xfrm>
            <a:off x="323528" y="548680"/>
            <a:ext cx="2952328" cy="864096"/>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5" name="Content Placeholder 2"/>
          <p:cNvSpPr>
            <a:spLocks noGrp="1"/>
          </p:cNvSpPr>
          <p:nvPr>
            <p:ph idx="10"/>
          </p:nvPr>
        </p:nvSpPr>
        <p:spPr>
          <a:xfrm>
            <a:off x="3311860" y="548680"/>
            <a:ext cx="2772000" cy="597666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1"/>
          </p:nvPr>
        </p:nvSpPr>
        <p:spPr>
          <a:xfrm>
            <a:off x="6300192" y="548680"/>
            <a:ext cx="2772000" cy="597666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03798901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p:cSld name="Section Header Page">
    <p:spTree>
      <p:nvGrpSpPr>
        <p:cNvPr id="1" name=""/>
        <p:cNvGrpSpPr/>
        <p:nvPr/>
      </p:nvGrpSpPr>
      <p:grpSpPr>
        <a:xfrm>
          <a:off x="0" y="0"/>
          <a:ext cx="0" cy="0"/>
          <a:chOff x="0" y="0"/>
          <a:chExt cx="0" cy="0"/>
        </a:xfrm>
      </p:grpSpPr>
      <p:sp>
        <p:nvSpPr>
          <p:cNvPr id="4" name="Rectangle 3"/>
          <p:cNvSpPr/>
          <p:nvPr/>
        </p:nvSpPr>
        <p:spPr>
          <a:xfrm>
            <a:off x="0" y="1"/>
            <a:ext cx="4248472" cy="6857999"/>
          </a:xfrm>
          <a:prstGeom prst="rect">
            <a:avLst/>
          </a:prstGeom>
          <a:solidFill>
            <a:srgbClr val="126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cxnSp>
        <p:nvCxnSpPr>
          <p:cNvPr id="5" name="Straight Connector 4"/>
          <p:cNvCxnSpPr/>
          <p:nvPr/>
        </p:nvCxnSpPr>
        <p:spPr>
          <a:xfrm>
            <a:off x="408923" y="3072595"/>
            <a:ext cx="2650909"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6298" y="2996952"/>
            <a:ext cx="499598" cy="151287"/>
          </a:xfrm>
          <a:prstGeom prst="rect">
            <a:avLst/>
          </a:prstGeom>
        </p:spPr>
      </p:pic>
      <p:sp>
        <p:nvSpPr>
          <p:cNvPr id="8" name="Picture Placeholder 7"/>
          <p:cNvSpPr>
            <a:spLocks noGrp="1"/>
          </p:cNvSpPr>
          <p:nvPr>
            <p:ph type="pic" sz="quarter" idx="10"/>
          </p:nvPr>
        </p:nvSpPr>
        <p:spPr>
          <a:xfrm>
            <a:off x="4248150" y="0"/>
            <a:ext cx="4895850" cy="6858000"/>
          </a:xfrm>
        </p:spPr>
        <p:txBody>
          <a:bodyPr/>
          <a:lstStyle>
            <a:lvl1pPr marL="0" indent="0">
              <a:buNone/>
              <a:defRPr/>
            </a:lvl1pPr>
          </a:lstStyle>
          <a:p>
            <a:r>
              <a:rPr lang="en-US" dirty="0"/>
              <a:t>Click icon to add picture</a:t>
            </a:r>
            <a:endParaRPr lang="en-GB" dirty="0"/>
          </a:p>
        </p:txBody>
      </p:sp>
      <p:sp>
        <p:nvSpPr>
          <p:cNvPr id="11" name="Text Placeholder 10"/>
          <p:cNvSpPr>
            <a:spLocks noGrp="1"/>
          </p:cNvSpPr>
          <p:nvPr>
            <p:ph type="body" sz="quarter" idx="11"/>
          </p:nvPr>
        </p:nvSpPr>
        <p:spPr>
          <a:xfrm>
            <a:off x="408923" y="1916113"/>
            <a:ext cx="3226974" cy="3241675"/>
          </a:xfrm>
        </p:spPr>
        <p:txBody>
          <a:bodyPr/>
          <a:lstStyle>
            <a:lvl1pPr marL="0" indent="0">
              <a:buNone/>
              <a:defRPr sz="2000" b="1">
                <a:solidFill>
                  <a:schemeClr val="bg1"/>
                </a:solidFill>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14238997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Title 1"/>
          <p:cNvSpPr>
            <a:spLocks noGrp="1"/>
          </p:cNvSpPr>
          <p:nvPr>
            <p:ph type="title"/>
          </p:nvPr>
        </p:nvSpPr>
        <p:spPr>
          <a:xfrm>
            <a:off x="230832" y="116632"/>
            <a:ext cx="8085584" cy="776875"/>
          </a:xfrm>
        </p:spPr>
        <p:txBody>
          <a:bodyPr>
            <a:normAutofit/>
          </a:bodyPr>
          <a:lstStyle>
            <a:lvl1pPr>
              <a:defRPr lang="en-US" sz="1600" b="0" i="1"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GB" dirty="0"/>
          </a:p>
        </p:txBody>
      </p:sp>
      <p:sp>
        <p:nvSpPr>
          <p:cNvPr id="4"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115993786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7"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49053722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9" name="Content Placeholder 2"/>
          <p:cNvSpPr>
            <a:spLocks noGrp="1"/>
          </p:cNvSpPr>
          <p:nvPr>
            <p:ph idx="1"/>
          </p:nvPr>
        </p:nvSpPr>
        <p:spPr>
          <a:xfrm>
            <a:off x="323528" y="1628800"/>
            <a:ext cx="4114800" cy="4896544"/>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2"/>
          <p:cNvSpPr>
            <a:spLocks noGrp="1"/>
          </p:cNvSpPr>
          <p:nvPr>
            <p:ph idx="13"/>
          </p:nvPr>
        </p:nvSpPr>
        <p:spPr>
          <a:xfrm>
            <a:off x="4788024" y="1628800"/>
            <a:ext cx="4114800" cy="4896544"/>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89428741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Alternative Layout 1">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6" name="Content Placeholder 2"/>
          <p:cNvSpPr>
            <a:spLocks noGrp="1"/>
          </p:cNvSpPr>
          <p:nvPr>
            <p:ph idx="1"/>
          </p:nvPr>
        </p:nvSpPr>
        <p:spPr>
          <a:xfrm>
            <a:off x="457200" y="1556792"/>
            <a:ext cx="4114800" cy="4968552"/>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3"/>
          </p:nvPr>
        </p:nvSpPr>
        <p:spPr>
          <a:xfrm>
            <a:off x="4788024" y="1556792"/>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2"/>
          <p:cNvSpPr>
            <a:spLocks noGrp="1"/>
          </p:cNvSpPr>
          <p:nvPr>
            <p:ph idx="14"/>
          </p:nvPr>
        </p:nvSpPr>
        <p:spPr>
          <a:xfrm>
            <a:off x="4788024" y="4221088"/>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84165069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Alternative layout 2">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10" name="Content Placeholder 2"/>
          <p:cNvSpPr>
            <a:spLocks noGrp="1"/>
          </p:cNvSpPr>
          <p:nvPr>
            <p:ph idx="13"/>
          </p:nvPr>
        </p:nvSpPr>
        <p:spPr>
          <a:xfrm>
            <a:off x="323528" y="1556792"/>
            <a:ext cx="8352928" cy="720080"/>
          </a:xfrm>
        </p:spPr>
        <p:txBody>
          <a:bodyPr/>
          <a:lstStyle>
            <a:lvl1pPr algn="just">
              <a:lnSpc>
                <a:spcPct val="120000"/>
              </a:lnSpc>
              <a:spcBef>
                <a:spcPts val="600"/>
              </a:spcBef>
              <a:spcAft>
                <a:spcPts val="600"/>
              </a:spcAft>
              <a:defRPr/>
            </a:lvl1pPr>
            <a:lvl2pPr marL="457200" indent="0">
              <a:buNone/>
              <a:defRPr/>
            </a:lvl2pPr>
          </a:lstStyle>
          <a:p>
            <a:pPr lvl="0"/>
            <a:r>
              <a:rPr lang="en-US"/>
              <a:t>Click to edit Master text styles</a:t>
            </a:r>
          </a:p>
        </p:txBody>
      </p:sp>
      <p:sp>
        <p:nvSpPr>
          <p:cNvPr id="11" name="Content Placeholder 2"/>
          <p:cNvSpPr>
            <a:spLocks noGrp="1"/>
          </p:cNvSpPr>
          <p:nvPr>
            <p:ph idx="1"/>
          </p:nvPr>
        </p:nvSpPr>
        <p:spPr>
          <a:xfrm>
            <a:off x="323528" y="2420888"/>
            <a:ext cx="8352928" cy="4032448"/>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30667925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Alternative layout 3">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4" name="Content Placeholder 2"/>
          <p:cNvSpPr>
            <a:spLocks noGrp="1"/>
          </p:cNvSpPr>
          <p:nvPr>
            <p:ph idx="1"/>
          </p:nvPr>
        </p:nvSpPr>
        <p:spPr>
          <a:xfrm>
            <a:off x="4644008" y="1556792"/>
            <a:ext cx="4114800" cy="4968552"/>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2"/>
          <p:cNvSpPr>
            <a:spLocks noGrp="1"/>
          </p:cNvSpPr>
          <p:nvPr>
            <p:ph idx="13"/>
          </p:nvPr>
        </p:nvSpPr>
        <p:spPr>
          <a:xfrm>
            <a:off x="323528" y="1556792"/>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2"/>
          <p:cNvSpPr>
            <a:spLocks noGrp="1"/>
          </p:cNvSpPr>
          <p:nvPr>
            <p:ph idx="14"/>
          </p:nvPr>
        </p:nvSpPr>
        <p:spPr>
          <a:xfrm>
            <a:off x="323528" y="4221088"/>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53505251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Alternative layout 4">
    <p:spTree>
      <p:nvGrpSpPr>
        <p:cNvPr id="1" name=""/>
        <p:cNvGrpSpPr/>
        <p:nvPr/>
      </p:nvGrpSpPr>
      <p:grpSpPr>
        <a:xfrm>
          <a:off x="0" y="0"/>
          <a:ext cx="0" cy="0"/>
          <a:chOff x="0" y="0"/>
          <a:chExt cx="0" cy="0"/>
        </a:xfrm>
      </p:grpSpPr>
      <p:sp>
        <p:nvSpPr>
          <p:cNvPr id="2" name="Content Placeholder 2"/>
          <p:cNvSpPr>
            <a:spLocks noGrp="1"/>
          </p:cNvSpPr>
          <p:nvPr>
            <p:ph idx="13"/>
          </p:nvPr>
        </p:nvSpPr>
        <p:spPr>
          <a:xfrm>
            <a:off x="430306" y="5733256"/>
            <a:ext cx="8246150" cy="720080"/>
          </a:xfrm>
        </p:spPr>
        <p:txBody>
          <a:bodyPr/>
          <a:lstStyle>
            <a:lvl1pPr algn="just">
              <a:lnSpc>
                <a:spcPct val="120000"/>
              </a:lnSpc>
              <a:spcBef>
                <a:spcPts val="600"/>
              </a:spcBef>
              <a:spcAft>
                <a:spcPts val="600"/>
              </a:spcAft>
              <a:defRPr/>
            </a:lvl1pPr>
            <a:lvl2pPr marL="457200" indent="0">
              <a:buNone/>
              <a:defRPr/>
            </a:lvl2pPr>
          </a:lstStyle>
          <a:p>
            <a:pPr lvl="0"/>
            <a:r>
              <a:rPr lang="en-US"/>
              <a:t>Click to edit Master text styles</a:t>
            </a:r>
          </a:p>
        </p:txBody>
      </p:sp>
      <p:sp>
        <p:nvSpPr>
          <p:cNvPr id="3" name="Content Placeholder 2"/>
          <p:cNvSpPr>
            <a:spLocks noGrp="1"/>
          </p:cNvSpPr>
          <p:nvPr>
            <p:ph idx="1"/>
          </p:nvPr>
        </p:nvSpPr>
        <p:spPr>
          <a:xfrm>
            <a:off x="446856" y="1556792"/>
            <a:ext cx="8229600" cy="3960440"/>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lide Number Placeholder 4"/>
          <p:cNvSpPr>
            <a:spLocks noGrp="1"/>
          </p:cNvSpPr>
          <p:nvPr>
            <p:ph type="sldNum" sz="quarter" idx="12"/>
          </p:nvPr>
        </p:nvSpPr>
        <p:spPr>
          <a:xfrm>
            <a:off x="-27693" y="6594811"/>
            <a:ext cx="1043608" cy="246221"/>
          </a:xfrm>
          <a:prstGeom prst="rect">
            <a:avLst/>
          </a:prstGeom>
        </p:spPr>
        <p:txBody>
          <a:bodyPr/>
          <a:lstStyle/>
          <a:p>
            <a:fld id="{A4C18273-3B06-4AC5-BD96-A00D2AA2E2E6}" type="slidenum">
              <a:rPr lang="en-GB" smtClean="0"/>
              <a:pPr/>
              <a:t>‹#›</a:t>
            </a:fld>
            <a:endParaRPr lang="en-GB" dirty="0"/>
          </a:p>
        </p:txBody>
      </p:sp>
      <p:sp>
        <p:nvSpPr>
          <p:cNvPr id="8"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13340382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Alternative layout 5">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8425" y="258620"/>
            <a:ext cx="576063" cy="174442"/>
          </a:xfrm>
          <a:prstGeom prst="rect">
            <a:avLst/>
          </a:prstGeom>
        </p:spPr>
      </p:pic>
      <p:sp>
        <p:nvSpPr>
          <p:cNvPr id="40" name="Text Placeholder 37"/>
          <p:cNvSpPr>
            <a:spLocks noGrp="1"/>
          </p:cNvSpPr>
          <p:nvPr>
            <p:ph type="body" sz="quarter" idx="14" hasCustomPrompt="1"/>
          </p:nvPr>
        </p:nvSpPr>
        <p:spPr>
          <a:xfrm>
            <a:off x="309564" y="692696"/>
            <a:ext cx="2715828" cy="1931088"/>
          </a:xfrm>
        </p:spPr>
        <p:txBody>
          <a:bodyPr anchor="t">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9563" y="2924944"/>
            <a:ext cx="8654925" cy="360040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ext Placeholder 2"/>
          <p:cNvSpPr>
            <a:spLocks noGrp="1"/>
          </p:cNvSpPr>
          <p:nvPr>
            <p:ph type="body" sz="quarter" idx="15"/>
          </p:nvPr>
        </p:nvSpPr>
        <p:spPr>
          <a:xfrm>
            <a:off x="3025775" y="692150"/>
            <a:ext cx="6027738" cy="1931988"/>
          </a:xfrm>
        </p:spPr>
        <p:txBody>
          <a:bodyPr anchor="ct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vl5pPr algn="just">
              <a:lnSpc>
                <a:spcPct val="120000"/>
              </a:lnSpc>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Slide Number Placeholder 5"/>
          <p:cNvSpPr txBox="1">
            <a:spLocks/>
          </p:cNvSpPr>
          <p:nvPr userDrawn="1"/>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cxnSp>
        <p:nvCxnSpPr>
          <p:cNvPr id="8" name="Straight Connector 7"/>
          <p:cNvCxnSpPr/>
          <p:nvPr userDrawn="1"/>
        </p:nvCxnSpPr>
        <p:spPr>
          <a:xfrm flipH="1">
            <a:off x="179512" y="345841"/>
            <a:ext cx="8064896"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239730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Alternative layout 8">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8425" y="258620"/>
            <a:ext cx="576063" cy="174442"/>
          </a:xfrm>
          <a:prstGeom prst="rect">
            <a:avLst/>
          </a:prstGeom>
        </p:spPr>
      </p:pic>
      <p:sp>
        <p:nvSpPr>
          <p:cNvPr id="40" name="Text Placeholder 37"/>
          <p:cNvSpPr>
            <a:spLocks noGrp="1"/>
          </p:cNvSpPr>
          <p:nvPr>
            <p:ph type="body" sz="quarter" idx="14" hasCustomPrompt="1"/>
          </p:nvPr>
        </p:nvSpPr>
        <p:spPr>
          <a:xfrm>
            <a:off x="309564" y="692696"/>
            <a:ext cx="2715828" cy="1931088"/>
          </a:xfrm>
        </p:spPr>
        <p:txBody>
          <a:bodyPr anchor="t">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59832" y="2924944"/>
            <a:ext cx="5904656" cy="360040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Slide Number Placeholder 5"/>
          <p:cNvSpPr txBox="1">
            <a:spLocks/>
          </p:cNvSpPr>
          <p:nvPr userDrawn="1"/>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
        <p:nvSpPr>
          <p:cNvPr id="9" name="Text Placeholder 2"/>
          <p:cNvSpPr>
            <a:spLocks noGrp="1"/>
          </p:cNvSpPr>
          <p:nvPr>
            <p:ph type="body" sz="quarter" idx="15"/>
          </p:nvPr>
        </p:nvSpPr>
        <p:spPr>
          <a:xfrm>
            <a:off x="3025775" y="692150"/>
            <a:ext cx="6027738" cy="1931988"/>
          </a:xfrm>
        </p:spPr>
        <p:txBody>
          <a:bodyPr anchor="ctr">
            <a:noAutofit/>
          </a:bodyPr>
          <a:lstStyle>
            <a:lvl1pPr marL="0" indent="0">
              <a:lnSpc>
                <a:spcPct val="100000"/>
              </a:lnSpc>
              <a:spcBef>
                <a:spcPts val="0"/>
              </a:spcBef>
              <a:spcAft>
                <a:spcPts val="0"/>
              </a:spcAft>
              <a:buNone/>
              <a:defRPr sz="3200">
                <a:solidFill>
                  <a:srgbClr val="6D6E71"/>
                </a:solidFill>
              </a:defRPr>
            </a:lvl1pPr>
            <a:lvl2pPr marL="457200" indent="0">
              <a:lnSpc>
                <a:spcPct val="120000"/>
              </a:lnSpc>
              <a:spcBef>
                <a:spcPts val="0"/>
              </a:spcBef>
              <a:spcAft>
                <a:spcPts val="600"/>
              </a:spcAft>
              <a:buNone/>
              <a:defRPr sz="2400">
                <a:solidFill>
                  <a:srgbClr val="FF0090"/>
                </a:solidFill>
              </a:defRPr>
            </a:lvl2pPr>
            <a:lvl3pPr marL="914400" indent="0">
              <a:lnSpc>
                <a:spcPct val="120000"/>
              </a:lnSpc>
              <a:spcBef>
                <a:spcPts val="0"/>
              </a:spcBef>
              <a:spcAft>
                <a:spcPts val="600"/>
              </a:spcAft>
              <a:buNone/>
              <a:defRPr sz="2400">
                <a:solidFill>
                  <a:srgbClr val="FF0090"/>
                </a:solidFill>
              </a:defRPr>
            </a:lvl3pPr>
            <a:lvl4pPr marL="1371600" indent="0">
              <a:lnSpc>
                <a:spcPct val="120000"/>
              </a:lnSpc>
              <a:spcBef>
                <a:spcPts val="0"/>
              </a:spcBef>
              <a:spcAft>
                <a:spcPts val="600"/>
              </a:spcAft>
              <a:buNone/>
              <a:defRPr sz="2400">
                <a:solidFill>
                  <a:srgbClr val="FF0090"/>
                </a:solidFill>
              </a:defRPr>
            </a:lvl4pPr>
            <a:lvl5pPr marL="1828800" indent="0">
              <a:lnSpc>
                <a:spcPct val="120000"/>
              </a:lnSpc>
              <a:spcBef>
                <a:spcPts val="0"/>
              </a:spcBef>
              <a:spcAft>
                <a:spcPts val="600"/>
              </a:spcAft>
              <a:buNone/>
              <a:defRPr sz="2400">
                <a:solidFill>
                  <a:srgbClr val="FF0090"/>
                </a:solidFill>
              </a:defRPr>
            </a:lvl5pPr>
          </a:lstStyle>
          <a:p>
            <a:pPr lvl="0"/>
            <a:r>
              <a:rPr lang="en-US"/>
              <a:t>Click to edit Master text styles</a:t>
            </a:r>
          </a:p>
        </p:txBody>
      </p:sp>
      <p:sp>
        <p:nvSpPr>
          <p:cNvPr id="4" name="Picture Placeholder 3"/>
          <p:cNvSpPr>
            <a:spLocks noGrp="1"/>
          </p:cNvSpPr>
          <p:nvPr>
            <p:ph type="pic" sz="quarter" idx="16"/>
          </p:nvPr>
        </p:nvSpPr>
        <p:spPr>
          <a:xfrm>
            <a:off x="323850" y="2924175"/>
            <a:ext cx="2735263" cy="3600450"/>
          </a:xfrm>
        </p:spPr>
        <p:txBody>
          <a:bodyPr/>
          <a:lstStyle/>
          <a:p>
            <a:r>
              <a:rPr lang="en-US" dirty="0"/>
              <a:t>Click icon to add picture</a:t>
            </a:r>
            <a:endParaRPr lang="en-GB" dirty="0"/>
          </a:p>
        </p:txBody>
      </p:sp>
      <p:cxnSp>
        <p:nvCxnSpPr>
          <p:cNvPr id="11" name="Straight Connector 10"/>
          <p:cNvCxnSpPr/>
          <p:nvPr userDrawn="1"/>
        </p:nvCxnSpPr>
        <p:spPr>
          <a:xfrm flipH="1">
            <a:off x="179512" y="345841"/>
            <a:ext cx="8064896"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0318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Text Placeholder 37"/>
          <p:cNvSpPr>
            <a:spLocks noGrp="1"/>
          </p:cNvSpPr>
          <p:nvPr>
            <p:ph type="body" sz="quarter" idx="14" hasCustomPrompt="1"/>
          </p:nvPr>
        </p:nvSpPr>
        <p:spPr>
          <a:xfrm>
            <a:off x="309563" y="549275"/>
            <a:ext cx="7934845" cy="941388"/>
          </a:xfrm>
        </p:spPr>
        <p:txBody>
          <a:bodyPr anchor="ctr">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9" name="Slide Number Placeholder 5"/>
          <p:cNvSpPr txBox="1">
            <a:spLocks/>
          </p:cNvSpPr>
          <p:nvPr/>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170940845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Alternative layout 6">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8425" y="258620"/>
            <a:ext cx="576063" cy="174442"/>
          </a:xfrm>
          <a:prstGeom prst="rect">
            <a:avLst/>
          </a:prstGeom>
        </p:spPr>
      </p:pic>
      <p:sp>
        <p:nvSpPr>
          <p:cNvPr id="27" name="Title 1"/>
          <p:cNvSpPr>
            <a:spLocks noGrp="1"/>
          </p:cNvSpPr>
          <p:nvPr>
            <p:ph type="title" hasCustomPrompt="1"/>
          </p:nvPr>
        </p:nvSpPr>
        <p:spPr>
          <a:xfrm>
            <a:off x="3923928" y="548680"/>
            <a:ext cx="5040560" cy="1368152"/>
          </a:xfrm>
          <a:prstGeom prst="rect">
            <a:avLst/>
          </a:prstGeom>
        </p:spPr>
        <p:txBody>
          <a:bodyPr anchor="t">
            <a:normAutofit/>
          </a:bodyPr>
          <a:lstStyle>
            <a:lvl1pPr>
              <a:defRPr sz="3200" b="0">
                <a:solidFill>
                  <a:srgbClr val="6D6E71"/>
                </a:solidFill>
              </a:defRPr>
            </a:lvl1pPr>
          </a:lstStyle>
          <a:p>
            <a:r>
              <a:rPr lang="en-US" dirty="0"/>
              <a:t>Click to edit title</a:t>
            </a:r>
            <a:endParaRPr lang="en-GB" dirty="0"/>
          </a:p>
        </p:txBody>
      </p:sp>
      <p:sp>
        <p:nvSpPr>
          <p:cNvPr id="40" name="Text Placeholder 37"/>
          <p:cNvSpPr>
            <a:spLocks noGrp="1"/>
          </p:cNvSpPr>
          <p:nvPr>
            <p:ph type="body" sz="quarter" idx="14" hasCustomPrompt="1"/>
          </p:nvPr>
        </p:nvSpPr>
        <p:spPr>
          <a:xfrm>
            <a:off x="309563" y="549275"/>
            <a:ext cx="3627437" cy="941388"/>
          </a:xfrm>
        </p:spPr>
        <p:txBody>
          <a:bodyPr anchor="ctr">
            <a:normAutofit/>
          </a:bodyPr>
          <a:lstStyle>
            <a:lvl1pPr marL="0" indent="0">
              <a:spcBef>
                <a:spcPts val="0"/>
              </a:spcBef>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9563" y="1628775"/>
            <a:ext cx="3241675" cy="446405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15"/>
          <p:cNvSpPr>
            <a:spLocks noGrp="1"/>
          </p:cNvSpPr>
          <p:nvPr>
            <p:ph sz="quarter" idx="15"/>
          </p:nvPr>
        </p:nvSpPr>
        <p:spPr>
          <a:xfrm>
            <a:off x="3923928" y="2060848"/>
            <a:ext cx="5040560" cy="446405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5"/>
          <p:cNvSpPr txBox="1">
            <a:spLocks/>
          </p:cNvSpPr>
          <p:nvPr userDrawn="1"/>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cxnSp>
        <p:nvCxnSpPr>
          <p:cNvPr id="7" name="Straight Connector 6"/>
          <p:cNvCxnSpPr/>
          <p:nvPr userDrawn="1"/>
        </p:nvCxnSpPr>
        <p:spPr>
          <a:xfrm flipH="1">
            <a:off x="179512" y="345841"/>
            <a:ext cx="8064896"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177648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Alternative Layout 7">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628800"/>
            <a:ext cx="2772000" cy="489654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7" name="Title Placeholder 3"/>
          <p:cNvSpPr>
            <a:spLocks noGrp="1"/>
          </p:cNvSpPr>
          <p:nvPr>
            <p:ph type="title"/>
          </p:nvPr>
        </p:nvSpPr>
        <p:spPr>
          <a:xfrm>
            <a:off x="323528" y="548680"/>
            <a:ext cx="2952328" cy="864096"/>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5" name="Content Placeholder 2"/>
          <p:cNvSpPr>
            <a:spLocks noGrp="1"/>
          </p:cNvSpPr>
          <p:nvPr>
            <p:ph idx="10"/>
          </p:nvPr>
        </p:nvSpPr>
        <p:spPr>
          <a:xfrm>
            <a:off x="3311860" y="548680"/>
            <a:ext cx="2772000" cy="597666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1"/>
          </p:nvPr>
        </p:nvSpPr>
        <p:spPr>
          <a:xfrm>
            <a:off x="6300192" y="548680"/>
            <a:ext cx="2772000" cy="597666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99932597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ext Placeholder 37"/>
          <p:cNvSpPr>
            <a:spLocks noGrp="1"/>
          </p:cNvSpPr>
          <p:nvPr>
            <p:ph type="body" sz="quarter" idx="14" hasCustomPrompt="1"/>
          </p:nvPr>
        </p:nvSpPr>
        <p:spPr>
          <a:xfrm>
            <a:off x="309563" y="549275"/>
            <a:ext cx="7934845" cy="941388"/>
          </a:xfrm>
        </p:spPr>
        <p:txBody>
          <a:bodyPr anchor="ctr">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9" name="Slide Number Placeholder 5"/>
          <p:cNvSpPr txBox="1">
            <a:spLocks/>
          </p:cNvSpPr>
          <p:nvPr userDrawn="1"/>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57179214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309885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Section Header Page">
    <p:spTree>
      <p:nvGrpSpPr>
        <p:cNvPr id="1" name=""/>
        <p:cNvGrpSpPr/>
        <p:nvPr/>
      </p:nvGrpSpPr>
      <p:grpSpPr>
        <a:xfrm>
          <a:off x="0" y="0"/>
          <a:ext cx="0" cy="0"/>
          <a:chOff x="0" y="0"/>
          <a:chExt cx="0" cy="0"/>
        </a:xfrm>
      </p:grpSpPr>
      <p:sp>
        <p:nvSpPr>
          <p:cNvPr id="4" name="Rectangle 3"/>
          <p:cNvSpPr/>
          <p:nvPr userDrawn="1"/>
        </p:nvSpPr>
        <p:spPr>
          <a:xfrm>
            <a:off x="0" y="1"/>
            <a:ext cx="4248472" cy="6857999"/>
          </a:xfrm>
          <a:prstGeom prst="rect">
            <a:avLst/>
          </a:prstGeom>
          <a:solidFill>
            <a:srgbClr val="126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a:solidFill>
                <a:prstClr val="white"/>
              </a:solidFill>
            </a:endParaRPr>
          </a:p>
        </p:txBody>
      </p:sp>
      <p:cxnSp>
        <p:nvCxnSpPr>
          <p:cNvPr id="5" name="Straight Connector 4"/>
          <p:cNvCxnSpPr/>
          <p:nvPr userDrawn="1"/>
        </p:nvCxnSpPr>
        <p:spPr>
          <a:xfrm>
            <a:off x="408923" y="3072595"/>
            <a:ext cx="2650909"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36298" y="2996952"/>
            <a:ext cx="499598" cy="151287"/>
          </a:xfrm>
          <a:prstGeom prst="rect">
            <a:avLst/>
          </a:prstGeom>
        </p:spPr>
      </p:pic>
      <p:sp>
        <p:nvSpPr>
          <p:cNvPr id="8" name="Picture Placeholder 7"/>
          <p:cNvSpPr>
            <a:spLocks noGrp="1"/>
          </p:cNvSpPr>
          <p:nvPr>
            <p:ph type="pic" sz="quarter" idx="10"/>
          </p:nvPr>
        </p:nvSpPr>
        <p:spPr>
          <a:xfrm>
            <a:off x="4248150" y="0"/>
            <a:ext cx="4895850" cy="6858000"/>
          </a:xfrm>
        </p:spPr>
        <p:txBody>
          <a:bodyPr/>
          <a:lstStyle>
            <a:lvl1pPr marL="0" indent="0">
              <a:buNone/>
              <a:defRPr/>
            </a:lvl1pPr>
          </a:lstStyle>
          <a:p>
            <a:r>
              <a:rPr lang="en-US" dirty="0"/>
              <a:t>Click icon to add picture</a:t>
            </a:r>
            <a:endParaRPr lang="en-GB" dirty="0"/>
          </a:p>
        </p:txBody>
      </p:sp>
      <p:sp>
        <p:nvSpPr>
          <p:cNvPr id="11" name="Text Placeholder 10"/>
          <p:cNvSpPr>
            <a:spLocks noGrp="1"/>
          </p:cNvSpPr>
          <p:nvPr>
            <p:ph type="body" sz="quarter" idx="11"/>
          </p:nvPr>
        </p:nvSpPr>
        <p:spPr>
          <a:xfrm>
            <a:off x="408923" y="1916113"/>
            <a:ext cx="3226974" cy="3241675"/>
          </a:xfrm>
        </p:spPr>
        <p:txBody>
          <a:bodyPr/>
          <a:lstStyle>
            <a:lvl1pPr marL="0" indent="0">
              <a:buNone/>
              <a:defRPr sz="2000" b="1">
                <a:solidFill>
                  <a:schemeClr val="bg1"/>
                </a:solidFill>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85594925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7"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26328599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Title and 2 colum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9" name="Content Placeholder 2"/>
          <p:cNvSpPr>
            <a:spLocks noGrp="1"/>
          </p:cNvSpPr>
          <p:nvPr>
            <p:ph idx="1"/>
          </p:nvPr>
        </p:nvSpPr>
        <p:spPr>
          <a:xfrm>
            <a:off x="323528" y="1628800"/>
            <a:ext cx="4114800" cy="4896544"/>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2"/>
          <p:cNvSpPr>
            <a:spLocks noGrp="1"/>
          </p:cNvSpPr>
          <p:nvPr>
            <p:ph idx="13"/>
          </p:nvPr>
        </p:nvSpPr>
        <p:spPr>
          <a:xfrm>
            <a:off x="4788024" y="1628800"/>
            <a:ext cx="4114800" cy="4896544"/>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46714544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Alternative Layout 1">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6" name="Content Placeholder 2"/>
          <p:cNvSpPr>
            <a:spLocks noGrp="1"/>
          </p:cNvSpPr>
          <p:nvPr>
            <p:ph idx="1"/>
          </p:nvPr>
        </p:nvSpPr>
        <p:spPr>
          <a:xfrm>
            <a:off x="457200" y="1556792"/>
            <a:ext cx="4114800" cy="4968552"/>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3"/>
          </p:nvPr>
        </p:nvSpPr>
        <p:spPr>
          <a:xfrm>
            <a:off x="4788024" y="1556792"/>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2"/>
          <p:cNvSpPr>
            <a:spLocks noGrp="1"/>
          </p:cNvSpPr>
          <p:nvPr>
            <p:ph idx="14"/>
          </p:nvPr>
        </p:nvSpPr>
        <p:spPr>
          <a:xfrm>
            <a:off x="4788024" y="4221088"/>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16857065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Alternative layout 2">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10" name="Content Placeholder 2"/>
          <p:cNvSpPr>
            <a:spLocks noGrp="1"/>
          </p:cNvSpPr>
          <p:nvPr>
            <p:ph idx="13"/>
          </p:nvPr>
        </p:nvSpPr>
        <p:spPr>
          <a:xfrm>
            <a:off x="323528" y="1556792"/>
            <a:ext cx="8352928" cy="720080"/>
          </a:xfrm>
        </p:spPr>
        <p:txBody>
          <a:bodyPr/>
          <a:lstStyle>
            <a:lvl1pPr algn="just">
              <a:lnSpc>
                <a:spcPct val="120000"/>
              </a:lnSpc>
              <a:spcBef>
                <a:spcPts val="600"/>
              </a:spcBef>
              <a:spcAft>
                <a:spcPts val="600"/>
              </a:spcAft>
              <a:defRPr/>
            </a:lvl1pPr>
            <a:lvl2pPr marL="457200" indent="0">
              <a:buNone/>
              <a:defRPr/>
            </a:lvl2pPr>
          </a:lstStyle>
          <a:p>
            <a:pPr lvl="0"/>
            <a:r>
              <a:rPr lang="en-US"/>
              <a:t>Click to edit Master text styles</a:t>
            </a:r>
          </a:p>
        </p:txBody>
      </p:sp>
      <p:sp>
        <p:nvSpPr>
          <p:cNvPr id="11" name="Content Placeholder 2"/>
          <p:cNvSpPr>
            <a:spLocks noGrp="1"/>
          </p:cNvSpPr>
          <p:nvPr>
            <p:ph idx="1"/>
          </p:nvPr>
        </p:nvSpPr>
        <p:spPr>
          <a:xfrm>
            <a:off x="323528" y="2420888"/>
            <a:ext cx="8352928" cy="4032448"/>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40985144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Alternative layout 3">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4" name="Content Placeholder 2"/>
          <p:cNvSpPr>
            <a:spLocks noGrp="1"/>
          </p:cNvSpPr>
          <p:nvPr>
            <p:ph idx="1"/>
          </p:nvPr>
        </p:nvSpPr>
        <p:spPr>
          <a:xfrm>
            <a:off x="4644008" y="1556792"/>
            <a:ext cx="4114800" cy="4968552"/>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2"/>
          <p:cNvSpPr>
            <a:spLocks noGrp="1"/>
          </p:cNvSpPr>
          <p:nvPr>
            <p:ph idx="13"/>
          </p:nvPr>
        </p:nvSpPr>
        <p:spPr>
          <a:xfrm>
            <a:off x="323528" y="1556792"/>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2"/>
          <p:cNvSpPr>
            <a:spLocks noGrp="1"/>
          </p:cNvSpPr>
          <p:nvPr>
            <p:ph idx="14"/>
          </p:nvPr>
        </p:nvSpPr>
        <p:spPr>
          <a:xfrm>
            <a:off x="323528" y="4221088"/>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410588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494237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Alternative layout 4">
    <p:spTree>
      <p:nvGrpSpPr>
        <p:cNvPr id="1" name=""/>
        <p:cNvGrpSpPr/>
        <p:nvPr/>
      </p:nvGrpSpPr>
      <p:grpSpPr>
        <a:xfrm>
          <a:off x="0" y="0"/>
          <a:ext cx="0" cy="0"/>
          <a:chOff x="0" y="0"/>
          <a:chExt cx="0" cy="0"/>
        </a:xfrm>
      </p:grpSpPr>
      <p:sp>
        <p:nvSpPr>
          <p:cNvPr id="2" name="Content Placeholder 2"/>
          <p:cNvSpPr>
            <a:spLocks noGrp="1"/>
          </p:cNvSpPr>
          <p:nvPr>
            <p:ph idx="13"/>
          </p:nvPr>
        </p:nvSpPr>
        <p:spPr>
          <a:xfrm>
            <a:off x="430306" y="5733256"/>
            <a:ext cx="8246150" cy="720080"/>
          </a:xfrm>
        </p:spPr>
        <p:txBody>
          <a:bodyPr/>
          <a:lstStyle>
            <a:lvl1pPr algn="just">
              <a:lnSpc>
                <a:spcPct val="120000"/>
              </a:lnSpc>
              <a:spcBef>
                <a:spcPts val="600"/>
              </a:spcBef>
              <a:spcAft>
                <a:spcPts val="600"/>
              </a:spcAft>
              <a:defRPr/>
            </a:lvl1pPr>
            <a:lvl2pPr marL="457200" indent="0">
              <a:buNone/>
              <a:defRPr/>
            </a:lvl2pPr>
          </a:lstStyle>
          <a:p>
            <a:pPr lvl="0"/>
            <a:r>
              <a:rPr lang="en-US"/>
              <a:t>Click to edit Master text styles</a:t>
            </a:r>
          </a:p>
        </p:txBody>
      </p:sp>
      <p:sp>
        <p:nvSpPr>
          <p:cNvPr id="3" name="Content Placeholder 2"/>
          <p:cNvSpPr>
            <a:spLocks noGrp="1"/>
          </p:cNvSpPr>
          <p:nvPr>
            <p:ph idx="1"/>
          </p:nvPr>
        </p:nvSpPr>
        <p:spPr>
          <a:xfrm>
            <a:off x="446856" y="1556792"/>
            <a:ext cx="8229600" cy="3960440"/>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lide Number Placeholder 4"/>
          <p:cNvSpPr>
            <a:spLocks noGrp="1"/>
          </p:cNvSpPr>
          <p:nvPr>
            <p:ph type="sldNum" sz="quarter" idx="12"/>
          </p:nvPr>
        </p:nvSpPr>
        <p:spPr>
          <a:xfrm>
            <a:off x="-27693" y="6594811"/>
            <a:ext cx="1043608" cy="246221"/>
          </a:xfrm>
          <a:prstGeom prst="rect">
            <a:avLst/>
          </a:prstGeom>
        </p:spPr>
        <p:txBody>
          <a:bodyPr/>
          <a:lstStyle/>
          <a:p>
            <a:fld id="{A4C18273-3B06-4AC5-BD96-A00D2AA2E2E6}" type="slidenum">
              <a:rPr lang="en-GB" smtClean="0"/>
              <a:pPr/>
              <a:t>‹#›</a:t>
            </a:fld>
            <a:endParaRPr lang="en-GB" dirty="0"/>
          </a:p>
        </p:txBody>
      </p:sp>
      <p:sp>
        <p:nvSpPr>
          <p:cNvPr id="8"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01684653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Alternative layout 5">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8425" y="258620"/>
            <a:ext cx="576063" cy="174442"/>
          </a:xfrm>
          <a:prstGeom prst="rect">
            <a:avLst/>
          </a:prstGeom>
        </p:spPr>
      </p:pic>
      <p:sp>
        <p:nvSpPr>
          <p:cNvPr id="40" name="Text Placeholder 37"/>
          <p:cNvSpPr>
            <a:spLocks noGrp="1"/>
          </p:cNvSpPr>
          <p:nvPr>
            <p:ph type="body" sz="quarter" idx="14" hasCustomPrompt="1"/>
          </p:nvPr>
        </p:nvSpPr>
        <p:spPr>
          <a:xfrm>
            <a:off x="309564" y="692696"/>
            <a:ext cx="2715828" cy="1931088"/>
          </a:xfrm>
        </p:spPr>
        <p:txBody>
          <a:bodyPr anchor="t">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9563" y="2924944"/>
            <a:ext cx="8654925" cy="360040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ext Placeholder 2"/>
          <p:cNvSpPr>
            <a:spLocks noGrp="1"/>
          </p:cNvSpPr>
          <p:nvPr>
            <p:ph type="body" sz="quarter" idx="15"/>
          </p:nvPr>
        </p:nvSpPr>
        <p:spPr>
          <a:xfrm>
            <a:off x="3025775" y="692150"/>
            <a:ext cx="6027738" cy="1931988"/>
          </a:xfrm>
        </p:spPr>
        <p:txBody>
          <a:bodyPr anchor="ct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vl5pPr algn="just">
              <a:lnSpc>
                <a:spcPct val="120000"/>
              </a:lnSpc>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Slide Number Placeholder 5"/>
          <p:cNvSpPr txBox="1">
            <a:spLocks/>
          </p:cNvSpPr>
          <p:nvPr userDrawn="1"/>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cxnSp>
        <p:nvCxnSpPr>
          <p:cNvPr id="8" name="Straight Connector 7"/>
          <p:cNvCxnSpPr/>
          <p:nvPr userDrawn="1"/>
        </p:nvCxnSpPr>
        <p:spPr>
          <a:xfrm flipH="1">
            <a:off x="179512" y="345841"/>
            <a:ext cx="8064896"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379940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Alternative layout 8">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8425" y="258620"/>
            <a:ext cx="576063" cy="174442"/>
          </a:xfrm>
          <a:prstGeom prst="rect">
            <a:avLst/>
          </a:prstGeom>
        </p:spPr>
      </p:pic>
      <p:sp>
        <p:nvSpPr>
          <p:cNvPr id="40" name="Text Placeholder 37"/>
          <p:cNvSpPr>
            <a:spLocks noGrp="1"/>
          </p:cNvSpPr>
          <p:nvPr>
            <p:ph type="body" sz="quarter" idx="14" hasCustomPrompt="1"/>
          </p:nvPr>
        </p:nvSpPr>
        <p:spPr>
          <a:xfrm>
            <a:off x="309564" y="692696"/>
            <a:ext cx="2715828" cy="1931088"/>
          </a:xfrm>
        </p:spPr>
        <p:txBody>
          <a:bodyPr anchor="t">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59832" y="2924944"/>
            <a:ext cx="5904656" cy="360040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Slide Number Placeholder 5"/>
          <p:cNvSpPr txBox="1">
            <a:spLocks/>
          </p:cNvSpPr>
          <p:nvPr userDrawn="1"/>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
        <p:nvSpPr>
          <p:cNvPr id="9" name="Text Placeholder 2"/>
          <p:cNvSpPr>
            <a:spLocks noGrp="1"/>
          </p:cNvSpPr>
          <p:nvPr>
            <p:ph type="body" sz="quarter" idx="15"/>
          </p:nvPr>
        </p:nvSpPr>
        <p:spPr>
          <a:xfrm>
            <a:off x="3025775" y="692150"/>
            <a:ext cx="6027738" cy="1931988"/>
          </a:xfrm>
        </p:spPr>
        <p:txBody>
          <a:bodyPr anchor="ctr">
            <a:noAutofit/>
          </a:bodyPr>
          <a:lstStyle>
            <a:lvl1pPr marL="0" indent="0">
              <a:lnSpc>
                <a:spcPct val="100000"/>
              </a:lnSpc>
              <a:spcBef>
                <a:spcPts val="0"/>
              </a:spcBef>
              <a:spcAft>
                <a:spcPts val="0"/>
              </a:spcAft>
              <a:buNone/>
              <a:defRPr sz="3200">
                <a:solidFill>
                  <a:srgbClr val="6D6E71"/>
                </a:solidFill>
              </a:defRPr>
            </a:lvl1pPr>
            <a:lvl2pPr marL="457200" indent="0">
              <a:lnSpc>
                <a:spcPct val="120000"/>
              </a:lnSpc>
              <a:spcBef>
                <a:spcPts val="0"/>
              </a:spcBef>
              <a:spcAft>
                <a:spcPts val="600"/>
              </a:spcAft>
              <a:buNone/>
              <a:defRPr sz="2400">
                <a:solidFill>
                  <a:srgbClr val="FF0090"/>
                </a:solidFill>
              </a:defRPr>
            </a:lvl2pPr>
            <a:lvl3pPr marL="914400" indent="0">
              <a:lnSpc>
                <a:spcPct val="120000"/>
              </a:lnSpc>
              <a:spcBef>
                <a:spcPts val="0"/>
              </a:spcBef>
              <a:spcAft>
                <a:spcPts val="600"/>
              </a:spcAft>
              <a:buNone/>
              <a:defRPr sz="2400">
                <a:solidFill>
                  <a:srgbClr val="FF0090"/>
                </a:solidFill>
              </a:defRPr>
            </a:lvl3pPr>
            <a:lvl4pPr marL="1371600" indent="0">
              <a:lnSpc>
                <a:spcPct val="120000"/>
              </a:lnSpc>
              <a:spcBef>
                <a:spcPts val="0"/>
              </a:spcBef>
              <a:spcAft>
                <a:spcPts val="600"/>
              </a:spcAft>
              <a:buNone/>
              <a:defRPr sz="2400">
                <a:solidFill>
                  <a:srgbClr val="FF0090"/>
                </a:solidFill>
              </a:defRPr>
            </a:lvl4pPr>
            <a:lvl5pPr marL="1828800" indent="0">
              <a:lnSpc>
                <a:spcPct val="120000"/>
              </a:lnSpc>
              <a:spcBef>
                <a:spcPts val="0"/>
              </a:spcBef>
              <a:spcAft>
                <a:spcPts val="600"/>
              </a:spcAft>
              <a:buNone/>
              <a:defRPr sz="2400">
                <a:solidFill>
                  <a:srgbClr val="FF0090"/>
                </a:solidFill>
              </a:defRPr>
            </a:lvl5pPr>
          </a:lstStyle>
          <a:p>
            <a:pPr lvl="0"/>
            <a:r>
              <a:rPr lang="en-US"/>
              <a:t>Click to edit Master text styles</a:t>
            </a:r>
          </a:p>
        </p:txBody>
      </p:sp>
      <p:sp>
        <p:nvSpPr>
          <p:cNvPr id="4" name="Picture Placeholder 3"/>
          <p:cNvSpPr>
            <a:spLocks noGrp="1"/>
          </p:cNvSpPr>
          <p:nvPr>
            <p:ph type="pic" sz="quarter" idx="16"/>
          </p:nvPr>
        </p:nvSpPr>
        <p:spPr>
          <a:xfrm>
            <a:off x="323850" y="2924175"/>
            <a:ext cx="2735263" cy="3600450"/>
          </a:xfrm>
        </p:spPr>
        <p:txBody>
          <a:bodyPr/>
          <a:lstStyle/>
          <a:p>
            <a:r>
              <a:rPr lang="en-US" dirty="0"/>
              <a:t>Click icon to add picture</a:t>
            </a:r>
            <a:endParaRPr lang="en-GB" dirty="0"/>
          </a:p>
        </p:txBody>
      </p:sp>
      <p:cxnSp>
        <p:nvCxnSpPr>
          <p:cNvPr id="11" name="Straight Connector 10"/>
          <p:cNvCxnSpPr/>
          <p:nvPr userDrawn="1"/>
        </p:nvCxnSpPr>
        <p:spPr>
          <a:xfrm flipH="1">
            <a:off x="179512" y="345841"/>
            <a:ext cx="8064896"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03386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Alternative layout 6">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8425" y="258620"/>
            <a:ext cx="576063" cy="174442"/>
          </a:xfrm>
          <a:prstGeom prst="rect">
            <a:avLst/>
          </a:prstGeom>
        </p:spPr>
      </p:pic>
      <p:sp>
        <p:nvSpPr>
          <p:cNvPr id="27" name="Title 1"/>
          <p:cNvSpPr>
            <a:spLocks noGrp="1"/>
          </p:cNvSpPr>
          <p:nvPr>
            <p:ph type="title" hasCustomPrompt="1"/>
          </p:nvPr>
        </p:nvSpPr>
        <p:spPr>
          <a:xfrm>
            <a:off x="3923928" y="548680"/>
            <a:ext cx="5040560" cy="1368152"/>
          </a:xfrm>
          <a:prstGeom prst="rect">
            <a:avLst/>
          </a:prstGeom>
        </p:spPr>
        <p:txBody>
          <a:bodyPr anchor="t">
            <a:normAutofit/>
          </a:bodyPr>
          <a:lstStyle>
            <a:lvl1pPr>
              <a:defRPr sz="3200" b="0">
                <a:solidFill>
                  <a:srgbClr val="6D6E71"/>
                </a:solidFill>
              </a:defRPr>
            </a:lvl1pPr>
          </a:lstStyle>
          <a:p>
            <a:r>
              <a:rPr lang="en-US" dirty="0"/>
              <a:t>Click to edit title</a:t>
            </a:r>
            <a:endParaRPr lang="en-GB" dirty="0"/>
          </a:p>
        </p:txBody>
      </p:sp>
      <p:sp>
        <p:nvSpPr>
          <p:cNvPr id="40" name="Text Placeholder 37"/>
          <p:cNvSpPr>
            <a:spLocks noGrp="1"/>
          </p:cNvSpPr>
          <p:nvPr>
            <p:ph type="body" sz="quarter" idx="14" hasCustomPrompt="1"/>
          </p:nvPr>
        </p:nvSpPr>
        <p:spPr>
          <a:xfrm>
            <a:off x="309563" y="549275"/>
            <a:ext cx="3627437" cy="941388"/>
          </a:xfrm>
        </p:spPr>
        <p:txBody>
          <a:bodyPr anchor="ctr">
            <a:normAutofit/>
          </a:bodyPr>
          <a:lstStyle>
            <a:lvl1pPr marL="0" indent="0">
              <a:spcBef>
                <a:spcPts val="0"/>
              </a:spcBef>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9563" y="1628775"/>
            <a:ext cx="3241675" cy="446405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15"/>
          <p:cNvSpPr>
            <a:spLocks noGrp="1"/>
          </p:cNvSpPr>
          <p:nvPr>
            <p:ph sz="quarter" idx="15"/>
          </p:nvPr>
        </p:nvSpPr>
        <p:spPr>
          <a:xfrm>
            <a:off x="3923928" y="2060848"/>
            <a:ext cx="5040560" cy="446405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5"/>
          <p:cNvSpPr txBox="1">
            <a:spLocks/>
          </p:cNvSpPr>
          <p:nvPr userDrawn="1"/>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cxnSp>
        <p:nvCxnSpPr>
          <p:cNvPr id="7" name="Straight Connector 6"/>
          <p:cNvCxnSpPr/>
          <p:nvPr userDrawn="1"/>
        </p:nvCxnSpPr>
        <p:spPr>
          <a:xfrm flipH="1">
            <a:off x="179512" y="345841"/>
            <a:ext cx="8064896"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654703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Alternative Layout 7">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628800"/>
            <a:ext cx="2772000" cy="489654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7" name="Title Placeholder 3"/>
          <p:cNvSpPr>
            <a:spLocks noGrp="1"/>
          </p:cNvSpPr>
          <p:nvPr>
            <p:ph type="title"/>
          </p:nvPr>
        </p:nvSpPr>
        <p:spPr>
          <a:xfrm>
            <a:off x="323528" y="548680"/>
            <a:ext cx="2952328" cy="864096"/>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5" name="Content Placeholder 2"/>
          <p:cNvSpPr>
            <a:spLocks noGrp="1"/>
          </p:cNvSpPr>
          <p:nvPr>
            <p:ph idx="10"/>
          </p:nvPr>
        </p:nvSpPr>
        <p:spPr>
          <a:xfrm>
            <a:off x="3311860" y="548680"/>
            <a:ext cx="2772000" cy="597666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1"/>
          </p:nvPr>
        </p:nvSpPr>
        <p:spPr>
          <a:xfrm>
            <a:off x="6300192" y="548680"/>
            <a:ext cx="2772000" cy="597666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16106786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8" name="Text Placeholder 37"/>
          <p:cNvSpPr>
            <a:spLocks noGrp="1"/>
          </p:cNvSpPr>
          <p:nvPr>
            <p:ph type="body" sz="quarter" idx="14" hasCustomPrompt="1"/>
          </p:nvPr>
        </p:nvSpPr>
        <p:spPr>
          <a:xfrm>
            <a:off x="309563" y="549275"/>
            <a:ext cx="7934845" cy="941388"/>
          </a:xfrm>
        </p:spPr>
        <p:txBody>
          <a:bodyPr anchor="ctr">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9" name="Slide Number Placeholder 5"/>
          <p:cNvSpPr txBox="1">
            <a:spLocks/>
          </p:cNvSpPr>
          <p:nvPr userDrawn="1"/>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135764449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0" y="6611779"/>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165105727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Section Header Page">
    <p:spTree>
      <p:nvGrpSpPr>
        <p:cNvPr id="1" name=""/>
        <p:cNvGrpSpPr/>
        <p:nvPr/>
      </p:nvGrpSpPr>
      <p:grpSpPr>
        <a:xfrm>
          <a:off x="0" y="0"/>
          <a:ext cx="0" cy="0"/>
          <a:chOff x="0" y="0"/>
          <a:chExt cx="0" cy="0"/>
        </a:xfrm>
      </p:grpSpPr>
      <p:sp>
        <p:nvSpPr>
          <p:cNvPr id="4" name="Rectangle 3"/>
          <p:cNvSpPr/>
          <p:nvPr userDrawn="1"/>
        </p:nvSpPr>
        <p:spPr>
          <a:xfrm>
            <a:off x="0" y="1"/>
            <a:ext cx="4248472" cy="6857999"/>
          </a:xfrm>
          <a:prstGeom prst="rect">
            <a:avLst/>
          </a:prstGeom>
          <a:solidFill>
            <a:srgbClr val="126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cxnSp>
        <p:nvCxnSpPr>
          <p:cNvPr id="5" name="Straight Connector 4"/>
          <p:cNvCxnSpPr/>
          <p:nvPr userDrawn="1"/>
        </p:nvCxnSpPr>
        <p:spPr>
          <a:xfrm>
            <a:off x="408923" y="3072595"/>
            <a:ext cx="2650909"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36298" y="2996952"/>
            <a:ext cx="499598" cy="151287"/>
          </a:xfrm>
          <a:prstGeom prst="rect">
            <a:avLst/>
          </a:prstGeom>
        </p:spPr>
      </p:pic>
      <p:sp>
        <p:nvSpPr>
          <p:cNvPr id="8" name="Picture Placeholder 7"/>
          <p:cNvSpPr>
            <a:spLocks noGrp="1"/>
          </p:cNvSpPr>
          <p:nvPr>
            <p:ph type="pic" sz="quarter" idx="10"/>
          </p:nvPr>
        </p:nvSpPr>
        <p:spPr>
          <a:xfrm>
            <a:off x="4248150" y="0"/>
            <a:ext cx="4895850" cy="6858000"/>
          </a:xfrm>
        </p:spPr>
        <p:txBody>
          <a:bodyPr/>
          <a:lstStyle>
            <a:lvl1pPr marL="0" indent="0">
              <a:buNone/>
              <a:defRPr/>
            </a:lvl1pPr>
          </a:lstStyle>
          <a:p>
            <a:r>
              <a:rPr lang="en-US" dirty="0"/>
              <a:t>Click icon to add picture</a:t>
            </a:r>
            <a:endParaRPr lang="en-GB" dirty="0"/>
          </a:p>
        </p:txBody>
      </p:sp>
      <p:sp>
        <p:nvSpPr>
          <p:cNvPr id="11" name="Text Placeholder 10"/>
          <p:cNvSpPr>
            <a:spLocks noGrp="1"/>
          </p:cNvSpPr>
          <p:nvPr>
            <p:ph type="body" sz="quarter" idx="11"/>
          </p:nvPr>
        </p:nvSpPr>
        <p:spPr>
          <a:xfrm>
            <a:off x="408923" y="1916113"/>
            <a:ext cx="3226974" cy="3241675"/>
          </a:xfrm>
        </p:spPr>
        <p:txBody>
          <a:bodyPr/>
          <a:lstStyle>
            <a:lvl1pPr marL="0" indent="0">
              <a:buNone/>
              <a:defRPr sz="2000" b="1">
                <a:solidFill>
                  <a:schemeClr val="bg1"/>
                </a:solidFill>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9648218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9512" y="115888"/>
            <a:ext cx="8713663" cy="1225550"/>
          </a:xfrm>
          <a:prstGeom prst="rect">
            <a:avLst/>
          </a:prstGeom>
        </p:spPr>
        <p:txBody>
          <a:bodyPr/>
          <a:lstStyle>
            <a:lvl1pPr>
              <a:defRPr sz="2400" b="0">
                <a:solidFill>
                  <a:srgbClr val="EC008C"/>
                </a:solidFill>
                <a:latin typeface="Arial" pitchFamily="34" charset="0"/>
                <a:cs typeface="Arial" pitchFamily="34" charset="0"/>
              </a:defRPr>
            </a:lvl1pPr>
          </a:lstStyle>
          <a:p>
            <a:r>
              <a:rPr lang="en-US"/>
              <a:t>Click to edit Master title style</a:t>
            </a:r>
            <a:endParaRPr lang="en-US" dirty="0"/>
          </a:p>
        </p:txBody>
      </p:sp>
      <p:sp>
        <p:nvSpPr>
          <p:cNvPr id="5" name="Rectangle 12"/>
          <p:cNvSpPr>
            <a:spLocks noGrp="1" noChangeArrowheads="1"/>
          </p:cNvSpPr>
          <p:nvPr>
            <p:ph type="sldNum" sz="quarter" idx="10"/>
          </p:nvPr>
        </p:nvSpPr>
        <p:spPr>
          <a:xfrm>
            <a:off x="22225" y="6634163"/>
            <a:ext cx="2133600" cy="188912"/>
          </a:xfrm>
        </p:spPr>
        <p:txBody>
          <a:bodyPr/>
          <a:lstStyle>
            <a:lvl1pPr algn="l">
              <a:defRPr/>
            </a:lvl1pPr>
          </a:lstStyle>
          <a:p>
            <a:pPr>
              <a:defRPr/>
            </a:pPr>
            <a:fld id="{76454F07-ECFC-46B5-91E8-1875557AC77A}" type="slidenum">
              <a:rPr lang="en-US"/>
              <a:pPr>
                <a:defRPr/>
              </a:pPr>
              <a:t>‹#›</a:t>
            </a:fld>
            <a:endParaRPr lang="en-US" dirty="0"/>
          </a:p>
        </p:txBody>
      </p:sp>
      <p:cxnSp>
        <p:nvCxnSpPr>
          <p:cNvPr id="6" name="Straight Connector 5"/>
          <p:cNvCxnSpPr/>
          <p:nvPr userDrawn="1"/>
        </p:nvCxnSpPr>
        <p:spPr>
          <a:xfrm flipV="1">
            <a:off x="107504" y="339922"/>
            <a:ext cx="8064896" cy="23254"/>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316417" y="242524"/>
            <a:ext cx="576063" cy="174442"/>
          </a:xfrm>
          <a:prstGeom prst="rect">
            <a:avLst/>
          </a:prstGeom>
        </p:spPr>
      </p:pic>
    </p:spTree>
    <p:extLst>
      <p:ext uri="{BB962C8B-B14F-4D97-AF65-F5344CB8AC3E}">
        <p14:creationId xmlns:p14="http://schemas.microsoft.com/office/powerpoint/2010/main" val="3169757558"/>
      </p:ext>
    </p:extLst>
  </p:cSld>
  <p:clrMapOvr>
    <a:masterClrMapping/>
  </p:clrMapOvr>
  <p:transition spd="slow"/>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7"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47834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Section Header Page">
    <p:spTree>
      <p:nvGrpSpPr>
        <p:cNvPr id="1" name=""/>
        <p:cNvGrpSpPr/>
        <p:nvPr/>
      </p:nvGrpSpPr>
      <p:grpSpPr>
        <a:xfrm>
          <a:off x="0" y="0"/>
          <a:ext cx="0" cy="0"/>
          <a:chOff x="0" y="0"/>
          <a:chExt cx="0" cy="0"/>
        </a:xfrm>
      </p:grpSpPr>
      <p:sp>
        <p:nvSpPr>
          <p:cNvPr id="4" name="Rectangle 3"/>
          <p:cNvSpPr/>
          <p:nvPr/>
        </p:nvSpPr>
        <p:spPr>
          <a:xfrm>
            <a:off x="0" y="1"/>
            <a:ext cx="4248472" cy="6857999"/>
          </a:xfrm>
          <a:prstGeom prst="rect">
            <a:avLst/>
          </a:prstGeom>
          <a:solidFill>
            <a:srgbClr val="126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cxnSp>
        <p:nvCxnSpPr>
          <p:cNvPr id="5" name="Straight Connector 4"/>
          <p:cNvCxnSpPr/>
          <p:nvPr/>
        </p:nvCxnSpPr>
        <p:spPr>
          <a:xfrm>
            <a:off x="408923" y="3072595"/>
            <a:ext cx="2650909"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6298" y="2996952"/>
            <a:ext cx="499598" cy="151287"/>
          </a:xfrm>
          <a:prstGeom prst="rect">
            <a:avLst/>
          </a:prstGeom>
        </p:spPr>
      </p:pic>
      <p:sp>
        <p:nvSpPr>
          <p:cNvPr id="8" name="Picture Placeholder 7"/>
          <p:cNvSpPr>
            <a:spLocks noGrp="1"/>
          </p:cNvSpPr>
          <p:nvPr>
            <p:ph type="pic" sz="quarter" idx="10"/>
          </p:nvPr>
        </p:nvSpPr>
        <p:spPr>
          <a:xfrm>
            <a:off x="4248150" y="0"/>
            <a:ext cx="4895850" cy="6858000"/>
          </a:xfrm>
        </p:spPr>
        <p:txBody>
          <a:bodyPr/>
          <a:lstStyle>
            <a:lvl1pPr marL="0" indent="0">
              <a:buNone/>
              <a:defRPr/>
            </a:lvl1pPr>
          </a:lstStyle>
          <a:p>
            <a:r>
              <a:rPr lang="en-US" dirty="0"/>
              <a:t>Click icon to add picture</a:t>
            </a:r>
            <a:endParaRPr lang="en-GB" dirty="0"/>
          </a:p>
        </p:txBody>
      </p:sp>
      <p:sp>
        <p:nvSpPr>
          <p:cNvPr id="11" name="Text Placeholder 10"/>
          <p:cNvSpPr>
            <a:spLocks noGrp="1"/>
          </p:cNvSpPr>
          <p:nvPr>
            <p:ph type="body" sz="quarter" idx="11"/>
          </p:nvPr>
        </p:nvSpPr>
        <p:spPr>
          <a:xfrm>
            <a:off x="408923" y="1916113"/>
            <a:ext cx="3226974" cy="3241675"/>
          </a:xfrm>
        </p:spPr>
        <p:txBody>
          <a:bodyPr/>
          <a:lstStyle>
            <a:lvl1pPr marL="0" indent="0">
              <a:buNone/>
              <a:defRPr sz="2000" b="1">
                <a:solidFill>
                  <a:schemeClr val="bg1"/>
                </a:solidFill>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34439982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Title and 2 colum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9" name="Content Placeholder 2"/>
          <p:cNvSpPr>
            <a:spLocks noGrp="1"/>
          </p:cNvSpPr>
          <p:nvPr>
            <p:ph idx="1"/>
          </p:nvPr>
        </p:nvSpPr>
        <p:spPr>
          <a:xfrm>
            <a:off x="323528" y="1628800"/>
            <a:ext cx="4114800" cy="4896544"/>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2"/>
          <p:cNvSpPr>
            <a:spLocks noGrp="1"/>
          </p:cNvSpPr>
          <p:nvPr>
            <p:ph idx="13"/>
          </p:nvPr>
        </p:nvSpPr>
        <p:spPr>
          <a:xfrm>
            <a:off x="4788024" y="1628800"/>
            <a:ext cx="4114800" cy="4896544"/>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42992770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Alternative Layout 1">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6" name="Content Placeholder 2"/>
          <p:cNvSpPr>
            <a:spLocks noGrp="1"/>
          </p:cNvSpPr>
          <p:nvPr>
            <p:ph idx="1"/>
          </p:nvPr>
        </p:nvSpPr>
        <p:spPr>
          <a:xfrm>
            <a:off x="457200" y="1556792"/>
            <a:ext cx="4114800" cy="4968552"/>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3"/>
          </p:nvPr>
        </p:nvSpPr>
        <p:spPr>
          <a:xfrm>
            <a:off x="4788024" y="1556792"/>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2"/>
          <p:cNvSpPr>
            <a:spLocks noGrp="1"/>
          </p:cNvSpPr>
          <p:nvPr>
            <p:ph idx="14"/>
          </p:nvPr>
        </p:nvSpPr>
        <p:spPr>
          <a:xfrm>
            <a:off x="4788024" y="4221088"/>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93079759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Alternative layout 2">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10" name="Content Placeholder 2"/>
          <p:cNvSpPr>
            <a:spLocks noGrp="1"/>
          </p:cNvSpPr>
          <p:nvPr>
            <p:ph idx="13"/>
          </p:nvPr>
        </p:nvSpPr>
        <p:spPr>
          <a:xfrm>
            <a:off x="323528" y="1556792"/>
            <a:ext cx="8352928" cy="720080"/>
          </a:xfrm>
        </p:spPr>
        <p:txBody>
          <a:bodyPr/>
          <a:lstStyle>
            <a:lvl1pPr algn="just">
              <a:lnSpc>
                <a:spcPct val="120000"/>
              </a:lnSpc>
              <a:spcBef>
                <a:spcPts val="600"/>
              </a:spcBef>
              <a:spcAft>
                <a:spcPts val="600"/>
              </a:spcAft>
              <a:defRPr/>
            </a:lvl1pPr>
            <a:lvl2pPr marL="457200" indent="0">
              <a:buNone/>
              <a:defRPr/>
            </a:lvl2pPr>
          </a:lstStyle>
          <a:p>
            <a:pPr lvl="0"/>
            <a:r>
              <a:rPr lang="en-US"/>
              <a:t>Click to edit Master text styles</a:t>
            </a:r>
          </a:p>
        </p:txBody>
      </p:sp>
      <p:sp>
        <p:nvSpPr>
          <p:cNvPr id="11" name="Content Placeholder 2"/>
          <p:cNvSpPr>
            <a:spLocks noGrp="1"/>
          </p:cNvSpPr>
          <p:nvPr>
            <p:ph idx="1"/>
          </p:nvPr>
        </p:nvSpPr>
        <p:spPr>
          <a:xfrm>
            <a:off x="323528" y="2420888"/>
            <a:ext cx="8352928" cy="4032448"/>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16537748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Alternative layout 3">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4" name="Content Placeholder 2"/>
          <p:cNvSpPr>
            <a:spLocks noGrp="1"/>
          </p:cNvSpPr>
          <p:nvPr>
            <p:ph idx="1"/>
          </p:nvPr>
        </p:nvSpPr>
        <p:spPr>
          <a:xfrm>
            <a:off x="4644008" y="1556792"/>
            <a:ext cx="4114800" cy="4968552"/>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2"/>
          <p:cNvSpPr>
            <a:spLocks noGrp="1"/>
          </p:cNvSpPr>
          <p:nvPr>
            <p:ph idx="13"/>
          </p:nvPr>
        </p:nvSpPr>
        <p:spPr>
          <a:xfrm>
            <a:off x="323528" y="1556792"/>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2"/>
          <p:cNvSpPr>
            <a:spLocks noGrp="1"/>
          </p:cNvSpPr>
          <p:nvPr>
            <p:ph idx="14"/>
          </p:nvPr>
        </p:nvSpPr>
        <p:spPr>
          <a:xfrm>
            <a:off x="323528" y="4221088"/>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89738851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Alternative layout 4">
    <p:spTree>
      <p:nvGrpSpPr>
        <p:cNvPr id="1" name=""/>
        <p:cNvGrpSpPr/>
        <p:nvPr/>
      </p:nvGrpSpPr>
      <p:grpSpPr>
        <a:xfrm>
          <a:off x="0" y="0"/>
          <a:ext cx="0" cy="0"/>
          <a:chOff x="0" y="0"/>
          <a:chExt cx="0" cy="0"/>
        </a:xfrm>
      </p:grpSpPr>
      <p:sp>
        <p:nvSpPr>
          <p:cNvPr id="2" name="Content Placeholder 2"/>
          <p:cNvSpPr>
            <a:spLocks noGrp="1"/>
          </p:cNvSpPr>
          <p:nvPr>
            <p:ph idx="13"/>
          </p:nvPr>
        </p:nvSpPr>
        <p:spPr>
          <a:xfrm>
            <a:off x="430306" y="5733256"/>
            <a:ext cx="8246150" cy="720080"/>
          </a:xfrm>
        </p:spPr>
        <p:txBody>
          <a:bodyPr/>
          <a:lstStyle>
            <a:lvl1pPr algn="just">
              <a:lnSpc>
                <a:spcPct val="120000"/>
              </a:lnSpc>
              <a:spcBef>
                <a:spcPts val="600"/>
              </a:spcBef>
              <a:spcAft>
                <a:spcPts val="600"/>
              </a:spcAft>
              <a:defRPr/>
            </a:lvl1pPr>
            <a:lvl2pPr marL="457200" indent="0">
              <a:buNone/>
              <a:defRPr/>
            </a:lvl2pPr>
          </a:lstStyle>
          <a:p>
            <a:pPr lvl="0"/>
            <a:r>
              <a:rPr lang="en-US"/>
              <a:t>Click to edit Master text styles</a:t>
            </a:r>
          </a:p>
        </p:txBody>
      </p:sp>
      <p:sp>
        <p:nvSpPr>
          <p:cNvPr id="3" name="Content Placeholder 2"/>
          <p:cNvSpPr>
            <a:spLocks noGrp="1"/>
          </p:cNvSpPr>
          <p:nvPr>
            <p:ph idx="1"/>
          </p:nvPr>
        </p:nvSpPr>
        <p:spPr>
          <a:xfrm>
            <a:off x="446856" y="1556792"/>
            <a:ext cx="8229600" cy="3960440"/>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lide Number Placeholder 4"/>
          <p:cNvSpPr>
            <a:spLocks noGrp="1"/>
          </p:cNvSpPr>
          <p:nvPr>
            <p:ph type="sldNum" sz="quarter" idx="12"/>
          </p:nvPr>
        </p:nvSpPr>
        <p:spPr>
          <a:xfrm>
            <a:off x="-27693" y="6594811"/>
            <a:ext cx="1043608" cy="246221"/>
          </a:xfrm>
          <a:prstGeom prst="rect">
            <a:avLst/>
          </a:prstGeom>
        </p:spPr>
        <p:txBody>
          <a:bodyPr/>
          <a:lstStyle/>
          <a:p>
            <a:fld id="{A4C18273-3B06-4AC5-BD96-A00D2AA2E2E6}" type="slidenum">
              <a:rPr lang="en-GB" smtClean="0"/>
              <a:pPr/>
              <a:t>‹#›</a:t>
            </a:fld>
            <a:endParaRPr lang="en-GB" dirty="0"/>
          </a:p>
        </p:txBody>
      </p:sp>
      <p:sp>
        <p:nvSpPr>
          <p:cNvPr id="8"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23640461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Alternative layout 5">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8425" y="258620"/>
            <a:ext cx="576063" cy="174442"/>
          </a:xfrm>
          <a:prstGeom prst="rect">
            <a:avLst/>
          </a:prstGeom>
        </p:spPr>
      </p:pic>
      <p:sp>
        <p:nvSpPr>
          <p:cNvPr id="40" name="Text Placeholder 37"/>
          <p:cNvSpPr>
            <a:spLocks noGrp="1"/>
          </p:cNvSpPr>
          <p:nvPr>
            <p:ph type="body" sz="quarter" idx="14" hasCustomPrompt="1"/>
          </p:nvPr>
        </p:nvSpPr>
        <p:spPr>
          <a:xfrm>
            <a:off x="309564" y="692696"/>
            <a:ext cx="2715828" cy="1931088"/>
          </a:xfrm>
        </p:spPr>
        <p:txBody>
          <a:bodyPr anchor="t">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9563" y="2924944"/>
            <a:ext cx="8654925" cy="360040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ext Placeholder 2"/>
          <p:cNvSpPr>
            <a:spLocks noGrp="1"/>
          </p:cNvSpPr>
          <p:nvPr>
            <p:ph type="body" sz="quarter" idx="15"/>
          </p:nvPr>
        </p:nvSpPr>
        <p:spPr>
          <a:xfrm>
            <a:off x="3025775" y="692150"/>
            <a:ext cx="6027738" cy="1931988"/>
          </a:xfrm>
        </p:spPr>
        <p:txBody>
          <a:bodyPr anchor="ct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vl5pPr algn="just">
              <a:lnSpc>
                <a:spcPct val="120000"/>
              </a:lnSpc>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Slide Number Placeholder 5"/>
          <p:cNvSpPr txBox="1">
            <a:spLocks/>
          </p:cNvSpPr>
          <p:nvPr userDrawn="1"/>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cxnSp>
        <p:nvCxnSpPr>
          <p:cNvPr id="8" name="Straight Connector 7"/>
          <p:cNvCxnSpPr/>
          <p:nvPr userDrawn="1"/>
        </p:nvCxnSpPr>
        <p:spPr>
          <a:xfrm flipH="1">
            <a:off x="179512" y="345841"/>
            <a:ext cx="8064896"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936288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Alternative layout 8">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8425" y="258620"/>
            <a:ext cx="576063" cy="174442"/>
          </a:xfrm>
          <a:prstGeom prst="rect">
            <a:avLst/>
          </a:prstGeom>
        </p:spPr>
      </p:pic>
      <p:sp>
        <p:nvSpPr>
          <p:cNvPr id="40" name="Text Placeholder 37"/>
          <p:cNvSpPr>
            <a:spLocks noGrp="1"/>
          </p:cNvSpPr>
          <p:nvPr>
            <p:ph type="body" sz="quarter" idx="14" hasCustomPrompt="1"/>
          </p:nvPr>
        </p:nvSpPr>
        <p:spPr>
          <a:xfrm>
            <a:off x="309564" y="692696"/>
            <a:ext cx="2715828" cy="1931088"/>
          </a:xfrm>
        </p:spPr>
        <p:txBody>
          <a:bodyPr anchor="t">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59832" y="2924944"/>
            <a:ext cx="5904656" cy="360040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Slide Number Placeholder 5"/>
          <p:cNvSpPr txBox="1">
            <a:spLocks/>
          </p:cNvSpPr>
          <p:nvPr userDrawn="1"/>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
        <p:nvSpPr>
          <p:cNvPr id="9" name="Text Placeholder 2"/>
          <p:cNvSpPr>
            <a:spLocks noGrp="1"/>
          </p:cNvSpPr>
          <p:nvPr>
            <p:ph type="body" sz="quarter" idx="15"/>
          </p:nvPr>
        </p:nvSpPr>
        <p:spPr>
          <a:xfrm>
            <a:off x="3025775" y="692150"/>
            <a:ext cx="6027738" cy="1931988"/>
          </a:xfrm>
        </p:spPr>
        <p:txBody>
          <a:bodyPr anchor="ctr">
            <a:noAutofit/>
          </a:bodyPr>
          <a:lstStyle>
            <a:lvl1pPr marL="0" indent="0">
              <a:lnSpc>
                <a:spcPct val="100000"/>
              </a:lnSpc>
              <a:spcBef>
                <a:spcPts val="0"/>
              </a:spcBef>
              <a:spcAft>
                <a:spcPts val="0"/>
              </a:spcAft>
              <a:buNone/>
              <a:defRPr sz="3200">
                <a:solidFill>
                  <a:srgbClr val="6D6E71"/>
                </a:solidFill>
              </a:defRPr>
            </a:lvl1pPr>
            <a:lvl2pPr marL="457200" indent="0">
              <a:lnSpc>
                <a:spcPct val="120000"/>
              </a:lnSpc>
              <a:spcBef>
                <a:spcPts val="0"/>
              </a:spcBef>
              <a:spcAft>
                <a:spcPts val="600"/>
              </a:spcAft>
              <a:buNone/>
              <a:defRPr sz="2400">
                <a:solidFill>
                  <a:srgbClr val="FF0090"/>
                </a:solidFill>
              </a:defRPr>
            </a:lvl2pPr>
            <a:lvl3pPr marL="914400" indent="0">
              <a:lnSpc>
                <a:spcPct val="120000"/>
              </a:lnSpc>
              <a:spcBef>
                <a:spcPts val="0"/>
              </a:spcBef>
              <a:spcAft>
                <a:spcPts val="600"/>
              </a:spcAft>
              <a:buNone/>
              <a:defRPr sz="2400">
                <a:solidFill>
                  <a:srgbClr val="FF0090"/>
                </a:solidFill>
              </a:defRPr>
            </a:lvl3pPr>
            <a:lvl4pPr marL="1371600" indent="0">
              <a:lnSpc>
                <a:spcPct val="120000"/>
              </a:lnSpc>
              <a:spcBef>
                <a:spcPts val="0"/>
              </a:spcBef>
              <a:spcAft>
                <a:spcPts val="600"/>
              </a:spcAft>
              <a:buNone/>
              <a:defRPr sz="2400">
                <a:solidFill>
                  <a:srgbClr val="FF0090"/>
                </a:solidFill>
              </a:defRPr>
            </a:lvl4pPr>
            <a:lvl5pPr marL="1828800" indent="0">
              <a:lnSpc>
                <a:spcPct val="120000"/>
              </a:lnSpc>
              <a:spcBef>
                <a:spcPts val="0"/>
              </a:spcBef>
              <a:spcAft>
                <a:spcPts val="600"/>
              </a:spcAft>
              <a:buNone/>
              <a:defRPr sz="2400">
                <a:solidFill>
                  <a:srgbClr val="FF0090"/>
                </a:solidFill>
              </a:defRPr>
            </a:lvl5pPr>
          </a:lstStyle>
          <a:p>
            <a:pPr lvl="0"/>
            <a:r>
              <a:rPr lang="en-US"/>
              <a:t>Click to edit Master text styles</a:t>
            </a:r>
          </a:p>
        </p:txBody>
      </p:sp>
      <p:sp>
        <p:nvSpPr>
          <p:cNvPr id="4" name="Picture Placeholder 3"/>
          <p:cNvSpPr>
            <a:spLocks noGrp="1"/>
          </p:cNvSpPr>
          <p:nvPr>
            <p:ph type="pic" sz="quarter" idx="16"/>
          </p:nvPr>
        </p:nvSpPr>
        <p:spPr>
          <a:xfrm>
            <a:off x="323850" y="2924175"/>
            <a:ext cx="2735263" cy="3600450"/>
          </a:xfrm>
        </p:spPr>
        <p:txBody>
          <a:bodyPr/>
          <a:lstStyle/>
          <a:p>
            <a:r>
              <a:rPr lang="en-US" dirty="0"/>
              <a:t>Click icon to add picture</a:t>
            </a:r>
            <a:endParaRPr lang="en-GB" dirty="0"/>
          </a:p>
        </p:txBody>
      </p:sp>
      <p:cxnSp>
        <p:nvCxnSpPr>
          <p:cNvPr id="11" name="Straight Connector 10"/>
          <p:cNvCxnSpPr/>
          <p:nvPr userDrawn="1"/>
        </p:nvCxnSpPr>
        <p:spPr>
          <a:xfrm flipH="1">
            <a:off x="179512" y="345841"/>
            <a:ext cx="8064896"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715699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Alternative layout 6">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8425" y="258620"/>
            <a:ext cx="576063" cy="174442"/>
          </a:xfrm>
          <a:prstGeom prst="rect">
            <a:avLst/>
          </a:prstGeom>
        </p:spPr>
      </p:pic>
      <p:sp>
        <p:nvSpPr>
          <p:cNvPr id="27" name="Title 1"/>
          <p:cNvSpPr>
            <a:spLocks noGrp="1"/>
          </p:cNvSpPr>
          <p:nvPr>
            <p:ph type="title" hasCustomPrompt="1"/>
          </p:nvPr>
        </p:nvSpPr>
        <p:spPr>
          <a:xfrm>
            <a:off x="3923928" y="548680"/>
            <a:ext cx="5040560" cy="1368152"/>
          </a:xfrm>
          <a:prstGeom prst="rect">
            <a:avLst/>
          </a:prstGeom>
        </p:spPr>
        <p:txBody>
          <a:bodyPr anchor="t">
            <a:normAutofit/>
          </a:bodyPr>
          <a:lstStyle>
            <a:lvl1pPr>
              <a:defRPr sz="3200" b="0">
                <a:solidFill>
                  <a:srgbClr val="6D6E71"/>
                </a:solidFill>
              </a:defRPr>
            </a:lvl1pPr>
          </a:lstStyle>
          <a:p>
            <a:r>
              <a:rPr lang="en-US" dirty="0"/>
              <a:t>Click to edit title</a:t>
            </a:r>
            <a:endParaRPr lang="en-GB" dirty="0"/>
          </a:p>
        </p:txBody>
      </p:sp>
      <p:sp>
        <p:nvSpPr>
          <p:cNvPr id="40" name="Text Placeholder 37"/>
          <p:cNvSpPr>
            <a:spLocks noGrp="1"/>
          </p:cNvSpPr>
          <p:nvPr>
            <p:ph type="body" sz="quarter" idx="14" hasCustomPrompt="1"/>
          </p:nvPr>
        </p:nvSpPr>
        <p:spPr>
          <a:xfrm>
            <a:off x="309563" y="549275"/>
            <a:ext cx="3627437" cy="941388"/>
          </a:xfrm>
        </p:spPr>
        <p:txBody>
          <a:bodyPr anchor="ctr">
            <a:normAutofit/>
          </a:bodyPr>
          <a:lstStyle>
            <a:lvl1pPr marL="0" indent="0">
              <a:spcBef>
                <a:spcPts val="0"/>
              </a:spcBef>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9563" y="1628775"/>
            <a:ext cx="3241675" cy="446405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15"/>
          <p:cNvSpPr>
            <a:spLocks noGrp="1"/>
          </p:cNvSpPr>
          <p:nvPr>
            <p:ph sz="quarter" idx="15"/>
          </p:nvPr>
        </p:nvSpPr>
        <p:spPr>
          <a:xfrm>
            <a:off x="3923928" y="2060848"/>
            <a:ext cx="5040560" cy="446405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5"/>
          <p:cNvSpPr txBox="1">
            <a:spLocks/>
          </p:cNvSpPr>
          <p:nvPr userDrawn="1"/>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cxnSp>
        <p:nvCxnSpPr>
          <p:cNvPr id="7" name="Straight Connector 6"/>
          <p:cNvCxnSpPr/>
          <p:nvPr userDrawn="1"/>
        </p:nvCxnSpPr>
        <p:spPr>
          <a:xfrm flipH="1">
            <a:off x="179512" y="345841"/>
            <a:ext cx="8064896"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98120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Alternative Layout 7">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628800"/>
            <a:ext cx="2772000" cy="489654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7" name="Title Placeholder 3"/>
          <p:cNvSpPr>
            <a:spLocks noGrp="1"/>
          </p:cNvSpPr>
          <p:nvPr>
            <p:ph type="title"/>
          </p:nvPr>
        </p:nvSpPr>
        <p:spPr>
          <a:xfrm>
            <a:off x="323528" y="548680"/>
            <a:ext cx="2952328" cy="864096"/>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5" name="Content Placeholder 2"/>
          <p:cNvSpPr>
            <a:spLocks noGrp="1"/>
          </p:cNvSpPr>
          <p:nvPr>
            <p:ph idx="10"/>
          </p:nvPr>
        </p:nvSpPr>
        <p:spPr>
          <a:xfrm>
            <a:off x="3311860" y="548680"/>
            <a:ext cx="2772000" cy="597666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1"/>
          </p:nvPr>
        </p:nvSpPr>
        <p:spPr>
          <a:xfrm>
            <a:off x="6300192" y="548680"/>
            <a:ext cx="2772000" cy="597666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01740928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8" name="Text Placeholder 37"/>
          <p:cNvSpPr>
            <a:spLocks noGrp="1"/>
          </p:cNvSpPr>
          <p:nvPr>
            <p:ph type="body" sz="quarter" idx="14" hasCustomPrompt="1"/>
          </p:nvPr>
        </p:nvSpPr>
        <p:spPr>
          <a:xfrm>
            <a:off x="309563" y="549275"/>
            <a:ext cx="7934845" cy="941388"/>
          </a:xfrm>
        </p:spPr>
        <p:txBody>
          <a:bodyPr anchor="ctr">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9" name="Slide Number Placeholder 5"/>
          <p:cNvSpPr txBox="1">
            <a:spLocks/>
          </p:cNvSpPr>
          <p:nvPr userDrawn="1"/>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3859263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7"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29064669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0" y="6611779"/>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189274828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Section Header Page">
    <p:spTree>
      <p:nvGrpSpPr>
        <p:cNvPr id="1" name=""/>
        <p:cNvGrpSpPr/>
        <p:nvPr/>
      </p:nvGrpSpPr>
      <p:grpSpPr>
        <a:xfrm>
          <a:off x="0" y="0"/>
          <a:ext cx="0" cy="0"/>
          <a:chOff x="0" y="0"/>
          <a:chExt cx="0" cy="0"/>
        </a:xfrm>
      </p:grpSpPr>
      <p:sp>
        <p:nvSpPr>
          <p:cNvPr id="4" name="Rectangle 3"/>
          <p:cNvSpPr/>
          <p:nvPr userDrawn="1"/>
        </p:nvSpPr>
        <p:spPr>
          <a:xfrm>
            <a:off x="0" y="1"/>
            <a:ext cx="4248472" cy="6857999"/>
          </a:xfrm>
          <a:prstGeom prst="rect">
            <a:avLst/>
          </a:prstGeom>
          <a:solidFill>
            <a:srgbClr val="126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cxnSp>
        <p:nvCxnSpPr>
          <p:cNvPr id="5" name="Straight Connector 4"/>
          <p:cNvCxnSpPr/>
          <p:nvPr userDrawn="1"/>
        </p:nvCxnSpPr>
        <p:spPr>
          <a:xfrm>
            <a:off x="408923" y="3072595"/>
            <a:ext cx="2650909"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36298" y="2996952"/>
            <a:ext cx="499598" cy="151287"/>
          </a:xfrm>
          <a:prstGeom prst="rect">
            <a:avLst/>
          </a:prstGeom>
        </p:spPr>
      </p:pic>
      <p:sp>
        <p:nvSpPr>
          <p:cNvPr id="8" name="Picture Placeholder 7"/>
          <p:cNvSpPr>
            <a:spLocks noGrp="1"/>
          </p:cNvSpPr>
          <p:nvPr>
            <p:ph type="pic" sz="quarter" idx="10"/>
          </p:nvPr>
        </p:nvSpPr>
        <p:spPr>
          <a:xfrm>
            <a:off x="4248150" y="0"/>
            <a:ext cx="4895850" cy="6858000"/>
          </a:xfrm>
        </p:spPr>
        <p:txBody>
          <a:bodyPr/>
          <a:lstStyle>
            <a:lvl1pPr marL="0" indent="0">
              <a:buNone/>
              <a:defRPr/>
            </a:lvl1pPr>
          </a:lstStyle>
          <a:p>
            <a:r>
              <a:rPr lang="en-US" dirty="0"/>
              <a:t>Click icon to add picture</a:t>
            </a:r>
            <a:endParaRPr lang="en-GB" dirty="0"/>
          </a:p>
        </p:txBody>
      </p:sp>
      <p:sp>
        <p:nvSpPr>
          <p:cNvPr id="11" name="Text Placeholder 10"/>
          <p:cNvSpPr>
            <a:spLocks noGrp="1"/>
          </p:cNvSpPr>
          <p:nvPr>
            <p:ph type="body" sz="quarter" idx="11"/>
          </p:nvPr>
        </p:nvSpPr>
        <p:spPr>
          <a:xfrm>
            <a:off x="408923" y="1916113"/>
            <a:ext cx="3226974" cy="3241675"/>
          </a:xfrm>
        </p:spPr>
        <p:txBody>
          <a:bodyPr/>
          <a:lstStyle>
            <a:lvl1pPr marL="0" indent="0">
              <a:buNone/>
              <a:defRPr sz="2000" b="1">
                <a:solidFill>
                  <a:schemeClr val="bg1"/>
                </a:solidFill>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42937167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userDrawn="1">
  <p:cSld name="DJS New Template">
    <p:spTree>
      <p:nvGrpSpPr>
        <p:cNvPr id="1" name=""/>
        <p:cNvGrpSpPr/>
        <p:nvPr/>
      </p:nvGrpSpPr>
      <p:grpSpPr>
        <a:xfrm>
          <a:off x="0" y="0"/>
          <a:ext cx="0" cy="0"/>
          <a:chOff x="0" y="0"/>
          <a:chExt cx="0" cy="0"/>
        </a:xfrm>
      </p:grpSpPr>
      <p:sp>
        <p:nvSpPr>
          <p:cNvPr id="22" name="Slide Number Placeholder 8"/>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23" name="Text Placeholder 2"/>
          <p:cNvSpPr>
            <a:spLocks noGrp="1"/>
          </p:cNvSpPr>
          <p:nvPr>
            <p:ph idx="1"/>
          </p:nvPr>
        </p:nvSpPr>
        <p:spPr>
          <a:xfrm>
            <a:off x="323528" y="1628800"/>
            <a:ext cx="8352928" cy="4896544"/>
          </a:xfrm>
          <a:prstGeom prst="rect">
            <a:avLst/>
          </a:prstGeom>
        </p:spPr>
        <p:txBody>
          <a:bodyPr vert="horz" lIns="91440" tIns="45720" rIns="91440" bIns="45720" rtlCol="0">
            <a:normAutofit/>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4" name="Slide Number Placeholder 5"/>
          <p:cNvSpPr txBox="1">
            <a:spLocks/>
          </p:cNvSpPr>
          <p:nvPr userDrawn="1"/>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
        <p:nvSpPr>
          <p:cNvPr id="26"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66497173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userDrawn="1">
  <p:cSld name="2_Title Only">
    <p:spTree>
      <p:nvGrpSpPr>
        <p:cNvPr id="1" name=""/>
        <p:cNvGrpSpPr/>
        <p:nvPr/>
      </p:nvGrpSpPr>
      <p:grpSpPr>
        <a:xfrm>
          <a:off x="0" y="0"/>
          <a:ext cx="0" cy="0"/>
          <a:chOff x="0" y="0"/>
          <a:chExt cx="0" cy="0"/>
        </a:xfrm>
      </p:grpSpPr>
      <p:pic>
        <p:nvPicPr>
          <p:cNvPr id="6" name="Picture 5" descr="DJS_coloured-backgrounds_White-top.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56492"/>
          </a:xfrm>
          <a:prstGeom prst="rect">
            <a:avLst/>
          </a:prstGeom>
        </p:spPr>
      </p:pic>
      <p:sp>
        <p:nvSpPr>
          <p:cNvPr id="4" name="Slide Number Placeholder 5"/>
          <p:cNvSpPr>
            <a:spLocks noGrp="1"/>
          </p:cNvSpPr>
          <p:nvPr>
            <p:ph type="sldNum" sz="quarter" idx="4"/>
          </p:nvPr>
        </p:nvSpPr>
        <p:spPr>
          <a:xfrm>
            <a:off x="179512" y="6381328"/>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9" name="Title Placeholder 1"/>
          <p:cNvSpPr>
            <a:spLocks noGrp="1"/>
          </p:cNvSpPr>
          <p:nvPr>
            <p:ph type="title"/>
          </p:nvPr>
        </p:nvSpPr>
        <p:spPr>
          <a:xfrm>
            <a:off x="323528" y="556667"/>
            <a:ext cx="7510611" cy="542854"/>
          </a:xfrm>
          <a:prstGeom prst="rect">
            <a:avLst/>
          </a:prstGeom>
        </p:spPr>
        <p:txBody>
          <a:bodyPr vert="horz" lIns="91440" tIns="45720" rIns="91440" bIns="45720" rtlCol="0" anchor="t">
            <a:normAutofit/>
          </a:bodyPr>
          <a:lstStyle/>
          <a:p>
            <a:r>
              <a:rPr lang="en-GB"/>
              <a:t>Click to edit Master title style</a:t>
            </a:r>
            <a:endParaRPr lang="en-GB" dirty="0"/>
          </a:p>
        </p:txBody>
      </p:sp>
      <p:sp>
        <p:nvSpPr>
          <p:cNvPr id="13" name="Content Placeholder 12"/>
          <p:cNvSpPr>
            <a:spLocks noGrp="1"/>
          </p:cNvSpPr>
          <p:nvPr>
            <p:ph sz="quarter" idx="10"/>
          </p:nvPr>
        </p:nvSpPr>
        <p:spPr>
          <a:xfrm>
            <a:off x="323528" y="1196752"/>
            <a:ext cx="8424936" cy="504056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32830010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7"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08357845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9" name="Content Placeholder 2"/>
          <p:cNvSpPr>
            <a:spLocks noGrp="1"/>
          </p:cNvSpPr>
          <p:nvPr>
            <p:ph idx="1"/>
          </p:nvPr>
        </p:nvSpPr>
        <p:spPr>
          <a:xfrm>
            <a:off x="323528" y="1628800"/>
            <a:ext cx="4114800" cy="4896544"/>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2"/>
          <p:cNvSpPr>
            <a:spLocks noGrp="1"/>
          </p:cNvSpPr>
          <p:nvPr>
            <p:ph idx="13"/>
          </p:nvPr>
        </p:nvSpPr>
        <p:spPr>
          <a:xfrm>
            <a:off x="4788024" y="1628800"/>
            <a:ext cx="4114800" cy="4896544"/>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73511194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Alternative Layout 1">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6" name="Content Placeholder 2"/>
          <p:cNvSpPr>
            <a:spLocks noGrp="1"/>
          </p:cNvSpPr>
          <p:nvPr>
            <p:ph idx="1"/>
          </p:nvPr>
        </p:nvSpPr>
        <p:spPr>
          <a:xfrm>
            <a:off x="457200" y="1556792"/>
            <a:ext cx="4114800" cy="4968552"/>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3"/>
          </p:nvPr>
        </p:nvSpPr>
        <p:spPr>
          <a:xfrm>
            <a:off x="4788024" y="1556792"/>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2"/>
          <p:cNvSpPr>
            <a:spLocks noGrp="1"/>
          </p:cNvSpPr>
          <p:nvPr>
            <p:ph idx="14"/>
          </p:nvPr>
        </p:nvSpPr>
        <p:spPr>
          <a:xfrm>
            <a:off x="4788024" y="4221088"/>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89149917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Alternative layout 2">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10" name="Content Placeholder 2"/>
          <p:cNvSpPr>
            <a:spLocks noGrp="1"/>
          </p:cNvSpPr>
          <p:nvPr>
            <p:ph idx="13"/>
          </p:nvPr>
        </p:nvSpPr>
        <p:spPr>
          <a:xfrm>
            <a:off x="323528" y="1556792"/>
            <a:ext cx="8352928" cy="720080"/>
          </a:xfrm>
        </p:spPr>
        <p:txBody>
          <a:bodyPr/>
          <a:lstStyle>
            <a:lvl1pPr algn="just">
              <a:lnSpc>
                <a:spcPct val="120000"/>
              </a:lnSpc>
              <a:spcBef>
                <a:spcPts val="600"/>
              </a:spcBef>
              <a:spcAft>
                <a:spcPts val="600"/>
              </a:spcAft>
              <a:defRPr/>
            </a:lvl1pPr>
            <a:lvl2pPr marL="457200" indent="0">
              <a:buNone/>
              <a:defRPr/>
            </a:lvl2pPr>
          </a:lstStyle>
          <a:p>
            <a:pPr lvl="0"/>
            <a:r>
              <a:rPr lang="en-US"/>
              <a:t>Click to edit Master text styles</a:t>
            </a:r>
          </a:p>
        </p:txBody>
      </p:sp>
      <p:sp>
        <p:nvSpPr>
          <p:cNvPr id="11" name="Content Placeholder 2"/>
          <p:cNvSpPr>
            <a:spLocks noGrp="1"/>
          </p:cNvSpPr>
          <p:nvPr>
            <p:ph idx="1"/>
          </p:nvPr>
        </p:nvSpPr>
        <p:spPr>
          <a:xfrm>
            <a:off x="323528" y="2420888"/>
            <a:ext cx="8352928" cy="4032448"/>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31723654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Alternative layout 3">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4" name="Content Placeholder 2"/>
          <p:cNvSpPr>
            <a:spLocks noGrp="1"/>
          </p:cNvSpPr>
          <p:nvPr>
            <p:ph idx="1"/>
          </p:nvPr>
        </p:nvSpPr>
        <p:spPr>
          <a:xfrm>
            <a:off x="4644008" y="1556792"/>
            <a:ext cx="4114800" cy="4968552"/>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2"/>
          <p:cNvSpPr>
            <a:spLocks noGrp="1"/>
          </p:cNvSpPr>
          <p:nvPr>
            <p:ph idx="13"/>
          </p:nvPr>
        </p:nvSpPr>
        <p:spPr>
          <a:xfrm>
            <a:off x="323528" y="1556792"/>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2"/>
          <p:cNvSpPr>
            <a:spLocks noGrp="1"/>
          </p:cNvSpPr>
          <p:nvPr>
            <p:ph idx="14"/>
          </p:nvPr>
        </p:nvSpPr>
        <p:spPr>
          <a:xfrm>
            <a:off x="323528" y="4221088"/>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423774880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Alternative layout 4">
    <p:spTree>
      <p:nvGrpSpPr>
        <p:cNvPr id="1" name=""/>
        <p:cNvGrpSpPr/>
        <p:nvPr/>
      </p:nvGrpSpPr>
      <p:grpSpPr>
        <a:xfrm>
          <a:off x="0" y="0"/>
          <a:ext cx="0" cy="0"/>
          <a:chOff x="0" y="0"/>
          <a:chExt cx="0" cy="0"/>
        </a:xfrm>
      </p:grpSpPr>
      <p:sp>
        <p:nvSpPr>
          <p:cNvPr id="2" name="Content Placeholder 2"/>
          <p:cNvSpPr>
            <a:spLocks noGrp="1"/>
          </p:cNvSpPr>
          <p:nvPr>
            <p:ph idx="13"/>
          </p:nvPr>
        </p:nvSpPr>
        <p:spPr>
          <a:xfrm>
            <a:off x="430306" y="5733256"/>
            <a:ext cx="8246150" cy="720080"/>
          </a:xfrm>
        </p:spPr>
        <p:txBody>
          <a:bodyPr/>
          <a:lstStyle>
            <a:lvl1pPr algn="just">
              <a:lnSpc>
                <a:spcPct val="120000"/>
              </a:lnSpc>
              <a:spcBef>
                <a:spcPts val="600"/>
              </a:spcBef>
              <a:spcAft>
                <a:spcPts val="600"/>
              </a:spcAft>
              <a:defRPr/>
            </a:lvl1pPr>
            <a:lvl2pPr marL="457200" indent="0">
              <a:buNone/>
              <a:defRPr/>
            </a:lvl2pPr>
          </a:lstStyle>
          <a:p>
            <a:pPr lvl="0"/>
            <a:r>
              <a:rPr lang="en-US"/>
              <a:t>Click to edit Master text styles</a:t>
            </a:r>
          </a:p>
        </p:txBody>
      </p:sp>
      <p:sp>
        <p:nvSpPr>
          <p:cNvPr id="3" name="Content Placeholder 2"/>
          <p:cNvSpPr>
            <a:spLocks noGrp="1"/>
          </p:cNvSpPr>
          <p:nvPr>
            <p:ph idx="1"/>
          </p:nvPr>
        </p:nvSpPr>
        <p:spPr>
          <a:xfrm>
            <a:off x="446856" y="1556792"/>
            <a:ext cx="8229600" cy="3960440"/>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lide Number Placeholder 4"/>
          <p:cNvSpPr>
            <a:spLocks noGrp="1"/>
          </p:cNvSpPr>
          <p:nvPr>
            <p:ph type="sldNum" sz="quarter" idx="12"/>
          </p:nvPr>
        </p:nvSpPr>
        <p:spPr>
          <a:xfrm>
            <a:off x="-27693" y="6594811"/>
            <a:ext cx="1043608" cy="246221"/>
          </a:xfrm>
          <a:prstGeom prst="rect">
            <a:avLst/>
          </a:prstGeom>
        </p:spPr>
        <p:txBody>
          <a:bodyPr/>
          <a:lstStyle/>
          <a:p>
            <a:fld id="{A4C18273-3B06-4AC5-BD96-A00D2AA2E2E6}" type="slidenum">
              <a:rPr lang="en-GB" smtClean="0"/>
              <a:pPr/>
              <a:t>‹#›</a:t>
            </a:fld>
            <a:endParaRPr lang="en-GB" dirty="0"/>
          </a:p>
        </p:txBody>
      </p:sp>
      <p:sp>
        <p:nvSpPr>
          <p:cNvPr id="8"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008142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and 2 colum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9" name="Content Placeholder 2"/>
          <p:cNvSpPr>
            <a:spLocks noGrp="1"/>
          </p:cNvSpPr>
          <p:nvPr>
            <p:ph idx="1"/>
          </p:nvPr>
        </p:nvSpPr>
        <p:spPr>
          <a:xfrm>
            <a:off x="323528" y="1628800"/>
            <a:ext cx="4114800" cy="4896544"/>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2"/>
          <p:cNvSpPr>
            <a:spLocks noGrp="1"/>
          </p:cNvSpPr>
          <p:nvPr>
            <p:ph idx="13"/>
          </p:nvPr>
        </p:nvSpPr>
        <p:spPr>
          <a:xfrm>
            <a:off x="4788024" y="1628800"/>
            <a:ext cx="4114800" cy="4896544"/>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82090167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Alternative layout 5">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8425" y="258620"/>
            <a:ext cx="576063" cy="174442"/>
          </a:xfrm>
          <a:prstGeom prst="rect">
            <a:avLst/>
          </a:prstGeom>
        </p:spPr>
      </p:pic>
      <p:sp>
        <p:nvSpPr>
          <p:cNvPr id="40" name="Text Placeholder 37"/>
          <p:cNvSpPr>
            <a:spLocks noGrp="1"/>
          </p:cNvSpPr>
          <p:nvPr>
            <p:ph type="body" sz="quarter" idx="14" hasCustomPrompt="1"/>
          </p:nvPr>
        </p:nvSpPr>
        <p:spPr>
          <a:xfrm>
            <a:off x="309564" y="692696"/>
            <a:ext cx="2715828" cy="1931088"/>
          </a:xfrm>
        </p:spPr>
        <p:txBody>
          <a:bodyPr anchor="t">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9563" y="2924944"/>
            <a:ext cx="8654925" cy="360040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ext Placeholder 2"/>
          <p:cNvSpPr>
            <a:spLocks noGrp="1"/>
          </p:cNvSpPr>
          <p:nvPr>
            <p:ph type="body" sz="quarter" idx="15"/>
          </p:nvPr>
        </p:nvSpPr>
        <p:spPr>
          <a:xfrm>
            <a:off x="3025775" y="692150"/>
            <a:ext cx="6027738" cy="1931988"/>
          </a:xfrm>
        </p:spPr>
        <p:txBody>
          <a:bodyPr anchor="ct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vl5pPr algn="just">
              <a:lnSpc>
                <a:spcPct val="120000"/>
              </a:lnSpc>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Slide Number Placeholder 5"/>
          <p:cNvSpPr txBox="1">
            <a:spLocks/>
          </p:cNvSpPr>
          <p:nvPr userDrawn="1"/>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cxnSp>
        <p:nvCxnSpPr>
          <p:cNvPr id="8" name="Straight Connector 7"/>
          <p:cNvCxnSpPr/>
          <p:nvPr userDrawn="1"/>
        </p:nvCxnSpPr>
        <p:spPr>
          <a:xfrm flipH="1">
            <a:off x="179512" y="345841"/>
            <a:ext cx="8064896"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45184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Alternative layout 8">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8425" y="258620"/>
            <a:ext cx="576063" cy="174442"/>
          </a:xfrm>
          <a:prstGeom prst="rect">
            <a:avLst/>
          </a:prstGeom>
        </p:spPr>
      </p:pic>
      <p:sp>
        <p:nvSpPr>
          <p:cNvPr id="40" name="Text Placeholder 37"/>
          <p:cNvSpPr>
            <a:spLocks noGrp="1"/>
          </p:cNvSpPr>
          <p:nvPr>
            <p:ph type="body" sz="quarter" idx="14" hasCustomPrompt="1"/>
          </p:nvPr>
        </p:nvSpPr>
        <p:spPr>
          <a:xfrm>
            <a:off x="309564" y="692696"/>
            <a:ext cx="2715828" cy="1931088"/>
          </a:xfrm>
        </p:spPr>
        <p:txBody>
          <a:bodyPr anchor="t">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59832" y="2924944"/>
            <a:ext cx="5904656" cy="360040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Slide Number Placeholder 5"/>
          <p:cNvSpPr txBox="1">
            <a:spLocks/>
          </p:cNvSpPr>
          <p:nvPr userDrawn="1"/>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
        <p:nvSpPr>
          <p:cNvPr id="9" name="Text Placeholder 2"/>
          <p:cNvSpPr>
            <a:spLocks noGrp="1"/>
          </p:cNvSpPr>
          <p:nvPr>
            <p:ph type="body" sz="quarter" idx="15"/>
          </p:nvPr>
        </p:nvSpPr>
        <p:spPr>
          <a:xfrm>
            <a:off x="3025775" y="692150"/>
            <a:ext cx="6027738" cy="1931988"/>
          </a:xfrm>
        </p:spPr>
        <p:txBody>
          <a:bodyPr anchor="ctr">
            <a:noAutofit/>
          </a:bodyPr>
          <a:lstStyle>
            <a:lvl1pPr marL="0" indent="0">
              <a:lnSpc>
                <a:spcPct val="100000"/>
              </a:lnSpc>
              <a:spcBef>
                <a:spcPts val="0"/>
              </a:spcBef>
              <a:spcAft>
                <a:spcPts val="0"/>
              </a:spcAft>
              <a:buNone/>
              <a:defRPr sz="3200">
                <a:solidFill>
                  <a:srgbClr val="6D6E71"/>
                </a:solidFill>
              </a:defRPr>
            </a:lvl1pPr>
            <a:lvl2pPr marL="457200" indent="0">
              <a:lnSpc>
                <a:spcPct val="120000"/>
              </a:lnSpc>
              <a:spcBef>
                <a:spcPts val="0"/>
              </a:spcBef>
              <a:spcAft>
                <a:spcPts val="600"/>
              </a:spcAft>
              <a:buNone/>
              <a:defRPr sz="2400">
                <a:solidFill>
                  <a:srgbClr val="FF0090"/>
                </a:solidFill>
              </a:defRPr>
            </a:lvl2pPr>
            <a:lvl3pPr marL="914400" indent="0">
              <a:lnSpc>
                <a:spcPct val="120000"/>
              </a:lnSpc>
              <a:spcBef>
                <a:spcPts val="0"/>
              </a:spcBef>
              <a:spcAft>
                <a:spcPts val="600"/>
              </a:spcAft>
              <a:buNone/>
              <a:defRPr sz="2400">
                <a:solidFill>
                  <a:srgbClr val="FF0090"/>
                </a:solidFill>
              </a:defRPr>
            </a:lvl3pPr>
            <a:lvl4pPr marL="1371600" indent="0">
              <a:lnSpc>
                <a:spcPct val="120000"/>
              </a:lnSpc>
              <a:spcBef>
                <a:spcPts val="0"/>
              </a:spcBef>
              <a:spcAft>
                <a:spcPts val="600"/>
              </a:spcAft>
              <a:buNone/>
              <a:defRPr sz="2400">
                <a:solidFill>
                  <a:srgbClr val="FF0090"/>
                </a:solidFill>
              </a:defRPr>
            </a:lvl4pPr>
            <a:lvl5pPr marL="1828800" indent="0">
              <a:lnSpc>
                <a:spcPct val="120000"/>
              </a:lnSpc>
              <a:spcBef>
                <a:spcPts val="0"/>
              </a:spcBef>
              <a:spcAft>
                <a:spcPts val="600"/>
              </a:spcAft>
              <a:buNone/>
              <a:defRPr sz="2400">
                <a:solidFill>
                  <a:srgbClr val="FF0090"/>
                </a:solidFill>
              </a:defRPr>
            </a:lvl5pPr>
          </a:lstStyle>
          <a:p>
            <a:pPr lvl="0"/>
            <a:r>
              <a:rPr lang="en-US"/>
              <a:t>Click to edit Master text styles</a:t>
            </a:r>
          </a:p>
        </p:txBody>
      </p:sp>
      <p:sp>
        <p:nvSpPr>
          <p:cNvPr id="4" name="Picture Placeholder 3"/>
          <p:cNvSpPr>
            <a:spLocks noGrp="1"/>
          </p:cNvSpPr>
          <p:nvPr>
            <p:ph type="pic" sz="quarter" idx="16"/>
          </p:nvPr>
        </p:nvSpPr>
        <p:spPr>
          <a:xfrm>
            <a:off x="323850" y="2924175"/>
            <a:ext cx="2735263" cy="3600450"/>
          </a:xfrm>
        </p:spPr>
        <p:txBody>
          <a:bodyPr/>
          <a:lstStyle/>
          <a:p>
            <a:r>
              <a:rPr lang="en-US" dirty="0"/>
              <a:t>Click icon to add picture</a:t>
            </a:r>
            <a:endParaRPr lang="en-GB" dirty="0"/>
          </a:p>
        </p:txBody>
      </p:sp>
      <p:cxnSp>
        <p:nvCxnSpPr>
          <p:cNvPr id="11" name="Straight Connector 10"/>
          <p:cNvCxnSpPr/>
          <p:nvPr userDrawn="1"/>
        </p:nvCxnSpPr>
        <p:spPr>
          <a:xfrm flipH="1">
            <a:off x="179512" y="345841"/>
            <a:ext cx="8064896"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661722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Alternative layout 6">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8425" y="258620"/>
            <a:ext cx="576063" cy="174442"/>
          </a:xfrm>
          <a:prstGeom prst="rect">
            <a:avLst/>
          </a:prstGeom>
        </p:spPr>
      </p:pic>
      <p:sp>
        <p:nvSpPr>
          <p:cNvPr id="27" name="Title 1"/>
          <p:cNvSpPr>
            <a:spLocks noGrp="1"/>
          </p:cNvSpPr>
          <p:nvPr>
            <p:ph type="title" hasCustomPrompt="1"/>
          </p:nvPr>
        </p:nvSpPr>
        <p:spPr>
          <a:xfrm>
            <a:off x="3923928" y="548680"/>
            <a:ext cx="5040560" cy="1368152"/>
          </a:xfrm>
          <a:prstGeom prst="rect">
            <a:avLst/>
          </a:prstGeom>
        </p:spPr>
        <p:txBody>
          <a:bodyPr anchor="t">
            <a:normAutofit/>
          </a:bodyPr>
          <a:lstStyle>
            <a:lvl1pPr>
              <a:defRPr sz="3200" b="0">
                <a:solidFill>
                  <a:srgbClr val="6D6E71"/>
                </a:solidFill>
              </a:defRPr>
            </a:lvl1pPr>
          </a:lstStyle>
          <a:p>
            <a:r>
              <a:rPr lang="en-US" dirty="0"/>
              <a:t>Click to edit title</a:t>
            </a:r>
            <a:endParaRPr lang="en-GB" dirty="0"/>
          </a:p>
        </p:txBody>
      </p:sp>
      <p:sp>
        <p:nvSpPr>
          <p:cNvPr id="40" name="Text Placeholder 37"/>
          <p:cNvSpPr>
            <a:spLocks noGrp="1"/>
          </p:cNvSpPr>
          <p:nvPr>
            <p:ph type="body" sz="quarter" idx="14" hasCustomPrompt="1"/>
          </p:nvPr>
        </p:nvSpPr>
        <p:spPr>
          <a:xfrm>
            <a:off x="309563" y="549275"/>
            <a:ext cx="3627437" cy="941388"/>
          </a:xfrm>
        </p:spPr>
        <p:txBody>
          <a:bodyPr anchor="ctr">
            <a:normAutofit/>
          </a:bodyPr>
          <a:lstStyle>
            <a:lvl1pPr marL="0" indent="0">
              <a:spcBef>
                <a:spcPts val="0"/>
              </a:spcBef>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9563" y="1628775"/>
            <a:ext cx="3241675" cy="446405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15"/>
          <p:cNvSpPr>
            <a:spLocks noGrp="1"/>
          </p:cNvSpPr>
          <p:nvPr>
            <p:ph sz="quarter" idx="15"/>
          </p:nvPr>
        </p:nvSpPr>
        <p:spPr>
          <a:xfrm>
            <a:off x="3923928" y="2060848"/>
            <a:ext cx="5040560" cy="446405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5"/>
          <p:cNvSpPr txBox="1">
            <a:spLocks/>
          </p:cNvSpPr>
          <p:nvPr userDrawn="1"/>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cxnSp>
        <p:nvCxnSpPr>
          <p:cNvPr id="7" name="Straight Connector 6"/>
          <p:cNvCxnSpPr/>
          <p:nvPr userDrawn="1"/>
        </p:nvCxnSpPr>
        <p:spPr>
          <a:xfrm flipH="1">
            <a:off x="179512" y="345841"/>
            <a:ext cx="8064896"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219443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Alternative Layout 7">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628800"/>
            <a:ext cx="2772000" cy="489654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7" name="Title Placeholder 3"/>
          <p:cNvSpPr>
            <a:spLocks noGrp="1"/>
          </p:cNvSpPr>
          <p:nvPr>
            <p:ph type="title"/>
          </p:nvPr>
        </p:nvSpPr>
        <p:spPr>
          <a:xfrm>
            <a:off x="323528" y="548680"/>
            <a:ext cx="2952328" cy="864096"/>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5" name="Content Placeholder 2"/>
          <p:cNvSpPr>
            <a:spLocks noGrp="1"/>
          </p:cNvSpPr>
          <p:nvPr>
            <p:ph idx="10"/>
          </p:nvPr>
        </p:nvSpPr>
        <p:spPr>
          <a:xfrm>
            <a:off x="3311860" y="548680"/>
            <a:ext cx="2772000" cy="597666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1"/>
          </p:nvPr>
        </p:nvSpPr>
        <p:spPr>
          <a:xfrm>
            <a:off x="6300192" y="548680"/>
            <a:ext cx="2772000" cy="597666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1592915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ext Placeholder 37"/>
          <p:cNvSpPr>
            <a:spLocks noGrp="1"/>
          </p:cNvSpPr>
          <p:nvPr>
            <p:ph type="body" sz="quarter" idx="14" hasCustomPrompt="1"/>
          </p:nvPr>
        </p:nvSpPr>
        <p:spPr>
          <a:xfrm>
            <a:off x="309563" y="549275"/>
            <a:ext cx="7934845" cy="941388"/>
          </a:xfrm>
        </p:spPr>
        <p:txBody>
          <a:bodyPr anchor="ctr">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9" name="Slide Number Placeholder 5"/>
          <p:cNvSpPr txBox="1">
            <a:spLocks/>
          </p:cNvSpPr>
          <p:nvPr userDrawn="1"/>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365291889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0" y="6611779"/>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108231748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Section Header Page">
    <p:spTree>
      <p:nvGrpSpPr>
        <p:cNvPr id="1" name=""/>
        <p:cNvGrpSpPr/>
        <p:nvPr/>
      </p:nvGrpSpPr>
      <p:grpSpPr>
        <a:xfrm>
          <a:off x="0" y="0"/>
          <a:ext cx="0" cy="0"/>
          <a:chOff x="0" y="0"/>
          <a:chExt cx="0" cy="0"/>
        </a:xfrm>
      </p:grpSpPr>
      <p:sp>
        <p:nvSpPr>
          <p:cNvPr id="4" name="Rectangle 3"/>
          <p:cNvSpPr/>
          <p:nvPr userDrawn="1"/>
        </p:nvSpPr>
        <p:spPr>
          <a:xfrm>
            <a:off x="0" y="1"/>
            <a:ext cx="4248472" cy="6857999"/>
          </a:xfrm>
          <a:prstGeom prst="rect">
            <a:avLst/>
          </a:prstGeom>
          <a:solidFill>
            <a:srgbClr val="126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cxnSp>
        <p:nvCxnSpPr>
          <p:cNvPr id="5" name="Straight Connector 4"/>
          <p:cNvCxnSpPr/>
          <p:nvPr userDrawn="1"/>
        </p:nvCxnSpPr>
        <p:spPr>
          <a:xfrm>
            <a:off x="408923" y="3072595"/>
            <a:ext cx="2650909"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36298" y="2996952"/>
            <a:ext cx="499598" cy="151287"/>
          </a:xfrm>
          <a:prstGeom prst="rect">
            <a:avLst/>
          </a:prstGeom>
        </p:spPr>
      </p:pic>
      <p:sp>
        <p:nvSpPr>
          <p:cNvPr id="8" name="Picture Placeholder 7"/>
          <p:cNvSpPr>
            <a:spLocks noGrp="1"/>
          </p:cNvSpPr>
          <p:nvPr>
            <p:ph type="pic" sz="quarter" idx="10"/>
          </p:nvPr>
        </p:nvSpPr>
        <p:spPr>
          <a:xfrm>
            <a:off x="4248150" y="0"/>
            <a:ext cx="4895850" cy="6858000"/>
          </a:xfrm>
        </p:spPr>
        <p:txBody>
          <a:bodyPr/>
          <a:lstStyle>
            <a:lvl1pPr marL="0" indent="0">
              <a:buNone/>
              <a:defRPr/>
            </a:lvl1pPr>
          </a:lstStyle>
          <a:p>
            <a:r>
              <a:rPr lang="en-US" dirty="0"/>
              <a:t>Click icon to add picture</a:t>
            </a:r>
            <a:endParaRPr lang="en-GB" dirty="0"/>
          </a:p>
        </p:txBody>
      </p:sp>
      <p:sp>
        <p:nvSpPr>
          <p:cNvPr id="11" name="Text Placeholder 10"/>
          <p:cNvSpPr>
            <a:spLocks noGrp="1"/>
          </p:cNvSpPr>
          <p:nvPr>
            <p:ph type="body" sz="quarter" idx="11"/>
          </p:nvPr>
        </p:nvSpPr>
        <p:spPr>
          <a:xfrm>
            <a:off x="408923" y="1916113"/>
            <a:ext cx="3226974" cy="3241675"/>
          </a:xfrm>
        </p:spPr>
        <p:txBody>
          <a:bodyPr/>
          <a:lstStyle>
            <a:lvl1pPr marL="0" indent="0">
              <a:buNone/>
              <a:defRPr sz="2000" b="1">
                <a:solidFill>
                  <a:schemeClr val="bg1"/>
                </a:solidFill>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6048240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userDrawn="1">
  <p:cSld name="Blank P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5606414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3" name="Title 1"/>
          <p:cNvSpPr>
            <a:spLocks noGrp="1"/>
          </p:cNvSpPr>
          <p:nvPr>
            <p:ph type="title"/>
          </p:nvPr>
        </p:nvSpPr>
        <p:spPr>
          <a:xfrm>
            <a:off x="230832" y="116632"/>
            <a:ext cx="8085584" cy="776875"/>
          </a:xfrm>
        </p:spPr>
        <p:txBody>
          <a:bodyPr>
            <a:normAutofit/>
          </a:bodyPr>
          <a:lstStyle>
            <a:lvl1pPr>
              <a:defRPr lang="en-US" sz="1600" b="0" i="1"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GB" dirty="0"/>
          </a:p>
        </p:txBody>
      </p:sp>
      <p:sp>
        <p:nvSpPr>
          <p:cNvPr id="4"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147201767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865F77D-2798-BE41-B325-18993F3A562F}" type="datetime1">
              <a:rPr lang="en-GB" smtClean="0">
                <a:solidFill>
                  <a:srgbClr val="6D6E71"/>
                </a:solidFill>
              </a:rPr>
              <a:pPr/>
              <a:t>18/Jul/2019</a:t>
            </a:fld>
            <a:endParaRPr lang="en-US" dirty="0">
              <a:solidFill>
                <a:srgbClr val="6D6E71"/>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srgbClr val="6D6E71"/>
              </a:solidFill>
            </a:endParaRPr>
          </a:p>
        </p:txBody>
      </p:sp>
      <p:sp>
        <p:nvSpPr>
          <p:cNvPr id="6" name="Slide Number Placeholder 5"/>
          <p:cNvSpPr>
            <a:spLocks noGrp="1"/>
          </p:cNvSpPr>
          <p:nvPr>
            <p:ph type="sldNum" sz="quarter" idx="12"/>
          </p:nvPr>
        </p:nvSpPr>
        <p:spPr/>
        <p:txBody>
          <a:bodyPr/>
          <a:lstStyle/>
          <a:p>
            <a:fld id="{66A976F4-DDA2-9A4B-885F-A5ADB2DE8254}" type="slidenum">
              <a:rPr lang="en-US" smtClean="0"/>
              <a:pPr/>
              <a:t>‹#›</a:t>
            </a:fld>
            <a:endParaRPr lang="en-US" dirty="0"/>
          </a:p>
        </p:txBody>
      </p:sp>
    </p:spTree>
    <p:extLst>
      <p:ext uri="{BB962C8B-B14F-4D97-AF65-F5344CB8AC3E}">
        <p14:creationId xmlns:p14="http://schemas.microsoft.com/office/powerpoint/2010/main" val="1702495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lternative Layout 1">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6" name="Content Placeholder 2"/>
          <p:cNvSpPr>
            <a:spLocks noGrp="1"/>
          </p:cNvSpPr>
          <p:nvPr>
            <p:ph idx="1"/>
          </p:nvPr>
        </p:nvSpPr>
        <p:spPr>
          <a:xfrm>
            <a:off x="457200" y="1556792"/>
            <a:ext cx="4114800" cy="4968552"/>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3"/>
          </p:nvPr>
        </p:nvSpPr>
        <p:spPr>
          <a:xfrm>
            <a:off x="4788024" y="1556792"/>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2"/>
          <p:cNvSpPr>
            <a:spLocks noGrp="1"/>
          </p:cNvSpPr>
          <p:nvPr>
            <p:ph idx="14"/>
          </p:nvPr>
        </p:nvSpPr>
        <p:spPr>
          <a:xfrm>
            <a:off x="4788024" y="4221088"/>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59755083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7"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07928957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9" name="Content Placeholder 2"/>
          <p:cNvSpPr>
            <a:spLocks noGrp="1"/>
          </p:cNvSpPr>
          <p:nvPr>
            <p:ph idx="1"/>
          </p:nvPr>
        </p:nvSpPr>
        <p:spPr>
          <a:xfrm>
            <a:off x="323528" y="1628800"/>
            <a:ext cx="4114800" cy="4896544"/>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2"/>
          <p:cNvSpPr>
            <a:spLocks noGrp="1"/>
          </p:cNvSpPr>
          <p:nvPr>
            <p:ph idx="13"/>
          </p:nvPr>
        </p:nvSpPr>
        <p:spPr>
          <a:xfrm>
            <a:off x="4788024" y="1628800"/>
            <a:ext cx="4114800" cy="4896544"/>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417440658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Alternative Layout 1">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6" name="Content Placeholder 2"/>
          <p:cNvSpPr>
            <a:spLocks noGrp="1"/>
          </p:cNvSpPr>
          <p:nvPr>
            <p:ph idx="1"/>
          </p:nvPr>
        </p:nvSpPr>
        <p:spPr>
          <a:xfrm>
            <a:off x="457200" y="1556792"/>
            <a:ext cx="4114800" cy="4968552"/>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3"/>
          </p:nvPr>
        </p:nvSpPr>
        <p:spPr>
          <a:xfrm>
            <a:off x="4788024" y="1556792"/>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2"/>
          <p:cNvSpPr>
            <a:spLocks noGrp="1"/>
          </p:cNvSpPr>
          <p:nvPr>
            <p:ph idx="14"/>
          </p:nvPr>
        </p:nvSpPr>
        <p:spPr>
          <a:xfrm>
            <a:off x="4788024" y="4221088"/>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95090418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Alternative layout 2">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10" name="Content Placeholder 2"/>
          <p:cNvSpPr>
            <a:spLocks noGrp="1"/>
          </p:cNvSpPr>
          <p:nvPr>
            <p:ph idx="13"/>
          </p:nvPr>
        </p:nvSpPr>
        <p:spPr>
          <a:xfrm>
            <a:off x="323528" y="1556792"/>
            <a:ext cx="8352928" cy="720080"/>
          </a:xfrm>
        </p:spPr>
        <p:txBody>
          <a:bodyPr/>
          <a:lstStyle>
            <a:lvl1pPr algn="just">
              <a:lnSpc>
                <a:spcPct val="120000"/>
              </a:lnSpc>
              <a:spcBef>
                <a:spcPts val="600"/>
              </a:spcBef>
              <a:spcAft>
                <a:spcPts val="600"/>
              </a:spcAft>
              <a:defRPr/>
            </a:lvl1pPr>
            <a:lvl2pPr marL="457200" indent="0">
              <a:buNone/>
              <a:defRPr/>
            </a:lvl2pPr>
          </a:lstStyle>
          <a:p>
            <a:pPr lvl="0"/>
            <a:r>
              <a:rPr lang="en-US"/>
              <a:t>Click to edit Master text styles</a:t>
            </a:r>
          </a:p>
        </p:txBody>
      </p:sp>
      <p:sp>
        <p:nvSpPr>
          <p:cNvPr id="11" name="Content Placeholder 2"/>
          <p:cNvSpPr>
            <a:spLocks noGrp="1"/>
          </p:cNvSpPr>
          <p:nvPr>
            <p:ph idx="1"/>
          </p:nvPr>
        </p:nvSpPr>
        <p:spPr>
          <a:xfrm>
            <a:off x="323528" y="2420888"/>
            <a:ext cx="8352928" cy="4032448"/>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8443259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Alternative layout 3">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4" name="Content Placeholder 2"/>
          <p:cNvSpPr>
            <a:spLocks noGrp="1"/>
          </p:cNvSpPr>
          <p:nvPr>
            <p:ph idx="1"/>
          </p:nvPr>
        </p:nvSpPr>
        <p:spPr>
          <a:xfrm>
            <a:off x="4644008" y="1556792"/>
            <a:ext cx="4114800" cy="4968552"/>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2"/>
          <p:cNvSpPr>
            <a:spLocks noGrp="1"/>
          </p:cNvSpPr>
          <p:nvPr>
            <p:ph idx="13"/>
          </p:nvPr>
        </p:nvSpPr>
        <p:spPr>
          <a:xfrm>
            <a:off x="323528" y="1556792"/>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2"/>
          <p:cNvSpPr>
            <a:spLocks noGrp="1"/>
          </p:cNvSpPr>
          <p:nvPr>
            <p:ph idx="14"/>
          </p:nvPr>
        </p:nvSpPr>
        <p:spPr>
          <a:xfrm>
            <a:off x="323528" y="4221088"/>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90810841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Alternative layout 4">
    <p:spTree>
      <p:nvGrpSpPr>
        <p:cNvPr id="1" name=""/>
        <p:cNvGrpSpPr/>
        <p:nvPr/>
      </p:nvGrpSpPr>
      <p:grpSpPr>
        <a:xfrm>
          <a:off x="0" y="0"/>
          <a:ext cx="0" cy="0"/>
          <a:chOff x="0" y="0"/>
          <a:chExt cx="0" cy="0"/>
        </a:xfrm>
      </p:grpSpPr>
      <p:sp>
        <p:nvSpPr>
          <p:cNvPr id="2" name="Content Placeholder 2"/>
          <p:cNvSpPr>
            <a:spLocks noGrp="1"/>
          </p:cNvSpPr>
          <p:nvPr>
            <p:ph idx="13"/>
          </p:nvPr>
        </p:nvSpPr>
        <p:spPr>
          <a:xfrm>
            <a:off x="430306" y="5733256"/>
            <a:ext cx="8246150" cy="720080"/>
          </a:xfrm>
        </p:spPr>
        <p:txBody>
          <a:bodyPr/>
          <a:lstStyle>
            <a:lvl1pPr algn="just">
              <a:lnSpc>
                <a:spcPct val="120000"/>
              </a:lnSpc>
              <a:spcBef>
                <a:spcPts val="600"/>
              </a:spcBef>
              <a:spcAft>
                <a:spcPts val="600"/>
              </a:spcAft>
              <a:defRPr/>
            </a:lvl1pPr>
            <a:lvl2pPr marL="457200" indent="0">
              <a:buNone/>
              <a:defRPr/>
            </a:lvl2pPr>
          </a:lstStyle>
          <a:p>
            <a:pPr lvl="0"/>
            <a:r>
              <a:rPr lang="en-US"/>
              <a:t>Click to edit Master text styles</a:t>
            </a:r>
          </a:p>
        </p:txBody>
      </p:sp>
      <p:sp>
        <p:nvSpPr>
          <p:cNvPr id="3" name="Content Placeholder 2"/>
          <p:cNvSpPr>
            <a:spLocks noGrp="1"/>
          </p:cNvSpPr>
          <p:nvPr>
            <p:ph idx="1"/>
          </p:nvPr>
        </p:nvSpPr>
        <p:spPr>
          <a:xfrm>
            <a:off x="446856" y="1556792"/>
            <a:ext cx="8229600" cy="3960440"/>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lide Number Placeholder 4"/>
          <p:cNvSpPr>
            <a:spLocks noGrp="1"/>
          </p:cNvSpPr>
          <p:nvPr>
            <p:ph type="sldNum" sz="quarter" idx="12"/>
          </p:nvPr>
        </p:nvSpPr>
        <p:spPr>
          <a:xfrm>
            <a:off x="-27693" y="6594811"/>
            <a:ext cx="1043608" cy="246221"/>
          </a:xfrm>
          <a:prstGeom prst="rect">
            <a:avLst/>
          </a:prstGeom>
        </p:spPr>
        <p:txBody>
          <a:bodyPr/>
          <a:lstStyle/>
          <a:p>
            <a:fld id="{A4C18273-3B06-4AC5-BD96-A00D2AA2E2E6}" type="slidenum">
              <a:rPr lang="en-GB" smtClean="0"/>
              <a:pPr/>
              <a:t>‹#›</a:t>
            </a:fld>
            <a:endParaRPr lang="en-GB" dirty="0"/>
          </a:p>
        </p:txBody>
      </p:sp>
      <p:sp>
        <p:nvSpPr>
          <p:cNvPr id="8"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02786068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Alternative layout 5">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8425" y="258620"/>
            <a:ext cx="576063" cy="174442"/>
          </a:xfrm>
          <a:prstGeom prst="rect">
            <a:avLst/>
          </a:prstGeom>
        </p:spPr>
      </p:pic>
      <p:sp>
        <p:nvSpPr>
          <p:cNvPr id="40" name="Text Placeholder 37"/>
          <p:cNvSpPr>
            <a:spLocks noGrp="1"/>
          </p:cNvSpPr>
          <p:nvPr>
            <p:ph type="body" sz="quarter" idx="14" hasCustomPrompt="1"/>
          </p:nvPr>
        </p:nvSpPr>
        <p:spPr>
          <a:xfrm>
            <a:off x="309564" y="692696"/>
            <a:ext cx="2715828" cy="1931088"/>
          </a:xfrm>
        </p:spPr>
        <p:txBody>
          <a:bodyPr anchor="t">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9563" y="2924944"/>
            <a:ext cx="8654925" cy="360040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ext Placeholder 2"/>
          <p:cNvSpPr>
            <a:spLocks noGrp="1"/>
          </p:cNvSpPr>
          <p:nvPr>
            <p:ph type="body" sz="quarter" idx="15"/>
          </p:nvPr>
        </p:nvSpPr>
        <p:spPr>
          <a:xfrm>
            <a:off x="3025775" y="692150"/>
            <a:ext cx="6027738" cy="1931988"/>
          </a:xfrm>
        </p:spPr>
        <p:txBody>
          <a:bodyPr anchor="ct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vl5pPr algn="just">
              <a:lnSpc>
                <a:spcPct val="120000"/>
              </a:lnSpc>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Slide Number Placeholder 5"/>
          <p:cNvSpPr txBox="1">
            <a:spLocks/>
          </p:cNvSpPr>
          <p:nvPr userDrawn="1"/>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cxnSp>
        <p:nvCxnSpPr>
          <p:cNvPr id="8" name="Straight Connector 7"/>
          <p:cNvCxnSpPr/>
          <p:nvPr userDrawn="1"/>
        </p:nvCxnSpPr>
        <p:spPr>
          <a:xfrm flipH="1">
            <a:off x="179512" y="345841"/>
            <a:ext cx="8064896"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387507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Alternative layout 8">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8425" y="258620"/>
            <a:ext cx="576063" cy="174442"/>
          </a:xfrm>
          <a:prstGeom prst="rect">
            <a:avLst/>
          </a:prstGeom>
        </p:spPr>
      </p:pic>
      <p:sp>
        <p:nvSpPr>
          <p:cNvPr id="40" name="Text Placeholder 37"/>
          <p:cNvSpPr>
            <a:spLocks noGrp="1"/>
          </p:cNvSpPr>
          <p:nvPr>
            <p:ph type="body" sz="quarter" idx="14" hasCustomPrompt="1"/>
          </p:nvPr>
        </p:nvSpPr>
        <p:spPr>
          <a:xfrm>
            <a:off x="309564" y="692696"/>
            <a:ext cx="2715828" cy="1931088"/>
          </a:xfrm>
        </p:spPr>
        <p:txBody>
          <a:bodyPr anchor="t">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59832" y="2924944"/>
            <a:ext cx="5904656" cy="360040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Slide Number Placeholder 5"/>
          <p:cNvSpPr txBox="1">
            <a:spLocks/>
          </p:cNvSpPr>
          <p:nvPr userDrawn="1"/>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
        <p:nvSpPr>
          <p:cNvPr id="9" name="Text Placeholder 2"/>
          <p:cNvSpPr>
            <a:spLocks noGrp="1"/>
          </p:cNvSpPr>
          <p:nvPr>
            <p:ph type="body" sz="quarter" idx="15"/>
          </p:nvPr>
        </p:nvSpPr>
        <p:spPr>
          <a:xfrm>
            <a:off x="3025775" y="692150"/>
            <a:ext cx="6027738" cy="1931988"/>
          </a:xfrm>
        </p:spPr>
        <p:txBody>
          <a:bodyPr anchor="ctr">
            <a:noAutofit/>
          </a:bodyPr>
          <a:lstStyle>
            <a:lvl1pPr marL="0" indent="0">
              <a:lnSpc>
                <a:spcPct val="100000"/>
              </a:lnSpc>
              <a:spcBef>
                <a:spcPts val="0"/>
              </a:spcBef>
              <a:spcAft>
                <a:spcPts val="0"/>
              </a:spcAft>
              <a:buNone/>
              <a:defRPr sz="3200">
                <a:solidFill>
                  <a:srgbClr val="6D6E71"/>
                </a:solidFill>
              </a:defRPr>
            </a:lvl1pPr>
            <a:lvl2pPr marL="457200" indent="0">
              <a:lnSpc>
                <a:spcPct val="120000"/>
              </a:lnSpc>
              <a:spcBef>
                <a:spcPts val="0"/>
              </a:spcBef>
              <a:spcAft>
                <a:spcPts val="600"/>
              </a:spcAft>
              <a:buNone/>
              <a:defRPr sz="2400">
                <a:solidFill>
                  <a:srgbClr val="FF0090"/>
                </a:solidFill>
              </a:defRPr>
            </a:lvl2pPr>
            <a:lvl3pPr marL="914400" indent="0">
              <a:lnSpc>
                <a:spcPct val="120000"/>
              </a:lnSpc>
              <a:spcBef>
                <a:spcPts val="0"/>
              </a:spcBef>
              <a:spcAft>
                <a:spcPts val="600"/>
              </a:spcAft>
              <a:buNone/>
              <a:defRPr sz="2400">
                <a:solidFill>
                  <a:srgbClr val="FF0090"/>
                </a:solidFill>
              </a:defRPr>
            </a:lvl3pPr>
            <a:lvl4pPr marL="1371600" indent="0">
              <a:lnSpc>
                <a:spcPct val="120000"/>
              </a:lnSpc>
              <a:spcBef>
                <a:spcPts val="0"/>
              </a:spcBef>
              <a:spcAft>
                <a:spcPts val="600"/>
              </a:spcAft>
              <a:buNone/>
              <a:defRPr sz="2400">
                <a:solidFill>
                  <a:srgbClr val="FF0090"/>
                </a:solidFill>
              </a:defRPr>
            </a:lvl4pPr>
            <a:lvl5pPr marL="1828800" indent="0">
              <a:lnSpc>
                <a:spcPct val="120000"/>
              </a:lnSpc>
              <a:spcBef>
                <a:spcPts val="0"/>
              </a:spcBef>
              <a:spcAft>
                <a:spcPts val="600"/>
              </a:spcAft>
              <a:buNone/>
              <a:defRPr sz="2400">
                <a:solidFill>
                  <a:srgbClr val="FF0090"/>
                </a:solidFill>
              </a:defRPr>
            </a:lvl5pPr>
          </a:lstStyle>
          <a:p>
            <a:pPr lvl="0"/>
            <a:r>
              <a:rPr lang="en-US"/>
              <a:t>Click to edit Master text styles</a:t>
            </a:r>
          </a:p>
        </p:txBody>
      </p:sp>
      <p:sp>
        <p:nvSpPr>
          <p:cNvPr id="4" name="Picture Placeholder 3"/>
          <p:cNvSpPr>
            <a:spLocks noGrp="1"/>
          </p:cNvSpPr>
          <p:nvPr>
            <p:ph type="pic" sz="quarter" idx="16"/>
          </p:nvPr>
        </p:nvSpPr>
        <p:spPr>
          <a:xfrm>
            <a:off x="323850" y="2924175"/>
            <a:ext cx="2735263" cy="3600450"/>
          </a:xfrm>
        </p:spPr>
        <p:txBody>
          <a:bodyPr/>
          <a:lstStyle/>
          <a:p>
            <a:r>
              <a:rPr lang="en-US" dirty="0"/>
              <a:t>Click icon to add picture</a:t>
            </a:r>
            <a:endParaRPr lang="en-GB" dirty="0"/>
          </a:p>
        </p:txBody>
      </p:sp>
      <p:cxnSp>
        <p:nvCxnSpPr>
          <p:cNvPr id="11" name="Straight Connector 10"/>
          <p:cNvCxnSpPr/>
          <p:nvPr userDrawn="1"/>
        </p:nvCxnSpPr>
        <p:spPr>
          <a:xfrm flipH="1">
            <a:off x="179512" y="345841"/>
            <a:ext cx="8064896"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967290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Alternative layout 6">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8425" y="258620"/>
            <a:ext cx="576063" cy="174442"/>
          </a:xfrm>
          <a:prstGeom prst="rect">
            <a:avLst/>
          </a:prstGeom>
        </p:spPr>
      </p:pic>
      <p:sp>
        <p:nvSpPr>
          <p:cNvPr id="27" name="Title 1"/>
          <p:cNvSpPr>
            <a:spLocks noGrp="1"/>
          </p:cNvSpPr>
          <p:nvPr>
            <p:ph type="title" hasCustomPrompt="1"/>
          </p:nvPr>
        </p:nvSpPr>
        <p:spPr>
          <a:xfrm>
            <a:off x="3923928" y="548680"/>
            <a:ext cx="5040560" cy="1368152"/>
          </a:xfrm>
          <a:prstGeom prst="rect">
            <a:avLst/>
          </a:prstGeom>
        </p:spPr>
        <p:txBody>
          <a:bodyPr anchor="t">
            <a:normAutofit/>
          </a:bodyPr>
          <a:lstStyle>
            <a:lvl1pPr>
              <a:defRPr sz="3200" b="0">
                <a:solidFill>
                  <a:srgbClr val="6D6E71"/>
                </a:solidFill>
              </a:defRPr>
            </a:lvl1pPr>
          </a:lstStyle>
          <a:p>
            <a:r>
              <a:rPr lang="en-US" dirty="0"/>
              <a:t>Click to edit title</a:t>
            </a:r>
            <a:endParaRPr lang="en-GB" dirty="0"/>
          </a:p>
        </p:txBody>
      </p:sp>
      <p:sp>
        <p:nvSpPr>
          <p:cNvPr id="40" name="Text Placeholder 37"/>
          <p:cNvSpPr>
            <a:spLocks noGrp="1"/>
          </p:cNvSpPr>
          <p:nvPr>
            <p:ph type="body" sz="quarter" idx="14" hasCustomPrompt="1"/>
          </p:nvPr>
        </p:nvSpPr>
        <p:spPr>
          <a:xfrm>
            <a:off x="309563" y="549275"/>
            <a:ext cx="3627437" cy="941388"/>
          </a:xfrm>
        </p:spPr>
        <p:txBody>
          <a:bodyPr anchor="ctr">
            <a:normAutofit/>
          </a:bodyPr>
          <a:lstStyle>
            <a:lvl1pPr marL="0" indent="0">
              <a:spcBef>
                <a:spcPts val="0"/>
              </a:spcBef>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9563" y="1628775"/>
            <a:ext cx="3241675" cy="446405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15"/>
          <p:cNvSpPr>
            <a:spLocks noGrp="1"/>
          </p:cNvSpPr>
          <p:nvPr>
            <p:ph sz="quarter" idx="15"/>
          </p:nvPr>
        </p:nvSpPr>
        <p:spPr>
          <a:xfrm>
            <a:off x="3923928" y="2060848"/>
            <a:ext cx="5040560" cy="446405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5"/>
          <p:cNvSpPr txBox="1">
            <a:spLocks/>
          </p:cNvSpPr>
          <p:nvPr userDrawn="1"/>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cxnSp>
        <p:nvCxnSpPr>
          <p:cNvPr id="7" name="Straight Connector 6"/>
          <p:cNvCxnSpPr/>
          <p:nvPr userDrawn="1"/>
        </p:nvCxnSpPr>
        <p:spPr>
          <a:xfrm flipH="1">
            <a:off x="179512" y="345841"/>
            <a:ext cx="8064896"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82526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Alternative Layout 7">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628800"/>
            <a:ext cx="2772000" cy="489654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7" name="Title Placeholder 3"/>
          <p:cNvSpPr>
            <a:spLocks noGrp="1"/>
          </p:cNvSpPr>
          <p:nvPr>
            <p:ph type="title"/>
          </p:nvPr>
        </p:nvSpPr>
        <p:spPr>
          <a:xfrm>
            <a:off x="323528" y="548680"/>
            <a:ext cx="2952328" cy="864096"/>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5" name="Content Placeholder 2"/>
          <p:cNvSpPr>
            <a:spLocks noGrp="1"/>
          </p:cNvSpPr>
          <p:nvPr>
            <p:ph idx="10"/>
          </p:nvPr>
        </p:nvSpPr>
        <p:spPr>
          <a:xfrm>
            <a:off x="3311860" y="548680"/>
            <a:ext cx="2772000" cy="597666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1"/>
          </p:nvPr>
        </p:nvSpPr>
        <p:spPr>
          <a:xfrm>
            <a:off x="6300192" y="548680"/>
            <a:ext cx="2772000" cy="597666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412712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pic>
        <p:nvPicPr>
          <p:cNvPr id="5" name="Picture 4" descr="DJS_coloured-backgrounds-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837363"/>
          </a:xfrm>
          <a:prstGeom prst="rect">
            <a:avLst/>
          </a:prstGeom>
        </p:spPr>
      </p:pic>
      <p:sp>
        <p:nvSpPr>
          <p:cNvPr id="3" name="Title 1"/>
          <p:cNvSpPr>
            <a:spLocks noGrp="1"/>
          </p:cNvSpPr>
          <p:nvPr>
            <p:ph type="title" hasCustomPrompt="1"/>
          </p:nvPr>
        </p:nvSpPr>
        <p:spPr>
          <a:xfrm>
            <a:off x="323528" y="529516"/>
            <a:ext cx="7488832" cy="523220"/>
          </a:xfrm>
          <a:prstGeom prst="rect">
            <a:avLst/>
          </a:prstGeom>
        </p:spPr>
        <p:txBody>
          <a:bodyPr>
            <a:normAutofit/>
          </a:bodyPr>
          <a:lstStyle>
            <a:lvl1pPr>
              <a:defRPr lang="en-US" sz="1600" b="1" i="0" kern="1200" dirty="0" smtClean="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GB" sz="2800" baseline="0" dirty="0"/>
              <a:t>Single line heading here 28pt</a:t>
            </a:r>
            <a:endParaRPr lang="en-US" sz="2800" baseline="0" dirty="0"/>
          </a:p>
        </p:txBody>
      </p:sp>
      <p:sp>
        <p:nvSpPr>
          <p:cNvPr id="4" name="Slide Number Placeholder 5"/>
          <p:cNvSpPr>
            <a:spLocks noGrp="1"/>
          </p:cNvSpPr>
          <p:nvPr>
            <p:ph type="sldNum" sz="quarter" idx="4"/>
          </p:nvPr>
        </p:nvSpPr>
        <p:spPr>
          <a:xfrm>
            <a:off x="179512" y="6381328"/>
            <a:ext cx="1043608" cy="246221"/>
          </a:xfrm>
          <a:prstGeom prst="rect">
            <a:avLst/>
          </a:prstGeom>
        </p:spPr>
        <p:txBody>
          <a:bodyPr vert="horz" lIns="91440" tIns="45720" rIns="91440" bIns="45720" rtlCol="0" anchor="b">
            <a:spAutoFit/>
          </a:bodyPr>
          <a:lstStyle>
            <a:lvl1pPr algn="l">
              <a:defRPr sz="100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7" name="Content Placeholder 12"/>
          <p:cNvSpPr txBox="1">
            <a:spLocks/>
          </p:cNvSpPr>
          <p:nvPr userDrawn="1"/>
        </p:nvSpPr>
        <p:spPr>
          <a:xfrm>
            <a:off x="323528" y="1196181"/>
            <a:ext cx="8352086" cy="5113139"/>
          </a:xfrm>
          <a:prstGeom prst="rect">
            <a:avLst/>
          </a:prstGeom>
        </p:spPr>
        <p:txBody>
          <a:bodyPr/>
          <a:lstStyle>
            <a:lvl1pPr marL="342900" indent="-342900" algn="l" defTabSz="914400" rtl="0" eaLnBrk="1" latinLnBrk="0" hangingPunct="1">
              <a:spcBef>
                <a:spcPct val="20000"/>
              </a:spcBef>
              <a:buClr>
                <a:schemeClr val="accent1"/>
              </a:buClr>
              <a:buSzPct val="110000"/>
              <a:buFont typeface="Verdana" panose="020B0604030504040204" pitchFamily="34" charset="0"/>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chemeClr val="accent1"/>
              </a:buClr>
              <a:buSzPct val="90000"/>
              <a:buFont typeface="Courier New" panose="02070309020205020404" pitchFamily="49" charset="0"/>
              <a:buChar char="o"/>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chemeClr val="accent1"/>
              </a:buClr>
              <a:buSzPct val="110000"/>
              <a:buFont typeface="Arial" panose="020B0604020202020204" pitchFamily="34" charset="0"/>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chemeClr val="accent1"/>
              </a:buClr>
              <a:buSzPct val="80000"/>
              <a:buFont typeface="Courier New" panose="02070309020205020404" pitchFamily="49" charset="0"/>
              <a:buChar char="o"/>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chemeClr val="accent1"/>
              </a:buClr>
              <a:buFont typeface="Arial" panose="020B0604020202020204" pitchFamily="34" charset="0"/>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Tx/>
            </a:pPr>
            <a:r>
              <a:rPr lang="en-US" dirty="0"/>
              <a:t>Click to edit Master text styles</a:t>
            </a:r>
          </a:p>
          <a:p>
            <a:pPr lvl="1">
              <a:buClrTx/>
            </a:pPr>
            <a:r>
              <a:rPr lang="en-US" dirty="0"/>
              <a:t>Second level</a:t>
            </a:r>
          </a:p>
          <a:p>
            <a:pPr lvl="2">
              <a:buClrTx/>
            </a:pPr>
            <a:r>
              <a:rPr lang="en-US" dirty="0"/>
              <a:t>Third level</a:t>
            </a:r>
          </a:p>
          <a:p>
            <a:pPr lvl="3">
              <a:buClrTx/>
            </a:pPr>
            <a:r>
              <a:rPr lang="en-US" dirty="0"/>
              <a:t>Fourth level</a:t>
            </a:r>
          </a:p>
          <a:p>
            <a:pPr lvl="4">
              <a:buClrTx/>
            </a:pPr>
            <a:r>
              <a:rPr lang="en-US" dirty="0"/>
              <a:t>Fifth level</a:t>
            </a:r>
            <a:endParaRPr lang="en-GB" dirty="0"/>
          </a:p>
        </p:txBody>
      </p:sp>
    </p:spTree>
    <p:extLst>
      <p:ext uri="{BB962C8B-B14F-4D97-AF65-F5344CB8AC3E}">
        <p14:creationId xmlns:p14="http://schemas.microsoft.com/office/powerpoint/2010/main" val="20109441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Alternative layout 2">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10" name="Content Placeholder 2"/>
          <p:cNvSpPr>
            <a:spLocks noGrp="1"/>
          </p:cNvSpPr>
          <p:nvPr>
            <p:ph idx="13"/>
          </p:nvPr>
        </p:nvSpPr>
        <p:spPr>
          <a:xfrm>
            <a:off x="323528" y="1556792"/>
            <a:ext cx="8352928" cy="720080"/>
          </a:xfrm>
        </p:spPr>
        <p:txBody>
          <a:bodyPr/>
          <a:lstStyle>
            <a:lvl1pPr algn="just">
              <a:lnSpc>
                <a:spcPct val="120000"/>
              </a:lnSpc>
              <a:spcBef>
                <a:spcPts val="600"/>
              </a:spcBef>
              <a:spcAft>
                <a:spcPts val="600"/>
              </a:spcAft>
              <a:defRPr/>
            </a:lvl1pPr>
            <a:lvl2pPr marL="457200" indent="0">
              <a:buNone/>
              <a:defRPr/>
            </a:lvl2pPr>
          </a:lstStyle>
          <a:p>
            <a:pPr lvl="0"/>
            <a:r>
              <a:rPr lang="en-US"/>
              <a:t>Click to edit Master text styles</a:t>
            </a:r>
          </a:p>
        </p:txBody>
      </p:sp>
      <p:sp>
        <p:nvSpPr>
          <p:cNvPr id="11" name="Content Placeholder 2"/>
          <p:cNvSpPr>
            <a:spLocks noGrp="1"/>
          </p:cNvSpPr>
          <p:nvPr>
            <p:ph idx="1"/>
          </p:nvPr>
        </p:nvSpPr>
        <p:spPr>
          <a:xfrm>
            <a:off x="323528" y="2420888"/>
            <a:ext cx="8352928" cy="4032448"/>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54900983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ext Placeholder 37"/>
          <p:cNvSpPr>
            <a:spLocks noGrp="1"/>
          </p:cNvSpPr>
          <p:nvPr>
            <p:ph type="body" sz="quarter" idx="14" hasCustomPrompt="1"/>
          </p:nvPr>
        </p:nvSpPr>
        <p:spPr>
          <a:xfrm>
            <a:off x="309563" y="549275"/>
            <a:ext cx="7934845" cy="941388"/>
          </a:xfrm>
        </p:spPr>
        <p:txBody>
          <a:bodyPr anchor="ctr">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9" name="Slide Number Placeholder 5"/>
          <p:cNvSpPr txBox="1">
            <a:spLocks/>
          </p:cNvSpPr>
          <p:nvPr userDrawn="1"/>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248715294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81956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Section Header Page">
    <p:spTree>
      <p:nvGrpSpPr>
        <p:cNvPr id="1" name=""/>
        <p:cNvGrpSpPr/>
        <p:nvPr/>
      </p:nvGrpSpPr>
      <p:grpSpPr>
        <a:xfrm>
          <a:off x="0" y="0"/>
          <a:ext cx="0" cy="0"/>
          <a:chOff x="0" y="0"/>
          <a:chExt cx="0" cy="0"/>
        </a:xfrm>
      </p:grpSpPr>
      <p:sp>
        <p:nvSpPr>
          <p:cNvPr id="4" name="Rectangle 3"/>
          <p:cNvSpPr/>
          <p:nvPr userDrawn="1"/>
        </p:nvSpPr>
        <p:spPr>
          <a:xfrm>
            <a:off x="0" y="1"/>
            <a:ext cx="4248472" cy="6857999"/>
          </a:xfrm>
          <a:prstGeom prst="rect">
            <a:avLst/>
          </a:prstGeom>
          <a:solidFill>
            <a:srgbClr val="126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cxnSp>
        <p:nvCxnSpPr>
          <p:cNvPr id="5" name="Straight Connector 4"/>
          <p:cNvCxnSpPr/>
          <p:nvPr userDrawn="1"/>
        </p:nvCxnSpPr>
        <p:spPr>
          <a:xfrm>
            <a:off x="408923" y="3072595"/>
            <a:ext cx="2650909"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36298" y="2996952"/>
            <a:ext cx="499598" cy="151287"/>
          </a:xfrm>
          <a:prstGeom prst="rect">
            <a:avLst/>
          </a:prstGeom>
        </p:spPr>
      </p:pic>
      <p:sp>
        <p:nvSpPr>
          <p:cNvPr id="8" name="Picture Placeholder 7"/>
          <p:cNvSpPr>
            <a:spLocks noGrp="1"/>
          </p:cNvSpPr>
          <p:nvPr>
            <p:ph type="pic" sz="quarter" idx="10"/>
          </p:nvPr>
        </p:nvSpPr>
        <p:spPr>
          <a:xfrm>
            <a:off x="4248150" y="0"/>
            <a:ext cx="4895850" cy="6858000"/>
          </a:xfrm>
        </p:spPr>
        <p:txBody>
          <a:bodyPr/>
          <a:lstStyle>
            <a:lvl1pPr marL="0" indent="0">
              <a:buNone/>
              <a:defRPr/>
            </a:lvl1pPr>
          </a:lstStyle>
          <a:p>
            <a:r>
              <a:rPr lang="en-US" dirty="0"/>
              <a:t>Click icon to add picture</a:t>
            </a:r>
            <a:endParaRPr lang="en-GB" dirty="0"/>
          </a:p>
        </p:txBody>
      </p:sp>
      <p:sp>
        <p:nvSpPr>
          <p:cNvPr id="11" name="Text Placeholder 10"/>
          <p:cNvSpPr>
            <a:spLocks noGrp="1"/>
          </p:cNvSpPr>
          <p:nvPr>
            <p:ph type="body" sz="quarter" idx="11"/>
          </p:nvPr>
        </p:nvSpPr>
        <p:spPr>
          <a:xfrm>
            <a:off x="408923" y="1916113"/>
            <a:ext cx="3226974" cy="3241675"/>
          </a:xfrm>
        </p:spPr>
        <p:txBody>
          <a:bodyPr/>
          <a:lstStyle>
            <a:lvl1pPr marL="0" indent="0">
              <a:buNone/>
              <a:defRPr sz="2000" b="1">
                <a:solidFill>
                  <a:schemeClr val="bg1"/>
                </a:solidFill>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0270962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DJS New Template">
    <p:spTree>
      <p:nvGrpSpPr>
        <p:cNvPr id="1" name=""/>
        <p:cNvGrpSpPr/>
        <p:nvPr/>
      </p:nvGrpSpPr>
      <p:grpSpPr>
        <a:xfrm>
          <a:off x="0" y="0"/>
          <a:ext cx="0" cy="0"/>
          <a:chOff x="0" y="0"/>
          <a:chExt cx="0" cy="0"/>
        </a:xfrm>
      </p:grpSpPr>
      <p:sp>
        <p:nvSpPr>
          <p:cNvPr id="22" name="Slide Number Placeholder 8"/>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23" name="Text Placeholder 2"/>
          <p:cNvSpPr>
            <a:spLocks noGrp="1"/>
          </p:cNvSpPr>
          <p:nvPr>
            <p:ph idx="1"/>
          </p:nvPr>
        </p:nvSpPr>
        <p:spPr>
          <a:xfrm>
            <a:off x="323528" y="1628800"/>
            <a:ext cx="8352928" cy="4896544"/>
          </a:xfrm>
          <a:prstGeom prst="rect">
            <a:avLst/>
          </a:prstGeom>
        </p:spPr>
        <p:txBody>
          <a:bodyPr vert="horz" lIns="91440" tIns="45720" rIns="91440" bIns="45720" rtlCol="0">
            <a:normAutofit/>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4" name="Slide Number Placeholder 5"/>
          <p:cNvSpPr txBox="1">
            <a:spLocks/>
          </p:cNvSpPr>
          <p:nvPr userDrawn="1"/>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
        <p:nvSpPr>
          <p:cNvPr id="26"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0996847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7"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75998252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9" name="Content Placeholder 2"/>
          <p:cNvSpPr>
            <a:spLocks noGrp="1"/>
          </p:cNvSpPr>
          <p:nvPr>
            <p:ph idx="1"/>
          </p:nvPr>
        </p:nvSpPr>
        <p:spPr>
          <a:xfrm>
            <a:off x="323528" y="1628800"/>
            <a:ext cx="4114800" cy="4896544"/>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2"/>
          <p:cNvSpPr>
            <a:spLocks noGrp="1"/>
          </p:cNvSpPr>
          <p:nvPr>
            <p:ph idx="13"/>
          </p:nvPr>
        </p:nvSpPr>
        <p:spPr>
          <a:xfrm>
            <a:off x="4788024" y="1628800"/>
            <a:ext cx="4114800" cy="4896544"/>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54802125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Alternative Layout 1">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6" name="Content Placeholder 2"/>
          <p:cNvSpPr>
            <a:spLocks noGrp="1"/>
          </p:cNvSpPr>
          <p:nvPr>
            <p:ph idx="1"/>
          </p:nvPr>
        </p:nvSpPr>
        <p:spPr>
          <a:xfrm>
            <a:off x="457200" y="1556792"/>
            <a:ext cx="4114800" cy="4968552"/>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3"/>
          </p:nvPr>
        </p:nvSpPr>
        <p:spPr>
          <a:xfrm>
            <a:off x="4788024" y="1556792"/>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2"/>
          <p:cNvSpPr>
            <a:spLocks noGrp="1"/>
          </p:cNvSpPr>
          <p:nvPr>
            <p:ph idx="14"/>
          </p:nvPr>
        </p:nvSpPr>
        <p:spPr>
          <a:xfrm>
            <a:off x="4788024" y="4221088"/>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92739134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Alternative layout 2">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10" name="Content Placeholder 2"/>
          <p:cNvSpPr>
            <a:spLocks noGrp="1"/>
          </p:cNvSpPr>
          <p:nvPr>
            <p:ph idx="13"/>
          </p:nvPr>
        </p:nvSpPr>
        <p:spPr>
          <a:xfrm>
            <a:off x="323528" y="1556792"/>
            <a:ext cx="8352928" cy="720080"/>
          </a:xfrm>
        </p:spPr>
        <p:txBody>
          <a:bodyPr/>
          <a:lstStyle>
            <a:lvl1pPr algn="just">
              <a:lnSpc>
                <a:spcPct val="120000"/>
              </a:lnSpc>
              <a:spcBef>
                <a:spcPts val="600"/>
              </a:spcBef>
              <a:spcAft>
                <a:spcPts val="600"/>
              </a:spcAft>
              <a:defRPr/>
            </a:lvl1pPr>
            <a:lvl2pPr marL="457200" indent="0">
              <a:buNone/>
              <a:defRPr/>
            </a:lvl2pPr>
          </a:lstStyle>
          <a:p>
            <a:pPr lvl="0"/>
            <a:r>
              <a:rPr lang="en-US"/>
              <a:t>Click to edit Master text styles</a:t>
            </a:r>
          </a:p>
        </p:txBody>
      </p:sp>
      <p:sp>
        <p:nvSpPr>
          <p:cNvPr id="11" name="Content Placeholder 2"/>
          <p:cNvSpPr>
            <a:spLocks noGrp="1"/>
          </p:cNvSpPr>
          <p:nvPr>
            <p:ph idx="1"/>
          </p:nvPr>
        </p:nvSpPr>
        <p:spPr>
          <a:xfrm>
            <a:off x="323528" y="2420888"/>
            <a:ext cx="8352928" cy="4032448"/>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56931093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Alternative layout 3">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4" name="Content Placeholder 2"/>
          <p:cNvSpPr>
            <a:spLocks noGrp="1"/>
          </p:cNvSpPr>
          <p:nvPr>
            <p:ph idx="1"/>
          </p:nvPr>
        </p:nvSpPr>
        <p:spPr>
          <a:xfrm>
            <a:off x="4644008" y="1556792"/>
            <a:ext cx="4114800" cy="4968552"/>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2"/>
          <p:cNvSpPr>
            <a:spLocks noGrp="1"/>
          </p:cNvSpPr>
          <p:nvPr>
            <p:ph idx="13"/>
          </p:nvPr>
        </p:nvSpPr>
        <p:spPr>
          <a:xfrm>
            <a:off x="323528" y="1556792"/>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2"/>
          <p:cNvSpPr>
            <a:spLocks noGrp="1"/>
          </p:cNvSpPr>
          <p:nvPr>
            <p:ph idx="14"/>
          </p:nvPr>
        </p:nvSpPr>
        <p:spPr>
          <a:xfrm>
            <a:off x="323528" y="4221088"/>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03811002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Alternative layout 4">
    <p:spTree>
      <p:nvGrpSpPr>
        <p:cNvPr id="1" name=""/>
        <p:cNvGrpSpPr/>
        <p:nvPr/>
      </p:nvGrpSpPr>
      <p:grpSpPr>
        <a:xfrm>
          <a:off x="0" y="0"/>
          <a:ext cx="0" cy="0"/>
          <a:chOff x="0" y="0"/>
          <a:chExt cx="0" cy="0"/>
        </a:xfrm>
      </p:grpSpPr>
      <p:sp>
        <p:nvSpPr>
          <p:cNvPr id="2" name="Content Placeholder 2"/>
          <p:cNvSpPr>
            <a:spLocks noGrp="1"/>
          </p:cNvSpPr>
          <p:nvPr>
            <p:ph idx="13"/>
          </p:nvPr>
        </p:nvSpPr>
        <p:spPr>
          <a:xfrm>
            <a:off x="430306" y="5733256"/>
            <a:ext cx="8246150" cy="720080"/>
          </a:xfrm>
        </p:spPr>
        <p:txBody>
          <a:bodyPr/>
          <a:lstStyle>
            <a:lvl1pPr algn="just">
              <a:lnSpc>
                <a:spcPct val="120000"/>
              </a:lnSpc>
              <a:spcBef>
                <a:spcPts val="600"/>
              </a:spcBef>
              <a:spcAft>
                <a:spcPts val="600"/>
              </a:spcAft>
              <a:defRPr/>
            </a:lvl1pPr>
            <a:lvl2pPr marL="457200" indent="0">
              <a:buNone/>
              <a:defRPr/>
            </a:lvl2pPr>
          </a:lstStyle>
          <a:p>
            <a:pPr lvl="0"/>
            <a:r>
              <a:rPr lang="en-US"/>
              <a:t>Click to edit Master text styles</a:t>
            </a:r>
          </a:p>
        </p:txBody>
      </p:sp>
      <p:sp>
        <p:nvSpPr>
          <p:cNvPr id="3" name="Content Placeholder 2"/>
          <p:cNvSpPr>
            <a:spLocks noGrp="1"/>
          </p:cNvSpPr>
          <p:nvPr>
            <p:ph idx="1"/>
          </p:nvPr>
        </p:nvSpPr>
        <p:spPr>
          <a:xfrm>
            <a:off x="446856" y="1556792"/>
            <a:ext cx="8229600" cy="3960440"/>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lide Number Placeholder 4"/>
          <p:cNvSpPr>
            <a:spLocks noGrp="1"/>
          </p:cNvSpPr>
          <p:nvPr>
            <p:ph type="sldNum" sz="quarter" idx="12"/>
          </p:nvPr>
        </p:nvSpPr>
        <p:spPr>
          <a:xfrm>
            <a:off x="-27693" y="6594811"/>
            <a:ext cx="1043608" cy="246221"/>
          </a:xfrm>
          <a:prstGeom prst="rect">
            <a:avLst/>
          </a:prstGeom>
        </p:spPr>
        <p:txBody>
          <a:bodyPr/>
          <a:lstStyle/>
          <a:p>
            <a:fld id="{A4C18273-3B06-4AC5-BD96-A00D2AA2E2E6}" type="slidenum">
              <a:rPr lang="en-GB" smtClean="0"/>
              <a:pPr/>
              <a:t>‹#›</a:t>
            </a:fld>
            <a:endParaRPr lang="en-GB" dirty="0"/>
          </a:p>
        </p:txBody>
      </p:sp>
      <p:sp>
        <p:nvSpPr>
          <p:cNvPr id="8"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7307447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Alternative layout 3">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4" name="Content Placeholder 2"/>
          <p:cNvSpPr>
            <a:spLocks noGrp="1"/>
          </p:cNvSpPr>
          <p:nvPr>
            <p:ph idx="1"/>
          </p:nvPr>
        </p:nvSpPr>
        <p:spPr>
          <a:xfrm>
            <a:off x="4644008" y="1556792"/>
            <a:ext cx="4114800" cy="4968552"/>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2"/>
          <p:cNvSpPr>
            <a:spLocks noGrp="1"/>
          </p:cNvSpPr>
          <p:nvPr>
            <p:ph idx="13"/>
          </p:nvPr>
        </p:nvSpPr>
        <p:spPr>
          <a:xfrm>
            <a:off x="323528" y="1556792"/>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2"/>
          <p:cNvSpPr>
            <a:spLocks noGrp="1"/>
          </p:cNvSpPr>
          <p:nvPr>
            <p:ph idx="14"/>
          </p:nvPr>
        </p:nvSpPr>
        <p:spPr>
          <a:xfrm>
            <a:off x="323528" y="4221088"/>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84010995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Alternative layout 5">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8425" y="258620"/>
            <a:ext cx="576063" cy="174442"/>
          </a:xfrm>
          <a:prstGeom prst="rect">
            <a:avLst/>
          </a:prstGeom>
        </p:spPr>
      </p:pic>
      <p:sp>
        <p:nvSpPr>
          <p:cNvPr id="40" name="Text Placeholder 37"/>
          <p:cNvSpPr>
            <a:spLocks noGrp="1"/>
          </p:cNvSpPr>
          <p:nvPr>
            <p:ph type="body" sz="quarter" idx="14" hasCustomPrompt="1"/>
          </p:nvPr>
        </p:nvSpPr>
        <p:spPr>
          <a:xfrm>
            <a:off x="309564" y="692696"/>
            <a:ext cx="2715828" cy="1931088"/>
          </a:xfrm>
        </p:spPr>
        <p:txBody>
          <a:bodyPr anchor="t">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9563" y="2924944"/>
            <a:ext cx="8654925" cy="360040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ext Placeholder 2"/>
          <p:cNvSpPr>
            <a:spLocks noGrp="1"/>
          </p:cNvSpPr>
          <p:nvPr>
            <p:ph type="body" sz="quarter" idx="15"/>
          </p:nvPr>
        </p:nvSpPr>
        <p:spPr>
          <a:xfrm>
            <a:off x="3025775" y="692150"/>
            <a:ext cx="6027738" cy="1931988"/>
          </a:xfrm>
        </p:spPr>
        <p:txBody>
          <a:bodyPr anchor="ct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vl5pPr algn="just">
              <a:lnSpc>
                <a:spcPct val="120000"/>
              </a:lnSpc>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Slide Number Placeholder 5"/>
          <p:cNvSpPr txBox="1">
            <a:spLocks/>
          </p:cNvSpPr>
          <p:nvPr userDrawn="1"/>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cxnSp>
        <p:nvCxnSpPr>
          <p:cNvPr id="8" name="Straight Connector 7"/>
          <p:cNvCxnSpPr/>
          <p:nvPr userDrawn="1"/>
        </p:nvCxnSpPr>
        <p:spPr>
          <a:xfrm flipH="1">
            <a:off x="179512" y="345841"/>
            <a:ext cx="8064896"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613430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Alternative layout 8">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8425" y="258620"/>
            <a:ext cx="576063" cy="174442"/>
          </a:xfrm>
          <a:prstGeom prst="rect">
            <a:avLst/>
          </a:prstGeom>
        </p:spPr>
      </p:pic>
      <p:sp>
        <p:nvSpPr>
          <p:cNvPr id="40" name="Text Placeholder 37"/>
          <p:cNvSpPr>
            <a:spLocks noGrp="1"/>
          </p:cNvSpPr>
          <p:nvPr>
            <p:ph type="body" sz="quarter" idx="14" hasCustomPrompt="1"/>
          </p:nvPr>
        </p:nvSpPr>
        <p:spPr>
          <a:xfrm>
            <a:off x="309564" y="692696"/>
            <a:ext cx="2715828" cy="1931088"/>
          </a:xfrm>
        </p:spPr>
        <p:txBody>
          <a:bodyPr anchor="t">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59832" y="2924944"/>
            <a:ext cx="5904656" cy="360040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Slide Number Placeholder 5"/>
          <p:cNvSpPr txBox="1">
            <a:spLocks/>
          </p:cNvSpPr>
          <p:nvPr userDrawn="1"/>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
        <p:nvSpPr>
          <p:cNvPr id="9" name="Text Placeholder 2"/>
          <p:cNvSpPr>
            <a:spLocks noGrp="1"/>
          </p:cNvSpPr>
          <p:nvPr>
            <p:ph type="body" sz="quarter" idx="15"/>
          </p:nvPr>
        </p:nvSpPr>
        <p:spPr>
          <a:xfrm>
            <a:off x="3025775" y="692150"/>
            <a:ext cx="6027738" cy="1931988"/>
          </a:xfrm>
        </p:spPr>
        <p:txBody>
          <a:bodyPr anchor="ctr">
            <a:noAutofit/>
          </a:bodyPr>
          <a:lstStyle>
            <a:lvl1pPr marL="0" indent="0">
              <a:lnSpc>
                <a:spcPct val="100000"/>
              </a:lnSpc>
              <a:spcBef>
                <a:spcPts val="0"/>
              </a:spcBef>
              <a:spcAft>
                <a:spcPts val="0"/>
              </a:spcAft>
              <a:buNone/>
              <a:defRPr sz="3200">
                <a:solidFill>
                  <a:srgbClr val="6D6E71"/>
                </a:solidFill>
              </a:defRPr>
            </a:lvl1pPr>
            <a:lvl2pPr marL="457200" indent="0">
              <a:lnSpc>
                <a:spcPct val="120000"/>
              </a:lnSpc>
              <a:spcBef>
                <a:spcPts val="0"/>
              </a:spcBef>
              <a:spcAft>
                <a:spcPts val="600"/>
              </a:spcAft>
              <a:buNone/>
              <a:defRPr sz="2400">
                <a:solidFill>
                  <a:srgbClr val="FF0090"/>
                </a:solidFill>
              </a:defRPr>
            </a:lvl2pPr>
            <a:lvl3pPr marL="914400" indent="0">
              <a:lnSpc>
                <a:spcPct val="120000"/>
              </a:lnSpc>
              <a:spcBef>
                <a:spcPts val="0"/>
              </a:spcBef>
              <a:spcAft>
                <a:spcPts val="600"/>
              </a:spcAft>
              <a:buNone/>
              <a:defRPr sz="2400">
                <a:solidFill>
                  <a:srgbClr val="FF0090"/>
                </a:solidFill>
              </a:defRPr>
            </a:lvl3pPr>
            <a:lvl4pPr marL="1371600" indent="0">
              <a:lnSpc>
                <a:spcPct val="120000"/>
              </a:lnSpc>
              <a:spcBef>
                <a:spcPts val="0"/>
              </a:spcBef>
              <a:spcAft>
                <a:spcPts val="600"/>
              </a:spcAft>
              <a:buNone/>
              <a:defRPr sz="2400">
                <a:solidFill>
                  <a:srgbClr val="FF0090"/>
                </a:solidFill>
              </a:defRPr>
            </a:lvl4pPr>
            <a:lvl5pPr marL="1828800" indent="0">
              <a:lnSpc>
                <a:spcPct val="120000"/>
              </a:lnSpc>
              <a:spcBef>
                <a:spcPts val="0"/>
              </a:spcBef>
              <a:spcAft>
                <a:spcPts val="600"/>
              </a:spcAft>
              <a:buNone/>
              <a:defRPr sz="2400">
                <a:solidFill>
                  <a:srgbClr val="FF0090"/>
                </a:solidFill>
              </a:defRPr>
            </a:lvl5pPr>
          </a:lstStyle>
          <a:p>
            <a:pPr lvl="0"/>
            <a:r>
              <a:rPr lang="en-US"/>
              <a:t>Click to edit Master text styles</a:t>
            </a:r>
          </a:p>
        </p:txBody>
      </p:sp>
      <p:sp>
        <p:nvSpPr>
          <p:cNvPr id="4" name="Picture Placeholder 3"/>
          <p:cNvSpPr>
            <a:spLocks noGrp="1"/>
          </p:cNvSpPr>
          <p:nvPr>
            <p:ph type="pic" sz="quarter" idx="16"/>
          </p:nvPr>
        </p:nvSpPr>
        <p:spPr>
          <a:xfrm>
            <a:off x="323850" y="2924175"/>
            <a:ext cx="2735263" cy="3600450"/>
          </a:xfrm>
        </p:spPr>
        <p:txBody>
          <a:bodyPr/>
          <a:lstStyle/>
          <a:p>
            <a:r>
              <a:rPr lang="en-US" dirty="0"/>
              <a:t>Click icon to add picture</a:t>
            </a:r>
            <a:endParaRPr lang="en-GB" dirty="0"/>
          </a:p>
        </p:txBody>
      </p:sp>
      <p:cxnSp>
        <p:nvCxnSpPr>
          <p:cNvPr id="11" name="Straight Connector 10"/>
          <p:cNvCxnSpPr/>
          <p:nvPr userDrawn="1"/>
        </p:nvCxnSpPr>
        <p:spPr>
          <a:xfrm flipH="1">
            <a:off x="179512" y="345841"/>
            <a:ext cx="8064896"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980882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Alternative layout 6">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8425" y="258620"/>
            <a:ext cx="576063" cy="174442"/>
          </a:xfrm>
          <a:prstGeom prst="rect">
            <a:avLst/>
          </a:prstGeom>
        </p:spPr>
      </p:pic>
      <p:sp>
        <p:nvSpPr>
          <p:cNvPr id="27" name="Title 1"/>
          <p:cNvSpPr>
            <a:spLocks noGrp="1"/>
          </p:cNvSpPr>
          <p:nvPr>
            <p:ph type="title" hasCustomPrompt="1"/>
          </p:nvPr>
        </p:nvSpPr>
        <p:spPr>
          <a:xfrm>
            <a:off x="3923928" y="548680"/>
            <a:ext cx="5040560" cy="1368152"/>
          </a:xfrm>
          <a:prstGeom prst="rect">
            <a:avLst/>
          </a:prstGeom>
        </p:spPr>
        <p:txBody>
          <a:bodyPr anchor="t">
            <a:normAutofit/>
          </a:bodyPr>
          <a:lstStyle>
            <a:lvl1pPr>
              <a:defRPr sz="3200" b="0">
                <a:solidFill>
                  <a:srgbClr val="6D6E71"/>
                </a:solidFill>
              </a:defRPr>
            </a:lvl1pPr>
          </a:lstStyle>
          <a:p>
            <a:r>
              <a:rPr lang="en-US" dirty="0"/>
              <a:t>Click to edit title</a:t>
            </a:r>
            <a:endParaRPr lang="en-GB" dirty="0"/>
          </a:p>
        </p:txBody>
      </p:sp>
      <p:sp>
        <p:nvSpPr>
          <p:cNvPr id="40" name="Text Placeholder 37"/>
          <p:cNvSpPr>
            <a:spLocks noGrp="1"/>
          </p:cNvSpPr>
          <p:nvPr>
            <p:ph type="body" sz="quarter" idx="14" hasCustomPrompt="1"/>
          </p:nvPr>
        </p:nvSpPr>
        <p:spPr>
          <a:xfrm>
            <a:off x="309563" y="549275"/>
            <a:ext cx="3627437" cy="941388"/>
          </a:xfrm>
        </p:spPr>
        <p:txBody>
          <a:bodyPr anchor="ctr">
            <a:normAutofit/>
          </a:bodyPr>
          <a:lstStyle>
            <a:lvl1pPr marL="0" indent="0">
              <a:spcBef>
                <a:spcPts val="0"/>
              </a:spcBef>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9563" y="1628775"/>
            <a:ext cx="3241675" cy="446405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15"/>
          <p:cNvSpPr>
            <a:spLocks noGrp="1"/>
          </p:cNvSpPr>
          <p:nvPr>
            <p:ph sz="quarter" idx="15"/>
          </p:nvPr>
        </p:nvSpPr>
        <p:spPr>
          <a:xfrm>
            <a:off x="3923928" y="2060848"/>
            <a:ext cx="5040560" cy="446405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5"/>
          <p:cNvSpPr txBox="1">
            <a:spLocks/>
          </p:cNvSpPr>
          <p:nvPr userDrawn="1"/>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cxnSp>
        <p:nvCxnSpPr>
          <p:cNvPr id="7" name="Straight Connector 6"/>
          <p:cNvCxnSpPr/>
          <p:nvPr userDrawn="1"/>
        </p:nvCxnSpPr>
        <p:spPr>
          <a:xfrm flipH="1">
            <a:off x="179512" y="345841"/>
            <a:ext cx="8064896"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142776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Alternative Layout 7">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628800"/>
            <a:ext cx="2772000" cy="489654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7" name="Title Placeholder 3"/>
          <p:cNvSpPr>
            <a:spLocks noGrp="1"/>
          </p:cNvSpPr>
          <p:nvPr>
            <p:ph type="title"/>
          </p:nvPr>
        </p:nvSpPr>
        <p:spPr>
          <a:xfrm>
            <a:off x="323528" y="548680"/>
            <a:ext cx="2952328" cy="864096"/>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5" name="Content Placeholder 2"/>
          <p:cNvSpPr>
            <a:spLocks noGrp="1"/>
          </p:cNvSpPr>
          <p:nvPr>
            <p:ph idx="10"/>
          </p:nvPr>
        </p:nvSpPr>
        <p:spPr>
          <a:xfrm>
            <a:off x="3311860" y="548680"/>
            <a:ext cx="2772000" cy="597666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1"/>
          </p:nvPr>
        </p:nvSpPr>
        <p:spPr>
          <a:xfrm>
            <a:off x="6300192" y="548680"/>
            <a:ext cx="2772000" cy="597666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2798992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ext Placeholder 37"/>
          <p:cNvSpPr>
            <a:spLocks noGrp="1"/>
          </p:cNvSpPr>
          <p:nvPr>
            <p:ph type="body" sz="quarter" idx="14" hasCustomPrompt="1"/>
          </p:nvPr>
        </p:nvSpPr>
        <p:spPr>
          <a:xfrm>
            <a:off x="309563" y="549275"/>
            <a:ext cx="7934845" cy="941388"/>
          </a:xfrm>
        </p:spPr>
        <p:txBody>
          <a:bodyPr anchor="ctr">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9" name="Slide Number Placeholder 5"/>
          <p:cNvSpPr txBox="1">
            <a:spLocks/>
          </p:cNvSpPr>
          <p:nvPr userDrawn="1"/>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81489589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044710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Section Header Page">
    <p:spTree>
      <p:nvGrpSpPr>
        <p:cNvPr id="1" name=""/>
        <p:cNvGrpSpPr/>
        <p:nvPr/>
      </p:nvGrpSpPr>
      <p:grpSpPr>
        <a:xfrm>
          <a:off x="0" y="0"/>
          <a:ext cx="0" cy="0"/>
          <a:chOff x="0" y="0"/>
          <a:chExt cx="0" cy="0"/>
        </a:xfrm>
      </p:grpSpPr>
      <p:sp>
        <p:nvSpPr>
          <p:cNvPr id="4" name="Rectangle 3"/>
          <p:cNvSpPr/>
          <p:nvPr userDrawn="1"/>
        </p:nvSpPr>
        <p:spPr>
          <a:xfrm>
            <a:off x="0" y="1"/>
            <a:ext cx="4248472" cy="6857999"/>
          </a:xfrm>
          <a:prstGeom prst="rect">
            <a:avLst/>
          </a:prstGeom>
          <a:solidFill>
            <a:srgbClr val="126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a:solidFill>
                <a:prstClr val="white"/>
              </a:solidFill>
            </a:endParaRPr>
          </a:p>
        </p:txBody>
      </p:sp>
      <p:cxnSp>
        <p:nvCxnSpPr>
          <p:cNvPr id="5" name="Straight Connector 4"/>
          <p:cNvCxnSpPr/>
          <p:nvPr userDrawn="1"/>
        </p:nvCxnSpPr>
        <p:spPr>
          <a:xfrm>
            <a:off x="408923" y="3072595"/>
            <a:ext cx="2650909"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36298" y="2996952"/>
            <a:ext cx="499598" cy="151287"/>
          </a:xfrm>
          <a:prstGeom prst="rect">
            <a:avLst/>
          </a:prstGeom>
        </p:spPr>
      </p:pic>
      <p:sp>
        <p:nvSpPr>
          <p:cNvPr id="8" name="Picture Placeholder 7"/>
          <p:cNvSpPr>
            <a:spLocks noGrp="1"/>
          </p:cNvSpPr>
          <p:nvPr>
            <p:ph type="pic" sz="quarter" idx="10"/>
          </p:nvPr>
        </p:nvSpPr>
        <p:spPr>
          <a:xfrm>
            <a:off x="4248150" y="0"/>
            <a:ext cx="4895850" cy="6858000"/>
          </a:xfrm>
        </p:spPr>
        <p:txBody>
          <a:bodyPr/>
          <a:lstStyle>
            <a:lvl1pPr marL="0" indent="0">
              <a:buNone/>
              <a:defRPr/>
            </a:lvl1pPr>
          </a:lstStyle>
          <a:p>
            <a:r>
              <a:rPr lang="en-US" dirty="0"/>
              <a:t>Click icon to add picture</a:t>
            </a:r>
            <a:endParaRPr lang="en-GB" dirty="0"/>
          </a:p>
        </p:txBody>
      </p:sp>
      <p:sp>
        <p:nvSpPr>
          <p:cNvPr id="11" name="Text Placeholder 10"/>
          <p:cNvSpPr>
            <a:spLocks noGrp="1"/>
          </p:cNvSpPr>
          <p:nvPr>
            <p:ph type="body" sz="quarter" idx="11"/>
          </p:nvPr>
        </p:nvSpPr>
        <p:spPr>
          <a:xfrm>
            <a:off x="408923" y="1916113"/>
            <a:ext cx="3226974" cy="3241675"/>
          </a:xfrm>
        </p:spPr>
        <p:txBody>
          <a:bodyPr/>
          <a:lstStyle>
            <a:lvl1pPr marL="0" indent="0">
              <a:buNone/>
              <a:defRPr sz="2000" b="1">
                <a:solidFill>
                  <a:schemeClr val="bg1"/>
                </a:solidFill>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76542635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pic>
        <p:nvPicPr>
          <p:cNvPr id="5" name="Picture 4" descr="DJS_coloured-backgrounds-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837363"/>
          </a:xfrm>
          <a:prstGeom prst="rect">
            <a:avLst/>
          </a:prstGeom>
        </p:spPr>
      </p:pic>
      <p:sp>
        <p:nvSpPr>
          <p:cNvPr id="3" name="Title 1"/>
          <p:cNvSpPr>
            <a:spLocks noGrp="1"/>
          </p:cNvSpPr>
          <p:nvPr>
            <p:ph type="title" hasCustomPrompt="1"/>
          </p:nvPr>
        </p:nvSpPr>
        <p:spPr>
          <a:xfrm>
            <a:off x="323528" y="529516"/>
            <a:ext cx="7488832" cy="523220"/>
          </a:xfrm>
          <a:prstGeom prst="rect">
            <a:avLst/>
          </a:prstGeom>
        </p:spPr>
        <p:txBody>
          <a:bodyPr>
            <a:normAutofit/>
          </a:bodyPr>
          <a:lstStyle>
            <a:lvl1pPr>
              <a:defRPr lang="en-US" sz="1600" b="1" i="0" kern="1200" dirty="0" smtClean="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GB" sz="2800" baseline="0" dirty="0"/>
              <a:t>Single line heading here 28pt</a:t>
            </a:r>
            <a:endParaRPr lang="en-US" sz="2800" baseline="0" dirty="0"/>
          </a:p>
        </p:txBody>
      </p:sp>
      <p:sp>
        <p:nvSpPr>
          <p:cNvPr id="4" name="Slide Number Placeholder 5"/>
          <p:cNvSpPr>
            <a:spLocks noGrp="1"/>
          </p:cNvSpPr>
          <p:nvPr>
            <p:ph type="sldNum" sz="quarter" idx="4"/>
          </p:nvPr>
        </p:nvSpPr>
        <p:spPr>
          <a:xfrm>
            <a:off x="179512" y="6381328"/>
            <a:ext cx="1043608" cy="246221"/>
          </a:xfrm>
          <a:prstGeom prst="rect">
            <a:avLst/>
          </a:prstGeom>
        </p:spPr>
        <p:txBody>
          <a:bodyPr vert="horz" lIns="91440" tIns="45720" rIns="91440" bIns="45720" rtlCol="0" anchor="b">
            <a:spAutoFit/>
          </a:bodyPr>
          <a:lstStyle>
            <a:lvl1pPr algn="l">
              <a:defRPr sz="100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7" name="Content Placeholder 12"/>
          <p:cNvSpPr txBox="1">
            <a:spLocks/>
          </p:cNvSpPr>
          <p:nvPr userDrawn="1"/>
        </p:nvSpPr>
        <p:spPr>
          <a:xfrm>
            <a:off x="323528" y="1196181"/>
            <a:ext cx="8352086" cy="5113139"/>
          </a:xfrm>
          <a:prstGeom prst="rect">
            <a:avLst/>
          </a:prstGeom>
        </p:spPr>
        <p:txBody>
          <a:bodyPr/>
          <a:lstStyle>
            <a:lvl1pPr marL="342900" indent="-342900" algn="l" defTabSz="914400" rtl="0" eaLnBrk="1" latinLnBrk="0" hangingPunct="1">
              <a:spcBef>
                <a:spcPct val="20000"/>
              </a:spcBef>
              <a:buClr>
                <a:schemeClr val="accent1"/>
              </a:buClr>
              <a:buSzPct val="110000"/>
              <a:buFont typeface="Verdana" panose="020B0604030504040204" pitchFamily="34" charset="0"/>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chemeClr val="accent1"/>
              </a:buClr>
              <a:buSzPct val="90000"/>
              <a:buFont typeface="Courier New" panose="02070309020205020404" pitchFamily="49" charset="0"/>
              <a:buChar char="o"/>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chemeClr val="accent1"/>
              </a:buClr>
              <a:buSzPct val="110000"/>
              <a:buFont typeface="Arial" panose="020B0604020202020204" pitchFamily="34" charset="0"/>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chemeClr val="accent1"/>
              </a:buClr>
              <a:buSzPct val="80000"/>
              <a:buFont typeface="Courier New" panose="02070309020205020404" pitchFamily="49" charset="0"/>
              <a:buChar char="o"/>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chemeClr val="accent1"/>
              </a:buClr>
              <a:buFont typeface="Arial" panose="020B0604020202020204" pitchFamily="34" charset="0"/>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Tx/>
            </a:pPr>
            <a:r>
              <a:rPr lang="en-US" dirty="0">
                <a:solidFill>
                  <a:prstClr val="white"/>
                </a:solidFill>
              </a:rPr>
              <a:t>Click to edit Master text styles</a:t>
            </a:r>
          </a:p>
          <a:p>
            <a:pPr lvl="1">
              <a:buClrTx/>
            </a:pPr>
            <a:r>
              <a:rPr lang="en-US" dirty="0">
                <a:solidFill>
                  <a:prstClr val="white"/>
                </a:solidFill>
              </a:rPr>
              <a:t>Second level</a:t>
            </a:r>
          </a:p>
          <a:p>
            <a:pPr lvl="2">
              <a:buClrTx/>
            </a:pPr>
            <a:r>
              <a:rPr lang="en-US" dirty="0">
                <a:solidFill>
                  <a:prstClr val="white"/>
                </a:solidFill>
              </a:rPr>
              <a:t>Third level</a:t>
            </a:r>
          </a:p>
          <a:p>
            <a:pPr lvl="3">
              <a:buClrTx/>
            </a:pPr>
            <a:r>
              <a:rPr lang="en-US" dirty="0">
                <a:solidFill>
                  <a:prstClr val="white"/>
                </a:solidFill>
              </a:rPr>
              <a:t>Fourth level</a:t>
            </a:r>
          </a:p>
          <a:p>
            <a:pPr lvl="4">
              <a:buClrTx/>
            </a:pPr>
            <a:r>
              <a:rPr lang="en-US" dirty="0">
                <a:solidFill>
                  <a:prstClr val="white"/>
                </a:solidFill>
              </a:rPr>
              <a:t>Fifth level</a:t>
            </a:r>
            <a:endParaRPr lang="en-GB" dirty="0">
              <a:solidFill>
                <a:prstClr val="white"/>
              </a:solidFill>
            </a:endParaRPr>
          </a:p>
        </p:txBody>
      </p:sp>
    </p:spTree>
    <p:extLst>
      <p:ext uri="{BB962C8B-B14F-4D97-AF65-F5344CB8AC3E}">
        <p14:creationId xmlns:p14="http://schemas.microsoft.com/office/powerpoint/2010/main" val="25227590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Title and 2 colum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4C18273-3B06-4AC5-BD96-A00D2AA2E2E6}" type="slidenum">
              <a:rPr lang="en-GB" smtClean="0"/>
              <a:pPr/>
              <a:t>‹#›</a:t>
            </a:fld>
            <a:endParaRPr lang="en-GB" dirty="0"/>
          </a:p>
        </p:txBody>
      </p:sp>
      <p:sp>
        <p:nvSpPr>
          <p:cNvPr id="9" name="Content Placeholder 2"/>
          <p:cNvSpPr>
            <a:spLocks noGrp="1"/>
          </p:cNvSpPr>
          <p:nvPr>
            <p:ph idx="1"/>
          </p:nvPr>
        </p:nvSpPr>
        <p:spPr>
          <a:xfrm>
            <a:off x="457200" y="1268760"/>
            <a:ext cx="4114800" cy="525658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2"/>
          <p:cNvSpPr>
            <a:spLocks noGrp="1"/>
          </p:cNvSpPr>
          <p:nvPr>
            <p:ph idx="13"/>
          </p:nvPr>
        </p:nvSpPr>
        <p:spPr>
          <a:xfrm>
            <a:off x="4788024" y="1268760"/>
            <a:ext cx="4114800" cy="525658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1"/>
          <p:cNvSpPr>
            <a:spLocks noGrp="1"/>
          </p:cNvSpPr>
          <p:nvPr>
            <p:ph type="title"/>
          </p:nvPr>
        </p:nvSpPr>
        <p:spPr>
          <a:xfrm>
            <a:off x="230832" y="116632"/>
            <a:ext cx="8013576" cy="776875"/>
          </a:xfrm>
          <a:prstGeom prst="rect">
            <a:avLst/>
          </a:prstGeom>
        </p:spPr>
        <p:txBody>
          <a:bodyPr/>
          <a:lstStyle>
            <a:lvl1pPr>
              <a:defRPr>
                <a:solidFill>
                  <a:srgbClr val="6D6E71"/>
                </a:solidFill>
              </a:defRPr>
            </a:lvl1pPr>
          </a:lstStyle>
          <a:p>
            <a:r>
              <a:rPr lang="en-US"/>
              <a:t>Click to edit Master title style</a:t>
            </a:r>
            <a:endParaRPr lang="en-GB" dirty="0"/>
          </a:p>
        </p:txBody>
      </p:sp>
    </p:spTree>
    <p:extLst>
      <p:ext uri="{BB962C8B-B14F-4D97-AF65-F5344CB8AC3E}">
        <p14:creationId xmlns:p14="http://schemas.microsoft.com/office/powerpoint/2010/main" val="297342364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5" name="Picture 4" descr="DJS_coloured-backgrounds-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837363"/>
          </a:xfrm>
          <a:prstGeom prst="rect">
            <a:avLst/>
          </a:prstGeom>
        </p:spPr>
      </p:pic>
      <p:sp>
        <p:nvSpPr>
          <p:cNvPr id="3" name="Title 1"/>
          <p:cNvSpPr>
            <a:spLocks noGrp="1"/>
          </p:cNvSpPr>
          <p:nvPr>
            <p:ph type="title" hasCustomPrompt="1"/>
          </p:nvPr>
        </p:nvSpPr>
        <p:spPr>
          <a:xfrm>
            <a:off x="323528" y="529516"/>
            <a:ext cx="7560840" cy="523220"/>
          </a:xfrm>
          <a:prstGeom prst="rect">
            <a:avLst/>
          </a:prstGeom>
        </p:spPr>
        <p:txBody>
          <a:bodyPr>
            <a:normAutofit/>
          </a:bodyPr>
          <a:lstStyle>
            <a:lvl1pPr>
              <a:defRPr lang="en-US" sz="1600" b="1" i="0" kern="1200" dirty="0" smtClean="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GB" sz="2800" baseline="0" dirty="0"/>
              <a:t>Single line heading here 28pt</a:t>
            </a:r>
            <a:endParaRPr lang="en-US" sz="2800" baseline="0" dirty="0"/>
          </a:p>
        </p:txBody>
      </p:sp>
      <p:sp>
        <p:nvSpPr>
          <p:cNvPr id="4" name="Slide Number Placeholder 5"/>
          <p:cNvSpPr>
            <a:spLocks noGrp="1"/>
          </p:cNvSpPr>
          <p:nvPr>
            <p:ph type="sldNum" sz="quarter" idx="4"/>
          </p:nvPr>
        </p:nvSpPr>
        <p:spPr>
          <a:xfrm>
            <a:off x="179512" y="6381328"/>
            <a:ext cx="1043608" cy="246221"/>
          </a:xfrm>
          <a:prstGeom prst="rect">
            <a:avLst/>
          </a:prstGeom>
        </p:spPr>
        <p:txBody>
          <a:bodyPr vert="horz" lIns="91440" tIns="45720" rIns="91440" bIns="45720" rtlCol="0" anchor="b">
            <a:spAutoFit/>
          </a:bodyPr>
          <a:lstStyle>
            <a:lvl1pPr algn="l">
              <a:defRPr sz="100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9781805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lternative layout 4">
    <p:spTree>
      <p:nvGrpSpPr>
        <p:cNvPr id="1" name=""/>
        <p:cNvGrpSpPr/>
        <p:nvPr/>
      </p:nvGrpSpPr>
      <p:grpSpPr>
        <a:xfrm>
          <a:off x="0" y="0"/>
          <a:ext cx="0" cy="0"/>
          <a:chOff x="0" y="0"/>
          <a:chExt cx="0" cy="0"/>
        </a:xfrm>
      </p:grpSpPr>
      <p:sp>
        <p:nvSpPr>
          <p:cNvPr id="2" name="Content Placeholder 2"/>
          <p:cNvSpPr>
            <a:spLocks noGrp="1"/>
          </p:cNvSpPr>
          <p:nvPr>
            <p:ph idx="13"/>
          </p:nvPr>
        </p:nvSpPr>
        <p:spPr>
          <a:xfrm>
            <a:off x="430306" y="5733256"/>
            <a:ext cx="8246150" cy="720080"/>
          </a:xfrm>
        </p:spPr>
        <p:txBody>
          <a:bodyPr/>
          <a:lstStyle>
            <a:lvl1pPr algn="just">
              <a:lnSpc>
                <a:spcPct val="120000"/>
              </a:lnSpc>
              <a:spcBef>
                <a:spcPts val="600"/>
              </a:spcBef>
              <a:spcAft>
                <a:spcPts val="600"/>
              </a:spcAft>
              <a:defRPr/>
            </a:lvl1pPr>
            <a:lvl2pPr marL="457200" indent="0">
              <a:buNone/>
              <a:defRPr/>
            </a:lvl2pPr>
          </a:lstStyle>
          <a:p>
            <a:pPr lvl="0"/>
            <a:r>
              <a:rPr lang="en-US"/>
              <a:t>Click to edit Master text styles</a:t>
            </a:r>
          </a:p>
        </p:txBody>
      </p:sp>
      <p:sp>
        <p:nvSpPr>
          <p:cNvPr id="3" name="Content Placeholder 2"/>
          <p:cNvSpPr>
            <a:spLocks noGrp="1"/>
          </p:cNvSpPr>
          <p:nvPr>
            <p:ph idx="1"/>
          </p:nvPr>
        </p:nvSpPr>
        <p:spPr>
          <a:xfrm>
            <a:off x="446856" y="1556792"/>
            <a:ext cx="8229600" cy="3960440"/>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lide Number Placeholder 4"/>
          <p:cNvSpPr>
            <a:spLocks noGrp="1"/>
          </p:cNvSpPr>
          <p:nvPr>
            <p:ph type="sldNum" sz="quarter" idx="12"/>
          </p:nvPr>
        </p:nvSpPr>
        <p:spPr>
          <a:xfrm>
            <a:off x="-27693" y="6594811"/>
            <a:ext cx="1043608" cy="246221"/>
          </a:xfrm>
          <a:prstGeom prst="rect">
            <a:avLst/>
          </a:prstGeom>
        </p:spPr>
        <p:txBody>
          <a:bodyPr/>
          <a:lstStyle/>
          <a:p>
            <a:fld id="{A4C18273-3B06-4AC5-BD96-A00D2AA2E2E6}" type="slidenum">
              <a:rPr lang="en-GB" smtClean="0"/>
              <a:pPr/>
              <a:t>‹#›</a:t>
            </a:fld>
            <a:endParaRPr lang="en-GB" dirty="0"/>
          </a:p>
        </p:txBody>
      </p:sp>
      <p:sp>
        <p:nvSpPr>
          <p:cNvPr id="8"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47238784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userDrawn="1">
  <p:cSld name="15_Title Only">
    <p:spTree>
      <p:nvGrpSpPr>
        <p:cNvPr id="1" name=""/>
        <p:cNvGrpSpPr/>
        <p:nvPr/>
      </p:nvGrpSpPr>
      <p:grpSpPr>
        <a:xfrm>
          <a:off x="0" y="0"/>
          <a:ext cx="0" cy="0"/>
          <a:chOff x="0" y="0"/>
          <a:chExt cx="0" cy="0"/>
        </a:xfrm>
      </p:grpSpPr>
      <p:pic>
        <p:nvPicPr>
          <p:cNvPr id="6" name="Picture 5" descr="DJS_coloured-backgrounds_White-top.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56492"/>
          </a:xfrm>
          <a:prstGeom prst="rect">
            <a:avLst/>
          </a:prstGeom>
        </p:spPr>
      </p:pic>
      <p:sp>
        <p:nvSpPr>
          <p:cNvPr id="4" name="Slide Number Placeholder 5"/>
          <p:cNvSpPr>
            <a:spLocks noGrp="1"/>
          </p:cNvSpPr>
          <p:nvPr>
            <p:ph type="sldNum" sz="quarter" idx="4"/>
          </p:nvPr>
        </p:nvSpPr>
        <p:spPr>
          <a:xfrm>
            <a:off x="179512" y="6381328"/>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9" name="Title Placeholder 1"/>
          <p:cNvSpPr>
            <a:spLocks noGrp="1"/>
          </p:cNvSpPr>
          <p:nvPr>
            <p:ph type="title"/>
          </p:nvPr>
        </p:nvSpPr>
        <p:spPr>
          <a:xfrm>
            <a:off x="323528" y="556667"/>
            <a:ext cx="7510611" cy="542854"/>
          </a:xfrm>
          <a:prstGeom prst="rect">
            <a:avLst/>
          </a:prstGeom>
        </p:spPr>
        <p:txBody>
          <a:bodyPr vert="horz" lIns="91440" tIns="45720" rIns="91440" bIns="45720" rtlCol="0" anchor="t">
            <a:normAutofit/>
          </a:bodyPr>
          <a:lstStyle/>
          <a:p>
            <a:r>
              <a:rPr lang="en-US"/>
              <a:t>Click to edit Master title style</a:t>
            </a:r>
            <a:endParaRPr lang="en-GB" dirty="0"/>
          </a:p>
        </p:txBody>
      </p:sp>
      <p:sp>
        <p:nvSpPr>
          <p:cNvPr id="13" name="Content Placeholder 12"/>
          <p:cNvSpPr>
            <a:spLocks noGrp="1"/>
          </p:cNvSpPr>
          <p:nvPr>
            <p:ph sz="quarter" idx="10"/>
          </p:nvPr>
        </p:nvSpPr>
        <p:spPr>
          <a:xfrm>
            <a:off x="323528" y="1196752"/>
            <a:ext cx="8424936" cy="504056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25775570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7" name="Title 1"/>
          <p:cNvSpPr>
            <a:spLocks noGrp="1"/>
          </p:cNvSpPr>
          <p:nvPr>
            <p:ph type="title"/>
          </p:nvPr>
        </p:nvSpPr>
        <p:spPr>
          <a:xfrm>
            <a:off x="230832" y="116632"/>
            <a:ext cx="8013576" cy="776875"/>
          </a:xfrm>
        </p:spPr>
        <p:txBody>
          <a:bodyPr/>
          <a:lstStyle>
            <a:lvl1pPr>
              <a:defRPr>
                <a:solidFill>
                  <a:srgbClr val="6D6E71"/>
                </a:solidFill>
              </a:defRPr>
            </a:lvl1pPr>
          </a:lstStyle>
          <a:p>
            <a:r>
              <a:rPr lang="en-US"/>
              <a:t>Click to edit Master title style</a:t>
            </a:r>
            <a:endParaRPr lang="en-GB" dirty="0"/>
          </a:p>
        </p:txBody>
      </p:sp>
    </p:spTree>
    <p:extLst>
      <p:ext uri="{BB962C8B-B14F-4D97-AF65-F5344CB8AC3E}">
        <p14:creationId xmlns:p14="http://schemas.microsoft.com/office/powerpoint/2010/main" val="70917033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4C18273-3B06-4AC5-BD96-A00D2AA2E2E6}" type="slidenum">
              <a:rPr lang="en-GB" smtClean="0"/>
              <a:pPr/>
              <a:t>‹#›</a:t>
            </a:fld>
            <a:endParaRPr lang="en-GB" dirty="0"/>
          </a:p>
        </p:txBody>
      </p:sp>
      <p:sp>
        <p:nvSpPr>
          <p:cNvPr id="9" name="Content Placeholder 2"/>
          <p:cNvSpPr>
            <a:spLocks noGrp="1"/>
          </p:cNvSpPr>
          <p:nvPr>
            <p:ph idx="1"/>
          </p:nvPr>
        </p:nvSpPr>
        <p:spPr>
          <a:xfrm>
            <a:off x="457200" y="1268760"/>
            <a:ext cx="4114800" cy="5256584"/>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2"/>
          <p:cNvSpPr>
            <a:spLocks noGrp="1"/>
          </p:cNvSpPr>
          <p:nvPr>
            <p:ph idx="13"/>
          </p:nvPr>
        </p:nvSpPr>
        <p:spPr>
          <a:xfrm>
            <a:off x="4788024" y="1268760"/>
            <a:ext cx="4114800" cy="5256584"/>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1"/>
          <p:cNvSpPr>
            <a:spLocks noGrp="1"/>
          </p:cNvSpPr>
          <p:nvPr>
            <p:ph type="title"/>
          </p:nvPr>
        </p:nvSpPr>
        <p:spPr>
          <a:xfrm>
            <a:off x="230832" y="116632"/>
            <a:ext cx="8013576" cy="776875"/>
          </a:xfrm>
        </p:spPr>
        <p:txBody>
          <a:bodyPr/>
          <a:lstStyle>
            <a:lvl1pPr>
              <a:defRPr>
                <a:solidFill>
                  <a:srgbClr val="6D6E71"/>
                </a:solidFill>
              </a:defRPr>
            </a:lvl1pPr>
          </a:lstStyle>
          <a:p>
            <a:r>
              <a:rPr lang="en-US"/>
              <a:t>Click to edit Master title style</a:t>
            </a:r>
            <a:endParaRPr lang="en-GB" dirty="0"/>
          </a:p>
        </p:txBody>
      </p:sp>
    </p:spTree>
    <p:extLst>
      <p:ext uri="{BB962C8B-B14F-4D97-AF65-F5344CB8AC3E}">
        <p14:creationId xmlns:p14="http://schemas.microsoft.com/office/powerpoint/2010/main" val="2160981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Alternative Layout 1">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4C18273-3B06-4AC5-BD96-A00D2AA2E2E6}" type="slidenum">
              <a:rPr lang="en-GB" smtClean="0"/>
              <a:pPr/>
              <a:t>‹#›</a:t>
            </a:fld>
            <a:endParaRPr lang="en-GB" dirty="0"/>
          </a:p>
        </p:txBody>
      </p:sp>
      <p:sp>
        <p:nvSpPr>
          <p:cNvPr id="6" name="Content Placeholder 2"/>
          <p:cNvSpPr>
            <a:spLocks noGrp="1"/>
          </p:cNvSpPr>
          <p:nvPr>
            <p:ph idx="1"/>
          </p:nvPr>
        </p:nvSpPr>
        <p:spPr>
          <a:xfrm>
            <a:off x="457200" y="1268760"/>
            <a:ext cx="4114800" cy="5256584"/>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3"/>
          </p:nvPr>
        </p:nvSpPr>
        <p:spPr>
          <a:xfrm>
            <a:off x="4788024" y="1268760"/>
            <a:ext cx="4114800" cy="23042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2"/>
          <p:cNvSpPr>
            <a:spLocks noGrp="1"/>
          </p:cNvSpPr>
          <p:nvPr>
            <p:ph idx="14"/>
          </p:nvPr>
        </p:nvSpPr>
        <p:spPr>
          <a:xfrm>
            <a:off x="4788024" y="4221088"/>
            <a:ext cx="4114800" cy="23042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itle 1"/>
          <p:cNvSpPr>
            <a:spLocks noGrp="1"/>
          </p:cNvSpPr>
          <p:nvPr>
            <p:ph type="title"/>
          </p:nvPr>
        </p:nvSpPr>
        <p:spPr>
          <a:xfrm>
            <a:off x="230832" y="116632"/>
            <a:ext cx="8085584" cy="776875"/>
          </a:xfrm>
        </p:spPr>
        <p:txBody>
          <a:bodyPr/>
          <a:lstStyle>
            <a:lvl1pPr>
              <a:defRPr>
                <a:solidFill>
                  <a:srgbClr val="6D6E71"/>
                </a:solidFill>
              </a:defRPr>
            </a:lvl1pPr>
          </a:lstStyle>
          <a:p>
            <a:r>
              <a:rPr lang="en-US"/>
              <a:t>Click to edit Master title style</a:t>
            </a:r>
            <a:endParaRPr lang="en-GB"/>
          </a:p>
        </p:txBody>
      </p:sp>
    </p:spTree>
    <p:extLst>
      <p:ext uri="{BB962C8B-B14F-4D97-AF65-F5344CB8AC3E}">
        <p14:creationId xmlns:p14="http://schemas.microsoft.com/office/powerpoint/2010/main" val="365848002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Alternative layout 2">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A4C18273-3B06-4AC5-BD96-A00D2AA2E2E6}" type="slidenum">
              <a:rPr lang="en-GB" smtClean="0"/>
              <a:pPr/>
              <a:t>‹#›</a:t>
            </a:fld>
            <a:endParaRPr lang="en-GB" dirty="0"/>
          </a:p>
        </p:txBody>
      </p:sp>
      <p:sp>
        <p:nvSpPr>
          <p:cNvPr id="10" name="Content Placeholder 2"/>
          <p:cNvSpPr>
            <a:spLocks noGrp="1"/>
          </p:cNvSpPr>
          <p:nvPr>
            <p:ph idx="13"/>
          </p:nvPr>
        </p:nvSpPr>
        <p:spPr>
          <a:xfrm>
            <a:off x="467544" y="1268760"/>
            <a:ext cx="8208912" cy="720080"/>
          </a:xfrm>
        </p:spPr>
        <p:txBody>
          <a:bodyPr/>
          <a:lstStyle>
            <a:lvl2pPr marL="457200" indent="0">
              <a:buNone/>
              <a:defRPr/>
            </a:lvl2pPr>
          </a:lstStyle>
          <a:p>
            <a:pPr lvl="0"/>
            <a:r>
              <a:rPr lang="en-US"/>
              <a:t>Click to edit Master text styles</a:t>
            </a:r>
          </a:p>
        </p:txBody>
      </p:sp>
      <p:sp>
        <p:nvSpPr>
          <p:cNvPr id="11" name="Content Placeholder 2"/>
          <p:cNvSpPr>
            <a:spLocks noGrp="1"/>
          </p:cNvSpPr>
          <p:nvPr>
            <p:ph idx="1"/>
          </p:nvPr>
        </p:nvSpPr>
        <p:spPr>
          <a:xfrm>
            <a:off x="446856" y="2204864"/>
            <a:ext cx="8229600" cy="424847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itle 1"/>
          <p:cNvSpPr>
            <a:spLocks noGrp="1"/>
          </p:cNvSpPr>
          <p:nvPr>
            <p:ph type="title"/>
          </p:nvPr>
        </p:nvSpPr>
        <p:spPr>
          <a:xfrm>
            <a:off x="230832" y="116632"/>
            <a:ext cx="8013576" cy="776875"/>
          </a:xfrm>
        </p:spPr>
        <p:txBody>
          <a:bodyPr/>
          <a:lstStyle>
            <a:lvl1pPr>
              <a:defRPr>
                <a:solidFill>
                  <a:srgbClr val="6D6E71"/>
                </a:solidFill>
              </a:defRPr>
            </a:lvl1pPr>
          </a:lstStyle>
          <a:p>
            <a:r>
              <a:rPr lang="en-US"/>
              <a:t>Click to edit Master title style</a:t>
            </a:r>
            <a:endParaRPr lang="en-GB"/>
          </a:p>
        </p:txBody>
      </p:sp>
    </p:spTree>
    <p:extLst>
      <p:ext uri="{BB962C8B-B14F-4D97-AF65-F5344CB8AC3E}">
        <p14:creationId xmlns:p14="http://schemas.microsoft.com/office/powerpoint/2010/main" val="223037763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Alternative layout 3">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4C18273-3B06-4AC5-BD96-A00D2AA2E2E6}" type="slidenum">
              <a:rPr lang="en-GB" smtClean="0"/>
              <a:pPr/>
              <a:t>‹#›</a:t>
            </a:fld>
            <a:endParaRPr lang="en-GB" dirty="0"/>
          </a:p>
        </p:txBody>
      </p:sp>
      <p:sp>
        <p:nvSpPr>
          <p:cNvPr id="4" name="Content Placeholder 2"/>
          <p:cNvSpPr>
            <a:spLocks noGrp="1"/>
          </p:cNvSpPr>
          <p:nvPr>
            <p:ph idx="1"/>
          </p:nvPr>
        </p:nvSpPr>
        <p:spPr>
          <a:xfrm>
            <a:off x="4644008" y="1268760"/>
            <a:ext cx="4114800" cy="5256584"/>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2"/>
          <p:cNvSpPr>
            <a:spLocks noGrp="1"/>
          </p:cNvSpPr>
          <p:nvPr>
            <p:ph idx="13"/>
          </p:nvPr>
        </p:nvSpPr>
        <p:spPr>
          <a:xfrm>
            <a:off x="323528" y="1268760"/>
            <a:ext cx="4114800" cy="23042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2"/>
          <p:cNvSpPr>
            <a:spLocks noGrp="1"/>
          </p:cNvSpPr>
          <p:nvPr>
            <p:ph idx="14"/>
          </p:nvPr>
        </p:nvSpPr>
        <p:spPr>
          <a:xfrm>
            <a:off x="323528" y="4221088"/>
            <a:ext cx="4114800" cy="23042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1"/>
          <p:cNvSpPr>
            <a:spLocks noGrp="1"/>
          </p:cNvSpPr>
          <p:nvPr>
            <p:ph type="title"/>
          </p:nvPr>
        </p:nvSpPr>
        <p:spPr>
          <a:xfrm>
            <a:off x="230832" y="116632"/>
            <a:ext cx="8085584" cy="776875"/>
          </a:xfrm>
        </p:spPr>
        <p:txBody>
          <a:bodyPr/>
          <a:lstStyle>
            <a:lvl1pPr>
              <a:defRPr>
                <a:solidFill>
                  <a:srgbClr val="6D6E71"/>
                </a:solidFill>
              </a:defRPr>
            </a:lvl1pPr>
          </a:lstStyle>
          <a:p>
            <a:r>
              <a:rPr lang="en-US"/>
              <a:t>Click to edit Master title style</a:t>
            </a:r>
            <a:endParaRPr lang="en-GB"/>
          </a:p>
        </p:txBody>
      </p:sp>
    </p:spTree>
    <p:extLst>
      <p:ext uri="{BB962C8B-B14F-4D97-AF65-F5344CB8AC3E}">
        <p14:creationId xmlns:p14="http://schemas.microsoft.com/office/powerpoint/2010/main" val="178257644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Alternative layout 4">
    <p:spTree>
      <p:nvGrpSpPr>
        <p:cNvPr id="1" name=""/>
        <p:cNvGrpSpPr/>
        <p:nvPr/>
      </p:nvGrpSpPr>
      <p:grpSpPr>
        <a:xfrm>
          <a:off x="0" y="0"/>
          <a:ext cx="0" cy="0"/>
          <a:chOff x="0" y="0"/>
          <a:chExt cx="0" cy="0"/>
        </a:xfrm>
      </p:grpSpPr>
      <p:sp>
        <p:nvSpPr>
          <p:cNvPr id="2" name="Content Placeholder 2"/>
          <p:cNvSpPr>
            <a:spLocks noGrp="1"/>
          </p:cNvSpPr>
          <p:nvPr>
            <p:ph idx="13"/>
          </p:nvPr>
        </p:nvSpPr>
        <p:spPr>
          <a:xfrm>
            <a:off x="430306" y="5733256"/>
            <a:ext cx="8246150" cy="720080"/>
          </a:xfrm>
        </p:spPr>
        <p:txBody>
          <a:bodyPr/>
          <a:lstStyle>
            <a:lvl2pPr marL="457200" indent="0">
              <a:buNone/>
              <a:defRPr/>
            </a:lvl2pPr>
          </a:lstStyle>
          <a:p>
            <a:pPr lvl="0"/>
            <a:r>
              <a:rPr lang="en-US"/>
              <a:t>Click to edit Master text styles</a:t>
            </a:r>
          </a:p>
        </p:txBody>
      </p:sp>
      <p:sp>
        <p:nvSpPr>
          <p:cNvPr id="3" name="Content Placeholder 2"/>
          <p:cNvSpPr>
            <a:spLocks noGrp="1"/>
          </p:cNvSpPr>
          <p:nvPr>
            <p:ph idx="1"/>
          </p:nvPr>
        </p:nvSpPr>
        <p:spPr>
          <a:xfrm>
            <a:off x="446856" y="1268760"/>
            <a:ext cx="8229600" cy="424847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lide Number Placeholder 4"/>
          <p:cNvSpPr>
            <a:spLocks noGrp="1"/>
          </p:cNvSpPr>
          <p:nvPr>
            <p:ph type="sldNum" sz="quarter" idx="12"/>
          </p:nvPr>
        </p:nvSpPr>
        <p:spPr>
          <a:xfrm>
            <a:off x="-27693" y="6594811"/>
            <a:ext cx="1043608" cy="246221"/>
          </a:xfrm>
        </p:spPr>
        <p:txBody>
          <a:bodyPr/>
          <a:lstStyle/>
          <a:p>
            <a:fld id="{A4C18273-3B06-4AC5-BD96-A00D2AA2E2E6}" type="slidenum">
              <a:rPr lang="en-GB" smtClean="0"/>
              <a:pPr/>
              <a:t>‹#›</a:t>
            </a:fld>
            <a:endParaRPr lang="en-GB" dirty="0"/>
          </a:p>
        </p:txBody>
      </p:sp>
      <p:sp>
        <p:nvSpPr>
          <p:cNvPr id="6" name="Title 1"/>
          <p:cNvSpPr>
            <a:spLocks noGrp="1"/>
          </p:cNvSpPr>
          <p:nvPr>
            <p:ph type="title"/>
          </p:nvPr>
        </p:nvSpPr>
        <p:spPr>
          <a:xfrm>
            <a:off x="230832" y="116632"/>
            <a:ext cx="8085584" cy="776875"/>
          </a:xfrm>
        </p:spPr>
        <p:txBody>
          <a:bodyPr/>
          <a:lstStyle>
            <a:lvl1pPr>
              <a:defRPr>
                <a:solidFill>
                  <a:srgbClr val="6D6E71"/>
                </a:solidFill>
              </a:defRPr>
            </a:lvl1pPr>
          </a:lstStyle>
          <a:p>
            <a:r>
              <a:rPr lang="en-US"/>
              <a:t>Click to edit Master title style</a:t>
            </a:r>
            <a:endParaRPr lang="en-GB"/>
          </a:p>
        </p:txBody>
      </p:sp>
    </p:spTree>
    <p:extLst>
      <p:ext uri="{BB962C8B-B14F-4D97-AF65-F5344CB8AC3E}">
        <p14:creationId xmlns:p14="http://schemas.microsoft.com/office/powerpoint/2010/main" val="163881775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230832" y="116632"/>
            <a:ext cx="8085584" cy="776875"/>
          </a:xfrm>
        </p:spPr>
        <p:txBody>
          <a:bodyPr>
            <a:normAutofit/>
          </a:bodyPr>
          <a:lstStyle>
            <a:lvl1pPr>
              <a:defRPr lang="en-US" sz="1600" b="0" i="1"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GB" dirty="0"/>
          </a:p>
        </p:txBody>
      </p:sp>
      <p:sp>
        <p:nvSpPr>
          <p:cNvPr id="4"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190394222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userDrawn="1">
  <p:cSld name="Blank P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33210904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pic>
        <p:nvPicPr>
          <p:cNvPr id="6" name="Picture 5" descr="DJS_coloured-backgrounds_White-top.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56492"/>
          </a:xfrm>
          <a:prstGeom prst="rect">
            <a:avLst/>
          </a:prstGeom>
        </p:spPr>
      </p:pic>
      <p:sp>
        <p:nvSpPr>
          <p:cNvPr id="4" name="Slide Number Placeholder 5"/>
          <p:cNvSpPr>
            <a:spLocks noGrp="1"/>
          </p:cNvSpPr>
          <p:nvPr>
            <p:ph type="sldNum" sz="quarter" idx="4"/>
          </p:nvPr>
        </p:nvSpPr>
        <p:spPr>
          <a:xfrm>
            <a:off x="179512" y="6381328"/>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9" name="Title Placeholder 1"/>
          <p:cNvSpPr>
            <a:spLocks noGrp="1"/>
          </p:cNvSpPr>
          <p:nvPr>
            <p:ph type="title"/>
          </p:nvPr>
        </p:nvSpPr>
        <p:spPr>
          <a:xfrm>
            <a:off x="323528" y="556667"/>
            <a:ext cx="7510611" cy="542854"/>
          </a:xfrm>
          <a:prstGeom prst="rect">
            <a:avLst/>
          </a:prstGeom>
        </p:spPr>
        <p:txBody>
          <a:bodyPr vert="horz" lIns="91440" tIns="45720" rIns="91440" bIns="45720" rtlCol="0" anchor="t">
            <a:normAutofit/>
          </a:bodyPr>
          <a:lstStyle/>
          <a:p>
            <a:r>
              <a:rPr lang="en-GB"/>
              <a:t>Click to edit Master title style</a:t>
            </a:r>
            <a:endParaRPr lang="en-GB" dirty="0"/>
          </a:p>
        </p:txBody>
      </p:sp>
      <p:sp>
        <p:nvSpPr>
          <p:cNvPr id="13" name="Content Placeholder 12"/>
          <p:cNvSpPr>
            <a:spLocks noGrp="1"/>
          </p:cNvSpPr>
          <p:nvPr>
            <p:ph sz="quarter" idx="10"/>
          </p:nvPr>
        </p:nvSpPr>
        <p:spPr>
          <a:xfrm>
            <a:off x="323528" y="1196752"/>
            <a:ext cx="8424936" cy="504056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6450482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lternative layout 5">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8425" y="258620"/>
            <a:ext cx="576063" cy="174442"/>
          </a:xfrm>
          <a:prstGeom prst="rect">
            <a:avLst/>
          </a:prstGeom>
        </p:spPr>
      </p:pic>
      <p:sp>
        <p:nvSpPr>
          <p:cNvPr id="40" name="Text Placeholder 37"/>
          <p:cNvSpPr>
            <a:spLocks noGrp="1"/>
          </p:cNvSpPr>
          <p:nvPr>
            <p:ph type="body" sz="quarter" idx="14" hasCustomPrompt="1"/>
          </p:nvPr>
        </p:nvSpPr>
        <p:spPr>
          <a:xfrm>
            <a:off x="309564" y="692696"/>
            <a:ext cx="2715828" cy="1931088"/>
          </a:xfrm>
        </p:spPr>
        <p:txBody>
          <a:bodyPr anchor="t">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9563" y="2924944"/>
            <a:ext cx="8654925" cy="360040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ext Placeholder 2"/>
          <p:cNvSpPr>
            <a:spLocks noGrp="1"/>
          </p:cNvSpPr>
          <p:nvPr>
            <p:ph type="body" sz="quarter" idx="15"/>
          </p:nvPr>
        </p:nvSpPr>
        <p:spPr>
          <a:xfrm>
            <a:off x="3025775" y="692150"/>
            <a:ext cx="6027738" cy="1931988"/>
          </a:xfrm>
        </p:spPr>
        <p:txBody>
          <a:bodyPr anchor="ct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vl5pPr algn="just">
              <a:lnSpc>
                <a:spcPct val="120000"/>
              </a:lnSpc>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Slide Number Placeholder 5"/>
          <p:cNvSpPr txBox="1">
            <a:spLocks/>
          </p:cNvSpPr>
          <p:nvPr userDrawn="1"/>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cxnSp>
        <p:nvCxnSpPr>
          <p:cNvPr id="8" name="Straight Connector 7"/>
          <p:cNvCxnSpPr/>
          <p:nvPr userDrawn="1"/>
        </p:nvCxnSpPr>
        <p:spPr>
          <a:xfrm flipH="1">
            <a:off x="179512" y="345841"/>
            <a:ext cx="8064896"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789202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7"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76579285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9" name="Content Placeholder 2"/>
          <p:cNvSpPr>
            <a:spLocks noGrp="1"/>
          </p:cNvSpPr>
          <p:nvPr>
            <p:ph idx="1"/>
          </p:nvPr>
        </p:nvSpPr>
        <p:spPr>
          <a:xfrm>
            <a:off x="323528" y="1628800"/>
            <a:ext cx="4114800" cy="4896544"/>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2"/>
          <p:cNvSpPr>
            <a:spLocks noGrp="1"/>
          </p:cNvSpPr>
          <p:nvPr>
            <p:ph idx="13"/>
          </p:nvPr>
        </p:nvSpPr>
        <p:spPr>
          <a:xfrm>
            <a:off x="4788024" y="1628800"/>
            <a:ext cx="4114800" cy="4896544"/>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418020249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Alternative Layout 1">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6" name="Content Placeholder 2"/>
          <p:cNvSpPr>
            <a:spLocks noGrp="1"/>
          </p:cNvSpPr>
          <p:nvPr>
            <p:ph idx="1"/>
          </p:nvPr>
        </p:nvSpPr>
        <p:spPr>
          <a:xfrm>
            <a:off x="457200" y="1556792"/>
            <a:ext cx="4114800" cy="4968552"/>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3"/>
          </p:nvPr>
        </p:nvSpPr>
        <p:spPr>
          <a:xfrm>
            <a:off x="4788024" y="1556792"/>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2"/>
          <p:cNvSpPr>
            <a:spLocks noGrp="1"/>
          </p:cNvSpPr>
          <p:nvPr>
            <p:ph idx="14"/>
          </p:nvPr>
        </p:nvSpPr>
        <p:spPr>
          <a:xfrm>
            <a:off x="4788024" y="4221088"/>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4007947929"/>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Alternative layout 2">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10" name="Content Placeholder 2"/>
          <p:cNvSpPr>
            <a:spLocks noGrp="1"/>
          </p:cNvSpPr>
          <p:nvPr>
            <p:ph idx="13"/>
          </p:nvPr>
        </p:nvSpPr>
        <p:spPr>
          <a:xfrm>
            <a:off x="323528" y="1556792"/>
            <a:ext cx="8352928" cy="720080"/>
          </a:xfrm>
        </p:spPr>
        <p:txBody>
          <a:bodyPr/>
          <a:lstStyle>
            <a:lvl1pPr algn="just">
              <a:lnSpc>
                <a:spcPct val="120000"/>
              </a:lnSpc>
              <a:spcBef>
                <a:spcPts val="600"/>
              </a:spcBef>
              <a:spcAft>
                <a:spcPts val="600"/>
              </a:spcAft>
              <a:defRPr/>
            </a:lvl1pPr>
            <a:lvl2pPr marL="457200" indent="0">
              <a:buNone/>
              <a:defRPr/>
            </a:lvl2pPr>
          </a:lstStyle>
          <a:p>
            <a:pPr lvl="0"/>
            <a:r>
              <a:rPr lang="en-US"/>
              <a:t>Click to edit Master text styles</a:t>
            </a:r>
          </a:p>
        </p:txBody>
      </p:sp>
      <p:sp>
        <p:nvSpPr>
          <p:cNvPr id="11" name="Content Placeholder 2"/>
          <p:cNvSpPr>
            <a:spLocks noGrp="1"/>
          </p:cNvSpPr>
          <p:nvPr>
            <p:ph idx="1"/>
          </p:nvPr>
        </p:nvSpPr>
        <p:spPr>
          <a:xfrm>
            <a:off x="323528" y="2420888"/>
            <a:ext cx="8352928" cy="4032448"/>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75934256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Alternative layout 3">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4" name="Content Placeholder 2"/>
          <p:cNvSpPr>
            <a:spLocks noGrp="1"/>
          </p:cNvSpPr>
          <p:nvPr>
            <p:ph idx="1"/>
          </p:nvPr>
        </p:nvSpPr>
        <p:spPr>
          <a:xfrm>
            <a:off x="4644008" y="1556792"/>
            <a:ext cx="4114800" cy="4968552"/>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2"/>
          <p:cNvSpPr>
            <a:spLocks noGrp="1"/>
          </p:cNvSpPr>
          <p:nvPr>
            <p:ph idx="13"/>
          </p:nvPr>
        </p:nvSpPr>
        <p:spPr>
          <a:xfrm>
            <a:off x="323528" y="1556792"/>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2"/>
          <p:cNvSpPr>
            <a:spLocks noGrp="1"/>
          </p:cNvSpPr>
          <p:nvPr>
            <p:ph idx="14"/>
          </p:nvPr>
        </p:nvSpPr>
        <p:spPr>
          <a:xfrm>
            <a:off x="323528" y="4221088"/>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92343940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Alternative layout 4">
    <p:spTree>
      <p:nvGrpSpPr>
        <p:cNvPr id="1" name=""/>
        <p:cNvGrpSpPr/>
        <p:nvPr/>
      </p:nvGrpSpPr>
      <p:grpSpPr>
        <a:xfrm>
          <a:off x="0" y="0"/>
          <a:ext cx="0" cy="0"/>
          <a:chOff x="0" y="0"/>
          <a:chExt cx="0" cy="0"/>
        </a:xfrm>
      </p:grpSpPr>
      <p:sp>
        <p:nvSpPr>
          <p:cNvPr id="2" name="Content Placeholder 2"/>
          <p:cNvSpPr>
            <a:spLocks noGrp="1"/>
          </p:cNvSpPr>
          <p:nvPr>
            <p:ph idx="13"/>
          </p:nvPr>
        </p:nvSpPr>
        <p:spPr>
          <a:xfrm>
            <a:off x="430306" y="5733256"/>
            <a:ext cx="8246150" cy="720080"/>
          </a:xfrm>
        </p:spPr>
        <p:txBody>
          <a:bodyPr/>
          <a:lstStyle>
            <a:lvl1pPr algn="just">
              <a:lnSpc>
                <a:spcPct val="120000"/>
              </a:lnSpc>
              <a:spcBef>
                <a:spcPts val="600"/>
              </a:spcBef>
              <a:spcAft>
                <a:spcPts val="600"/>
              </a:spcAft>
              <a:defRPr/>
            </a:lvl1pPr>
            <a:lvl2pPr marL="457200" indent="0">
              <a:buNone/>
              <a:defRPr/>
            </a:lvl2pPr>
          </a:lstStyle>
          <a:p>
            <a:pPr lvl="0"/>
            <a:r>
              <a:rPr lang="en-US"/>
              <a:t>Click to edit Master text styles</a:t>
            </a:r>
          </a:p>
        </p:txBody>
      </p:sp>
      <p:sp>
        <p:nvSpPr>
          <p:cNvPr id="3" name="Content Placeholder 2"/>
          <p:cNvSpPr>
            <a:spLocks noGrp="1"/>
          </p:cNvSpPr>
          <p:nvPr>
            <p:ph idx="1"/>
          </p:nvPr>
        </p:nvSpPr>
        <p:spPr>
          <a:xfrm>
            <a:off x="446856" y="1556792"/>
            <a:ext cx="8229600" cy="3960440"/>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lide Number Placeholder 4"/>
          <p:cNvSpPr>
            <a:spLocks noGrp="1"/>
          </p:cNvSpPr>
          <p:nvPr>
            <p:ph type="sldNum" sz="quarter" idx="12"/>
          </p:nvPr>
        </p:nvSpPr>
        <p:spPr>
          <a:xfrm>
            <a:off x="-27693" y="6594811"/>
            <a:ext cx="1043608" cy="246221"/>
          </a:xfrm>
          <a:prstGeom prst="rect">
            <a:avLst/>
          </a:prstGeom>
        </p:spPr>
        <p:txBody>
          <a:bodyPr/>
          <a:lstStyle/>
          <a:p>
            <a:fld id="{A4C18273-3B06-4AC5-BD96-A00D2AA2E2E6}" type="slidenum">
              <a:rPr lang="en-GB" smtClean="0"/>
              <a:pPr/>
              <a:t>‹#›</a:t>
            </a:fld>
            <a:endParaRPr lang="en-GB" dirty="0"/>
          </a:p>
        </p:txBody>
      </p:sp>
      <p:sp>
        <p:nvSpPr>
          <p:cNvPr id="8"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71980808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p:cSld name="Alternative layout 5">
    <p:spTree>
      <p:nvGrpSpPr>
        <p:cNvPr id="1" name=""/>
        <p:cNvGrpSpPr/>
        <p:nvPr/>
      </p:nvGrpSpPr>
      <p:grpSpPr>
        <a:xfrm>
          <a:off x="0" y="0"/>
          <a:ext cx="0" cy="0"/>
          <a:chOff x="0" y="0"/>
          <a:chExt cx="0" cy="0"/>
        </a:xfrm>
      </p:grpSpPr>
      <p:sp>
        <p:nvSpPr>
          <p:cNvPr id="40" name="Text Placeholder 37"/>
          <p:cNvSpPr>
            <a:spLocks noGrp="1"/>
          </p:cNvSpPr>
          <p:nvPr>
            <p:ph type="body" sz="quarter" idx="14" hasCustomPrompt="1"/>
          </p:nvPr>
        </p:nvSpPr>
        <p:spPr>
          <a:xfrm>
            <a:off x="309564" y="692696"/>
            <a:ext cx="2715828" cy="1931088"/>
          </a:xfrm>
        </p:spPr>
        <p:txBody>
          <a:bodyPr anchor="t">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9563" y="2924944"/>
            <a:ext cx="8654925" cy="360040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ext Placeholder 2"/>
          <p:cNvSpPr>
            <a:spLocks noGrp="1"/>
          </p:cNvSpPr>
          <p:nvPr>
            <p:ph type="body" sz="quarter" idx="15"/>
          </p:nvPr>
        </p:nvSpPr>
        <p:spPr>
          <a:xfrm>
            <a:off x="3025775" y="692150"/>
            <a:ext cx="6027738" cy="1931988"/>
          </a:xfrm>
        </p:spPr>
        <p:txBody>
          <a:bodyPr anchor="ct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vl5pPr algn="just">
              <a:lnSpc>
                <a:spcPct val="120000"/>
              </a:lnSpc>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Slide Number Placeholder 5"/>
          <p:cNvSpPr txBox="1">
            <a:spLocks/>
          </p:cNvSpPr>
          <p:nvPr/>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84093105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p:cSld name="Alternative layout 8">
    <p:spTree>
      <p:nvGrpSpPr>
        <p:cNvPr id="1" name=""/>
        <p:cNvGrpSpPr/>
        <p:nvPr/>
      </p:nvGrpSpPr>
      <p:grpSpPr>
        <a:xfrm>
          <a:off x="0" y="0"/>
          <a:ext cx="0" cy="0"/>
          <a:chOff x="0" y="0"/>
          <a:chExt cx="0" cy="0"/>
        </a:xfrm>
      </p:grpSpPr>
      <p:sp>
        <p:nvSpPr>
          <p:cNvPr id="40" name="Text Placeholder 37"/>
          <p:cNvSpPr>
            <a:spLocks noGrp="1"/>
          </p:cNvSpPr>
          <p:nvPr>
            <p:ph type="body" sz="quarter" idx="14" hasCustomPrompt="1"/>
          </p:nvPr>
        </p:nvSpPr>
        <p:spPr>
          <a:xfrm>
            <a:off x="309564" y="692696"/>
            <a:ext cx="2715828" cy="1931088"/>
          </a:xfrm>
        </p:spPr>
        <p:txBody>
          <a:bodyPr anchor="t">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59832" y="2924944"/>
            <a:ext cx="5904656" cy="360040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Slide Number Placeholder 5"/>
          <p:cNvSpPr txBox="1">
            <a:spLocks/>
          </p:cNvSpPr>
          <p:nvPr/>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
        <p:nvSpPr>
          <p:cNvPr id="9" name="Text Placeholder 2"/>
          <p:cNvSpPr>
            <a:spLocks noGrp="1"/>
          </p:cNvSpPr>
          <p:nvPr>
            <p:ph type="body" sz="quarter" idx="15"/>
          </p:nvPr>
        </p:nvSpPr>
        <p:spPr>
          <a:xfrm>
            <a:off x="3025775" y="692150"/>
            <a:ext cx="6027738" cy="1931988"/>
          </a:xfrm>
        </p:spPr>
        <p:txBody>
          <a:bodyPr anchor="ctr">
            <a:noAutofit/>
          </a:bodyPr>
          <a:lstStyle>
            <a:lvl1pPr marL="0" indent="0">
              <a:lnSpc>
                <a:spcPct val="100000"/>
              </a:lnSpc>
              <a:spcBef>
                <a:spcPts val="0"/>
              </a:spcBef>
              <a:spcAft>
                <a:spcPts val="0"/>
              </a:spcAft>
              <a:buNone/>
              <a:defRPr sz="3200">
                <a:solidFill>
                  <a:srgbClr val="6D6E71"/>
                </a:solidFill>
              </a:defRPr>
            </a:lvl1pPr>
            <a:lvl2pPr marL="457200" indent="0">
              <a:lnSpc>
                <a:spcPct val="120000"/>
              </a:lnSpc>
              <a:spcBef>
                <a:spcPts val="0"/>
              </a:spcBef>
              <a:spcAft>
                <a:spcPts val="600"/>
              </a:spcAft>
              <a:buNone/>
              <a:defRPr sz="2400">
                <a:solidFill>
                  <a:srgbClr val="FF0090"/>
                </a:solidFill>
              </a:defRPr>
            </a:lvl2pPr>
            <a:lvl3pPr marL="914400" indent="0">
              <a:lnSpc>
                <a:spcPct val="120000"/>
              </a:lnSpc>
              <a:spcBef>
                <a:spcPts val="0"/>
              </a:spcBef>
              <a:spcAft>
                <a:spcPts val="600"/>
              </a:spcAft>
              <a:buNone/>
              <a:defRPr sz="2400">
                <a:solidFill>
                  <a:srgbClr val="FF0090"/>
                </a:solidFill>
              </a:defRPr>
            </a:lvl3pPr>
            <a:lvl4pPr marL="1371600" indent="0">
              <a:lnSpc>
                <a:spcPct val="120000"/>
              </a:lnSpc>
              <a:spcBef>
                <a:spcPts val="0"/>
              </a:spcBef>
              <a:spcAft>
                <a:spcPts val="600"/>
              </a:spcAft>
              <a:buNone/>
              <a:defRPr sz="2400">
                <a:solidFill>
                  <a:srgbClr val="FF0090"/>
                </a:solidFill>
              </a:defRPr>
            </a:lvl4pPr>
            <a:lvl5pPr marL="1828800" indent="0">
              <a:lnSpc>
                <a:spcPct val="120000"/>
              </a:lnSpc>
              <a:spcBef>
                <a:spcPts val="0"/>
              </a:spcBef>
              <a:spcAft>
                <a:spcPts val="600"/>
              </a:spcAft>
              <a:buNone/>
              <a:defRPr sz="2400">
                <a:solidFill>
                  <a:srgbClr val="FF0090"/>
                </a:solidFill>
              </a:defRPr>
            </a:lvl5pPr>
          </a:lstStyle>
          <a:p>
            <a:pPr lvl="0"/>
            <a:r>
              <a:rPr lang="en-US"/>
              <a:t>Click to edit Master text styles</a:t>
            </a:r>
          </a:p>
        </p:txBody>
      </p:sp>
      <p:sp>
        <p:nvSpPr>
          <p:cNvPr id="4" name="Picture Placeholder 3"/>
          <p:cNvSpPr>
            <a:spLocks noGrp="1"/>
          </p:cNvSpPr>
          <p:nvPr>
            <p:ph type="pic" sz="quarter" idx="16"/>
          </p:nvPr>
        </p:nvSpPr>
        <p:spPr>
          <a:xfrm>
            <a:off x="323850" y="2924175"/>
            <a:ext cx="2735263" cy="3600450"/>
          </a:xfrm>
        </p:spPr>
        <p:txBody>
          <a:bodyPr/>
          <a:lstStyle/>
          <a:p>
            <a:r>
              <a:rPr lang="en-US" dirty="0"/>
              <a:t>Click icon to add picture</a:t>
            </a:r>
            <a:endParaRPr lang="en-GB" dirty="0"/>
          </a:p>
        </p:txBody>
      </p:sp>
    </p:spTree>
    <p:extLst>
      <p:ext uri="{BB962C8B-B14F-4D97-AF65-F5344CB8AC3E}">
        <p14:creationId xmlns:p14="http://schemas.microsoft.com/office/powerpoint/2010/main" val="283596545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p:cSld name="Alternative layout 6">
    <p:spTree>
      <p:nvGrpSpPr>
        <p:cNvPr id="1" name=""/>
        <p:cNvGrpSpPr/>
        <p:nvPr/>
      </p:nvGrpSpPr>
      <p:grpSpPr>
        <a:xfrm>
          <a:off x="0" y="0"/>
          <a:ext cx="0" cy="0"/>
          <a:chOff x="0" y="0"/>
          <a:chExt cx="0" cy="0"/>
        </a:xfrm>
      </p:grpSpPr>
      <p:sp>
        <p:nvSpPr>
          <p:cNvPr id="27" name="Title 1"/>
          <p:cNvSpPr>
            <a:spLocks noGrp="1"/>
          </p:cNvSpPr>
          <p:nvPr>
            <p:ph type="title" hasCustomPrompt="1"/>
          </p:nvPr>
        </p:nvSpPr>
        <p:spPr>
          <a:xfrm>
            <a:off x="3923928" y="548680"/>
            <a:ext cx="5040560" cy="1368152"/>
          </a:xfrm>
          <a:prstGeom prst="rect">
            <a:avLst/>
          </a:prstGeom>
        </p:spPr>
        <p:txBody>
          <a:bodyPr anchor="t">
            <a:normAutofit/>
          </a:bodyPr>
          <a:lstStyle>
            <a:lvl1pPr>
              <a:defRPr sz="3200" b="0">
                <a:solidFill>
                  <a:srgbClr val="6D6E71"/>
                </a:solidFill>
              </a:defRPr>
            </a:lvl1pPr>
          </a:lstStyle>
          <a:p>
            <a:r>
              <a:rPr lang="en-US" dirty="0"/>
              <a:t>Click to edit title</a:t>
            </a:r>
            <a:endParaRPr lang="en-GB" dirty="0"/>
          </a:p>
        </p:txBody>
      </p:sp>
      <p:sp>
        <p:nvSpPr>
          <p:cNvPr id="40" name="Text Placeholder 37"/>
          <p:cNvSpPr>
            <a:spLocks noGrp="1"/>
          </p:cNvSpPr>
          <p:nvPr>
            <p:ph type="body" sz="quarter" idx="14" hasCustomPrompt="1"/>
          </p:nvPr>
        </p:nvSpPr>
        <p:spPr>
          <a:xfrm>
            <a:off x="309563" y="549275"/>
            <a:ext cx="3627437" cy="941388"/>
          </a:xfrm>
        </p:spPr>
        <p:txBody>
          <a:bodyPr anchor="ctr">
            <a:normAutofit/>
          </a:bodyPr>
          <a:lstStyle>
            <a:lvl1pPr marL="0" indent="0">
              <a:spcBef>
                <a:spcPts val="0"/>
              </a:spcBef>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9563" y="1628775"/>
            <a:ext cx="3241675" cy="446405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15"/>
          <p:cNvSpPr>
            <a:spLocks noGrp="1"/>
          </p:cNvSpPr>
          <p:nvPr>
            <p:ph sz="quarter" idx="15"/>
          </p:nvPr>
        </p:nvSpPr>
        <p:spPr>
          <a:xfrm>
            <a:off x="3923928" y="2060848"/>
            <a:ext cx="5040560" cy="446405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5"/>
          <p:cNvSpPr txBox="1">
            <a:spLocks/>
          </p:cNvSpPr>
          <p:nvPr/>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20703773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Alternative Layout 7">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628800"/>
            <a:ext cx="2772000" cy="489654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7" name="Title Placeholder 3"/>
          <p:cNvSpPr>
            <a:spLocks noGrp="1"/>
          </p:cNvSpPr>
          <p:nvPr>
            <p:ph type="title"/>
          </p:nvPr>
        </p:nvSpPr>
        <p:spPr>
          <a:xfrm>
            <a:off x="323528" y="548680"/>
            <a:ext cx="2952328" cy="864096"/>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5" name="Content Placeholder 2"/>
          <p:cNvSpPr>
            <a:spLocks noGrp="1"/>
          </p:cNvSpPr>
          <p:nvPr>
            <p:ph idx="10"/>
          </p:nvPr>
        </p:nvSpPr>
        <p:spPr>
          <a:xfrm>
            <a:off x="3311860" y="548680"/>
            <a:ext cx="2772000" cy="597666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1"/>
          </p:nvPr>
        </p:nvSpPr>
        <p:spPr>
          <a:xfrm>
            <a:off x="6300192" y="548680"/>
            <a:ext cx="2772000" cy="597666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9182457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lternative layout 8">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8425" y="258620"/>
            <a:ext cx="576063" cy="174442"/>
          </a:xfrm>
          <a:prstGeom prst="rect">
            <a:avLst/>
          </a:prstGeom>
        </p:spPr>
      </p:pic>
      <p:sp>
        <p:nvSpPr>
          <p:cNvPr id="40" name="Text Placeholder 37"/>
          <p:cNvSpPr>
            <a:spLocks noGrp="1"/>
          </p:cNvSpPr>
          <p:nvPr>
            <p:ph type="body" sz="quarter" idx="14" hasCustomPrompt="1"/>
          </p:nvPr>
        </p:nvSpPr>
        <p:spPr>
          <a:xfrm>
            <a:off x="309564" y="692696"/>
            <a:ext cx="2715828" cy="1931088"/>
          </a:xfrm>
        </p:spPr>
        <p:txBody>
          <a:bodyPr anchor="t">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59832" y="2924944"/>
            <a:ext cx="5904656" cy="360040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Slide Number Placeholder 5"/>
          <p:cNvSpPr txBox="1">
            <a:spLocks/>
          </p:cNvSpPr>
          <p:nvPr userDrawn="1"/>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
        <p:nvSpPr>
          <p:cNvPr id="9" name="Text Placeholder 2"/>
          <p:cNvSpPr>
            <a:spLocks noGrp="1"/>
          </p:cNvSpPr>
          <p:nvPr>
            <p:ph type="body" sz="quarter" idx="15"/>
          </p:nvPr>
        </p:nvSpPr>
        <p:spPr>
          <a:xfrm>
            <a:off x="3025775" y="692150"/>
            <a:ext cx="6027738" cy="1931988"/>
          </a:xfrm>
        </p:spPr>
        <p:txBody>
          <a:bodyPr anchor="ctr">
            <a:noAutofit/>
          </a:bodyPr>
          <a:lstStyle>
            <a:lvl1pPr marL="0" indent="0">
              <a:lnSpc>
                <a:spcPct val="100000"/>
              </a:lnSpc>
              <a:spcBef>
                <a:spcPts val="0"/>
              </a:spcBef>
              <a:spcAft>
                <a:spcPts val="0"/>
              </a:spcAft>
              <a:buNone/>
              <a:defRPr sz="3200">
                <a:solidFill>
                  <a:srgbClr val="6D6E71"/>
                </a:solidFill>
              </a:defRPr>
            </a:lvl1pPr>
            <a:lvl2pPr marL="457200" indent="0">
              <a:lnSpc>
                <a:spcPct val="120000"/>
              </a:lnSpc>
              <a:spcBef>
                <a:spcPts val="0"/>
              </a:spcBef>
              <a:spcAft>
                <a:spcPts val="600"/>
              </a:spcAft>
              <a:buNone/>
              <a:defRPr sz="2400">
                <a:solidFill>
                  <a:srgbClr val="FF0090"/>
                </a:solidFill>
              </a:defRPr>
            </a:lvl2pPr>
            <a:lvl3pPr marL="914400" indent="0">
              <a:lnSpc>
                <a:spcPct val="120000"/>
              </a:lnSpc>
              <a:spcBef>
                <a:spcPts val="0"/>
              </a:spcBef>
              <a:spcAft>
                <a:spcPts val="600"/>
              </a:spcAft>
              <a:buNone/>
              <a:defRPr sz="2400">
                <a:solidFill>
                  <a:srgbClr val="FF0090"/>
                </a:solidFill>
              </a:defRPr>
            </a:lvl3pPr>
            <a:lvl4pPr marL="1371600" indent="0">
              <a:lnSpc>
                <a:spcPct val="120000"/>
              </a:lnSpc>
              <a:spcBef>
                <a:spcPts val="0"/>
              </a:spcBef>
              <a:spcAft>
                <a:spcPts val="600"/>
              </a:spcAft>
              <a:buNone/>
              <a:defRPr sz="2400">
                <a:solidFill>
                  <a:srgbClr val="FF0090"/>
                </a:solidFill>
              </a:defRPr>
            </a:lvl4pPr>
            <a:lvl5pPr marL="1828800" indent="0">
              <a:lnSpc>
                <a:spcPct val="120000"/>
              </a:lnSpc>
              <a:spcBef>
                <a:spcPts val="0"/>
              </a:spcBef>
              <a:spcAft>
                <a:spcPts val="600"/>
              </a:spcAft>
              <a:buNone/>
              <a:defRPr sz="2400">
                <a:solidFill>
                  <a:srgbClr val="FF0090"/>
                </a:solidFill>
              </a:defRPr>
            </a:lvl5pPr>
          </a:lstStyle>
          <a:p>
            <a:pPr lvl="0"/>
            <a:r>
              <a:rPr lang="en-US"/>
              <a:t>Click to edit Master text styles</a:t>
            </a:r>
          </a:p>
        </p:txBody>
      </p:sp>
      <p:sp>
        <p:nvSpPr>
          <p:cNvPr id="4" name="Picture Placeholder 3"/>
          <p:cNvSpPr>
            <a:spLocks noGrp="1"/>
          </p:cNvSpPr>
          <p:nvPr>
            <p:ph type="pic" sz="quarter" idx="16"/>
          </p:nvPr>
        </p:nvSpPr>
        <p:spPr>
          <a:xfrm>
            <a:off x="323850" y="2924175"/>
            <a:ext cx="2735263" cy="3600450"/>
          </a:xfrm>
        </p:spPr>
        <p:txBody>
          <a:bodyPr/>
          <a:lstStyle/>
          <a:p>
            <a:r>
              <a:rPr lang="en-US" dirty="0"/>
              <a:t>Click icon to add picture</a:t>
            </a:r>
            <a:endParaRPr lang="en-GB" dirty="0"/>
          </a:p>
        </p:txBody>
      </p:sp>
      <p:cxnSp>
        <p:nvCxnSpPr>
          <p:cNvPr id="11" name="Straight Connector 10"/>
          <p:cNvCxnSpPr/>
          <p:nvPr userDrawn="1"/>
        </p:nvCxnSpPr>
        <p:spPr>
          <a:xfrm flipH="1">
            <a:off x="179512" y="345841"/>
            <a:ext cx="8064896"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7757103"/>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Text Placeholder 37"/>
          <p:cNvSpPr>
            <a:spLocks noGrp="1"/>
          </p:cNvSpPr>
          <p:nvPr>
            <p:ph type="body" sz="quarter" idx="14" hasCustomPrompt="1"/>
          </p:nvPr>
        </p:nvSpPr>
        <p:spPr>
          <a:xfrm>
            <a:off x="309563" y="549275"/>
            <a:ext cx="7934845" cy="941388"/>
          </a:xfrm>
        </p:spPr>
        <p:txBody>
          <a:bodyPr anchor="ctr">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9" name="Slide Number Placeholder 5"/>
          <p:cNvSpPr txBox="1">
            <a:spLocks/>
          </p:cNvSpPr>
          <p:nvPr/>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1733869238"/>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6898494"/>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p:cSld name="Section Header Page">
    <p:spTree>
      <p:nvGrpSpPr>
        <p:cNvPr id="1" name=""/>
        <p:cNvGrpSpPr/>
        <p:nvPr/>
      </p:nvGrpSpPr>
      <p:grpSpPr>
        <a:xfrm>
          <a:off x="0" y="0"/>
          <a:ext cx="0" cy="0"/>
          <a:chOff x="0" y="0"/>
          <a:chExt cx="0" cy="0"/>
        </a:xfrm>
      </p:grpSpPr>
      <p:sp>
        <p:nvSpPr>
          <p:cNvPr id="4" name="Rectangle 3"/>
          <p:cNvSpPr/>
          <p:nvPr/>
        </p:nvSpPr>
        <p:spPr>
          <a:xfrm>
            <a:off x="0" y="1"/>
            <a:ext cx="4248472" cy="6857999"/>
          </a:xfrm>
          <a:prstGeom prst="rect">
            <a:avLst/>
          </a:prstGeom>
          <a:solidFill>
            <a:srgbClr val="126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cxnSp>
        <p:nvCxnSpPr>
          <p:cNvPr id="5" name="Straight Connector 4"/>
          <p:cNvCxnSpPr/>
          <p:nvPr/>
        </p:nvCxnSpPr>
        <p:spPr>
          <a:xfrm>
            <a:off x="408923" y="3072595"/>
            <a:ext cx="2650909"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6298" y="2996952"/>
            <a:ext cx="499598" cy="151287"/>
          </a:xfrm>
          <a:prstGeom prst="rect">
            <a:avLst/>
          </a:prstGeom>
        </p:spPr>
      </p:pic>
      <p:sp>
        <p:nvSpPr>
          <p:cNvPr id="8" name="Picture Placeholder 7"/>
          <p:cNvSpPr>
            <a:spLocks noGrp="1"/>
          </p:cNvSpPr>
          <p:nvPr>
            <p:ph type="pic" sz="quarter" idx="10"/>
          </p:nvPr>
        </p:nvSpPr>
        <p:spPr>
          <a:xfrm>
            <a:off x="4248150" y="0"/>
            <a:ext cx="4895850" cy="6858000"/>
          </a:xfrm>
        </p:spPr>
        <p:txBody>
          <a:bodyPr/>
          <a:lstStyle>
            <a:lvl1pPr marL="0" indent="0">
              <a:buNone/>
              <a:defRPr/>
            </a:lvl1pPr>
          </a:lstStyle>
          <a:p>
            <a:r>
              <a:rPr lang="en-US" dirty="0"/>
              <a:t>Click icon to add picture</a:t>
            </a:r>
            <a:endParaRPr lang="en-GB" dirty="0"/>
          </a:p>
        </p:txBody>
      </p:sp>
      <p:sp>
        <p:nvSpPr>
          <p:cNvPr id="11" name="Text Placeholder 10"/>
          <p:cNvSpPr>
            <a:spLocks noGrp="1"/>
          </p:cNvSpPr>
          <p:nvPr>
            <p:ph type="body" sz="quarter" idx="11"/>
          </p:nvPr>
        </p:nvSpPr>
        <p:spPr>
          <a:xfrm>
            <a:off x="408923" y="1916113"/>
            <a:ext cx="3226974" cy="3241675"/>
          </a:xfrm>
        </p:spPr>
        <p:txBody>
          <a:bodyPr/>
          <a:lstStyle>
            <a:lvl1pPr marL="0" indent="0">
              <a:buNone/>
              <a:defRPr sz="2000" b="1">
                <a:solidFill>
                  <a:schemeClr val="bg1"/>
                </a:solidFill>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31464132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Title 1"/>
          <p:cNvSpPr>
            <a:spLocks noGrp="1"/>
          </p:cNvSpPr>
          <p:nvPr>
            <p:ph type="title"/>
          </p:nvPr>
        </p:nvSpPr>
        <p:spPr>
          <a:xfrm>
            <a:off x="230832" y="116632"/>
            <a:ext cx="8085584" cy="776875"/>
          </a:xfrm>
        </p:spPr>
        <p:txBody>
          <a:bodyPr>
            <a:normAutofit/>
          </a:bodyPr>
          <a:lstStyle>
            <a:lvl1pPr>
              <a:defRPr lang="en-US" sz="1600" b="0" i="1"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GB" dirty="0"/>
          </a:p>
        </p:txBody>
      </p:sp>
      <p:sp>
        <p:nvSpPr>
          <p:cNvPr id="4"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362806903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7" name="Title 1"/>
          <p:cNvSpPr>
            <a:spLocks noGrp="1"/>
          </p:cNvSpPr>
          <p:nvPr>
            <p:ph type="title"/>
          </p:nvPr>
        </p:nvSpPr>
        <p:spPr>
          <a:xfrm>
            <a:off x="230832" y="116632"/>
            <a:ext cx="8013576" cy="776875"/>
          </a:xfrm>
        </p:spPr>
        <p:txBody>
          <a:bodyPr/>
          <a:lstStyle>
            <a:lvl1pPr>
              <a:defRPr>
                <a:solidFill>
                  <a:srgbClr val="6D6E71"/>
                </a:solidFill>
              </a:defRPr>
            </a:lvl1pPr>
          </a:lstStyle>
          <a:p>
            <a:r>
              <a:rPr lang="en-US"/>
              <a:t>Click to edit Master title style</a:t>
            </a:r>
            <a:endParaRPr lang="en-GB" dirty="0"/>
          </a:p>
        </p:txBody>
      </p:sp>
    </p:spTree>
    <p:extLst>
      <p:ext uri="{BB962C8B-B14F-4D97-AF65-F5344CB8AC3E}">
        <p14:creationId xmlns:p14="http://schemas.microsoft.com/office/powerpoint/2010/main" val="182853371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4C18273-3B06-4AC5-BD96-A00D2AA2E2E6}" type="slidenum">
              <a:rPr lang="en-GB" smtClean="0"/>
              <a:pPr/>
              <a:t>‹#›</a:t>
            </a:fld>
            <a:endParaRPr lang="en-GB" dirty="0"/>
          </a:p>
        </p:txBody>
      </p:sp>
      <p:sp>
        <p:nvSpPr>
          <p:cNvPr id="9" name="Content Placeholder 2"/>
          <p:cNvSpPr>
            <a:spLocks noGrp="1"/>
          </p:cNvSpPr>
          <p:nvPr>
            <p:ph idx="1"/>
          </p:nvPr>
        </p:nvSpPr>
        <p:spPr>
          <a:xfrm>
            <a:off x="457200" y="1268760"/>
            <a:ext cx="4114800" cy="5256584"/>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2"/>
          <p:cNvSpPr>
            <a:spLocks noGrp="1"/>
          </p:cNvSpPr>
          <p:nvPr>
            <p:ph idx="13"/>
          </p:nvPr>
        </p:nvSpPr>
        <p:spPr>
          <a:xfrm>
            <a:off x="4788024" y="1268760"/>
            <a:ext cx="4114800" cy="5256584"/>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1"/>
          <p:cNvSpPr>
            <a:spLocks noGrp="1"/>
          </p:cNvSpPr>
          <p:nvPr>
            <p:ph type="title"/>
          </p:nvPr>
        </p:nvSpPr>
        <p:spPr>
          <a:xfrm>
            <a:off x="230832" y="116632"/>
            <a:ext cx="8013576" cy="776875"/>
          </a:xfrm>
        </p:spPr>
        <p:txBody>
          <a:bodyPr/>
          <a:lstStyle>
            <a:lvl1pPr>
              <a:defRPr>
                <a:solidFill>
                  <a:srgbClr val="6D6E71"/>
                </a:solidFill>
              </a:defRPr>
            </a:lvl1pPr>
          </a:lstStyle>
          <a:p>
            <a:r>
              <a:rPr lang="en-US"/>
              <a:t>Click to edit Master title style</a:t>
            </a:r>
            <a:endParaRPr lang="en-GB" dirty="0"/>
          </a:p>
        </p:txBody>
      </p:sp>
    </p:spTree>
    <p:extLst>
      <p:ext uri="{BB962C8B-B14F-4D97-AF65-F5344CB8AC3E}">
        <p14:creationId xmlns:p14="http://schemas.microsoft.com/office/powerpoint/2010/main" val="181362085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Alternative Layout 1">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4C18273-3B06-4AC5-BD96-A00D2AA2E2E6}" type="slidenum">
              <a:rPr lang="en-GB" smtClean="0"/>
              <a:pPr/>
              <a:t>‹#›</a:t>
            </a:fld>
            <a:endParaRPr lang="en-GB" dirty="0"/>
          </a:p>
        </p:txBody>
      </p:sp>
      <p:sp>
        <p:nvSpPr>
          <p:cNvPr id="6" name="Content Placeholder 2"/>
          <p:cNvSpPr>
            <a:spLocks noGrp="1"/>
          </p:cNvSpPr>
          <p:nvPr>
            <p:ph idx="1"/>
          </p:nvPr>
        </p:nvSpPr>
        <p:spPr>
          <a:xfrm>
            <a:off x="457200" y="1268760"/>
            <a:ext cx="4114800" cy="5256584"/>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3"/>
          </p:nvPr>
        </p:nvSpPr>
        <p:spPr>
          <a:xfrm>
            <a:off x="4788024" y="1268760"/>
            <a:ext cx="4114800" cy="23042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2"/>
          <p:cNvSpPr>
            <a:spLocks noGrp="1"/>
          </p:cNvSpPr>
          <p:nvPr>
            <p:ph idx="14"/>
          </p:nvPr>
        </p:nvSpPr>
        <p:spPr>
          <a:xfrm>
            <a:off x="4788024" y="4221088"/>
            <a:ext cx="4114800" cy="23042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itle 1"/>
          <p:cNvSpPr>
            <a:spLocks noGrp="1"/>
          </p:cNvSpPr>
          <p:nvPr>
            <p:ph type="title"/>
          </p:nvPr>
        </p:nvSpPr>
        <p:spPr>
          <a:xfrm>
            <a:off x="230832" y="116632"/>
            <a:ext cx="8085584" cy="776875"/>
          </a:xfrm>
        </p:spPr>
        <p:txBody>
          <a:bodyPr/>
          <a:lstStyle>
            <a:lvl1pPr>
              <a:defRPr>
                <a:solidFill>
                  <a:srgbClr val="6D6E71"/>
                </a:solidFill>
              </a:defRPr>
            </a:lvl1pPr>
          </a:lstStyle>
          <a:p>
            <a:r>
              <a:rPr lang="en-US"/>
              <a:t>Click to edit Master title style</a:t>
            </a:r>
            <a:endParaRPr lang="en-GB"/>
          </a:p>
        </p:txBody>
      </p:sp>
    </p:spTree>
    <p:extLst>
      <p:ext uri="{BB962C8B-B14F-4D97-AF65-F5344CB8AC3E}">
        <p14:creationId xmlns:p14="http://schemas.microsoft.com/office/powerpoint/2010/main" val="184497419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Alternative layout 2">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A4C18273-3B06-4AC5-BD96-A00D2AA2E2E6}" type="slidenum">
              <a:rPr lang="en-GB" smtClean="0"/>
              <a:pPr/>
              <a:t>‹#›</a:t>
            </a:fld>
            <a:endParaRPr lang="en-GB" dirty="0"/>
          </a:p>
        </p:txBody>
      </p:sp>
      <p:sp>
        <p:nvSpPr>
          <p:cNvPr id="10" name="Content Placeholder 2"/>
          <p:cNvSpPr>
            <a:spLocks noGrp="1"/>
          </p:cNvSpPr>
          <p:nvPr>
            <p:ph idx="13"/>
          </p:nvPr>
        </p:nvSpPr>
        <p:spPr>
          <a:xfrm>
            <a:off x="467544" y="1268760"/>
            <a:ext cx="8208912" cy="720080"/>
          </a:xfrm>
        </p:spPr>
        <p:txBody>
          <a:bodyPr/>
          <a:lstStyle>
            <a:lvl2pPr marL="457200" indent="0">
              <a:buNone/>
              <a:defRPr/>
            </a:lvl2pPr>
          </a:lstStyle>
          <a:p>
            <a:pPr lvl="0"/>
            <a:r>
              <a:rPr lang="en-US"/>
              <a:t>Click to edit Master text styles</a:t>
            </a:r>
          </a:p>
        </p:txBody>
      </p:sp>
      <p:sp>
        <p:nvSpPr>
          <p:cNvPr id="11" name="Content Placeholder 2"/>
          <p:cNvSpPr>
            <a:spLocks noGrp="1"/>
          </p:cNvSpPr>
          <p:nvPr>
            <p:ph idx="1"/>
          </p:nvPr>
        </p:nvSpPr>
        <p:spPr>
          <a:xfrm>
            <a:off x="446856" y="2204864"/>
            <a:ext cx="8229600" cy="424847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itle 1"/>
          <p:cNvSpPr>
            <a:spLocks noGrp="1"/>
          </p:cNvSpPr>
          <p:nvPr>
            <p:ph type="title"/>
          </p:nvPr>
        </p:nvSpPr>
        <p:spPr>
          <a:xfrm>
            <a:off x="230832" y="116632"/>
            <a:ext cx="8013576" cy="776875"/>
          </a:xfrm>
        </p:spPr>
        <p:txBody>
          <a:bodyPr/>
          <a:lstStyle>
            <a:lvl1pPr>
              <a:defRPr>
                <a:solidFill>
                  <a:srgbClr val="6D6E71"/>
                </a:solidFill>
              </a:defRPr>
            </a:lvl1pPr>
          </a:lstStyle>
          <a:p>
            <a:r>
              <a:rPr lang="en-US"/>
              <a:t>Click to edit Master title style</a:t>
            </a:r>
            <a:endParaRPr lang="en-GB"/>
          </a:p>
        </p:txBody>
      </p:sp>
    </p:spTree>
    <p:extLst>
      <p:ext uri="{BB962C8B-B14F-4D97-AF65-F5344CB8AC3E}">
        <p14:creationId xmlns:p14="http://schemas.microsoft.com/office/powerpoint/2010/main" val="107007312"/>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Alternative layout 3">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4C18273-3B06-4AC5-BD96-A00D2AA2E2E6}" type="slidenum">
              <a:rPr lang="en-GB" smtClean="0"/>
              <a:pPr/>
              <a:t>‹#›</a:t>
            </a:fld>
            <a:endParaRPr lang="en-GB" dirty="0"/>
          </a:p>
        </p:txBody>
      </p:sp>
      <p:sp>
        <p:nvSpPr>
          <p:cNvPr id="4" name="Content Placeholder 2"/>
          <p:cNvSpPr>
            <a:spLocks noGrp="1"/>
          </p:cNvSpPr>
          <p:nvPr>
            <p:ph idx="1"/>
          </p:nvPr>
        </p:nvSpPr>
        <p:spPr>
          <a:xfrm>
            <a:off x="4644008" y="1268760"/>
            <a:ext cx="4114800" cy="5256584"/>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2"/>
          <p:cNvSpPr>
            <a:spLocks noGrp="1"/>
          </p:cNvSpPr>
          <p:nvPr>
            <p:ph idx="13"/>
          </p:nvPr>
        </p:nvSpPr>
        <p:spPr>
          <a:xfrm>
            <a:off x="323528" y="1268760"/>
            <a:ext cx="4114800" cy="23042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2"/>
          <p:cNvSpPr>
            <a:spLocks noGrp="1"/>
          </p:cNvSpPr>
          <p:nvPr>
            <p:ph idx="14"/>
          </p:nvPr>
        </p:nvSpPr>
        <p:spPr>
          <a:xfrm>
            <a:off x="323528" y="4221088"/>
            <a:ext cx="4114800" cy="23042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1"/>
          <p:cNvSpPr>
            <a:spLocks noGrp="1"/>
          </p:cNvSpPr>
          <p:nvPr>
            <p:ph type="title"/>
          </p:nvPr>
        </p:nvSpPr>
        <p:spPr>
          <a:xfrm>
            <a:off x="230832" y="116632"/>
            <a:ext cx="8085584" cy="776875"/>
          </a:xfrm>
        </p:spPr>
        <p:txBody>
          <a:bodyPr/>
          <a:lstStyle>
            <a:lvl1pPr>
              <a:defRPr>
                <a:solidFill>
                  <a:srgbClr val="6D6E71"/>
                </a:solidFill>
              </a:defRPr>
            </a:lvl1pPr>
          </a:lstStyle>
          <a:p>
            <a:r>
              <a:rPr lang="en-US"/>
              <a:t>Click to edit Master title style</a:t>
            </a:r>
            <a:endParaRPr lang="en-GB"/>
          </a:p>
        </p:txBody>
      </p:sp>
    </p:spTree>
    <p:extLst>
      <p:ext uri="{BB962C8B-B14F-4D97-AF65-F5344CB8AC3E}">
        <p14:creationId xmlns:p14="http://schemas.microsoft.com/office/powerpoint/2010/main" val="182224825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Alternative layout 4">
    <p:spTree>
      <p:nvGrpSpPr>
        <p:cNvPr id="1" name=""/>
        <p:cNvGrpSpPr/>
        <p:nvPr/>
      </p:nvGrpSpPr>
      <p:grpSpPr>
        <a:xfrm>
          <a:off x="0" y="0"/>
          <a:ext cx="0" cy="0"/>
          <a:chOff x="0" y="0"/>
          <a:chExt cx="0" cy="0"/>
        </a:xfrm>
      </p:grpSpPr>
      <p:sp>
        <p:nvSpPr>
          <p:cNvPr id="2" name="Content Placeholder 2"/>
          <p:cNvSpPr>
            <a:spLocks noGrp="1"/>
          </p:cNvSpPr>
          <p:nvPr>
            <p:ph idx="13"/>
          </p:nvPr>
        </p:nvSpPr>
        <p:spPr>
          <a:xfrm>
            <a:off x="430306" y="5733256"/>
            <a:ext cx="8246150" cy="720080"/>
          </a:xfrm>
        </p:spPr>
        <p:txBody>
          <a:bodyPr/>
          <a:lstStyle>
            <a:lvl2pPr marL="457200" indent="0">
              <a:buNone/>
              <a:defRPr/>
            </a:lvl2pPr>
          </a:lstStyle>
          <a:p>
            <a:pPr lvl="0"/>
            <a:r>
              <a:rPr lang="en-US"/>
              <a:t>Click to edit Master text styles</a:t>
            </a:r>
          </a:p>
        </p:txBody>
      </p:sp>
      <p:sp>
        <p:nvSpPr>
          <p:cNvPr id="3" name="Content Placeholder 2"/>
          <p:cNvSpPr>
            <a:spLocks noGrp="1"/>
          </p:cNvSpPr>
          <p:nvPr>
            <p:ph idx="1"/>
          </p:nvPr>
        </p:nvSpPr>
        <p:spPr>
          <a:xfrm>
            <a:off x="446856" y="1268760"/>
            <a:ext cx="8229600" cy="424847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lide Number Placeholder 4"/>
          <p:cNvSpPr>
            <a:spLocks noGrp="1"/>
          </p:cNvSpPr>
          <p:nvPr>
            <p:ph type="sldNum" sz="quarter" idx="12"/>
          </p:nvPr>
        </p:nvSpPr>
        <p:spPr>
          <a:xfrm>
            <a:off x="-27693" y="6594811"/>
            <a:ext cx="1043608" cy="246221"/>
          </a:xfrm>
        </p:spPr>
        <p:txBody>
          <a:bodyPr/>
          <a:lstStyle/>
          <a:p>
            <a:fld id="{A4C18273-3B06-4AC5-BD96-A00D2AA2E2E6}" type="slidenum">
              <a:rPr lang="en-GB" smtClean="0"/>
              <a:pPr/>
              <a:t>‹#›</a:t>
            </a:fld>
            <a:endParaRPr lang="en-GB" dirty="0"/>
          </a:p>
        </p:txBody>
      </p:sp>
      <p:sp>
        <p:nvSpPr>
          <p:cNvPr id="6" name="Title 1"/>
          <p:cNvSpPr>
            <a:spLocks noGrp="1"/>
          </p:cNvSpPr>
          <p:nvPr>
            <p:ph type="title"/>
          </p:nvPr>
        </p:nvSpPr>
        <p:spPr>
          <a:xfrm>
            <a:off x="230832" y="116632"/>
            <a:ext cx="8085584" cy="776875"/>
          </a:xfrm>
        </p:spPr>
        <p:txBody>
          <a:bodyPr/>
          <a:lstStyle>
            <a:lvl1pPr>
              <a:defRPr>
                <a:solidFill>
                  <a:srgbClr val="6D6E71"/>
                </a:solidFill>
              </a:defRPr>
            </a:lvl1pPr>
          </a:lstStyle>
          <a:p>
            <a:r>
              <a:rPr lang="en-US"/>
              <a:t>Click to edit Master title style</a:t>
            </a:r>
            <a:endParaRPr lang="en-GB"/>
          </a:p>
        </p:txBody>
      </p:sp>
    </p:spTree>
    <p:extLst>
      <p:ext uri="{BB962C8B-B14F-4D97-AF65-F5344CB8AC3E}">
        <p14:creationId xmlns:p14="http://schemas.microsoft.com/office/powerpoint/2010/main" val="6684452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Alternative layout 6">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8425" y="258620"/>
            <a:ext cx="576063" cy="174442"/>
          </a:xfrm>
          <a:prstGeom prst="rect">
            <a:avLst/>
          </a:prstGeom>
        </p:spPr>
      </p:pic>
      <p:sp>
        <p:nvSpPr>
          <p:cNvPr id="27" name="Title 1"/>
          <p:cNvSpPr>
            <a:spLocks noGrp="1"/>
          </p:cNvSpPr>
          <p:nvPr>
            <p:ph type="title" hasCustomPrompt="1"/>
          </p:nvPr>
        </p:nvSpPr>
        <p:spPr>
          <a:xfrm>
            <a:off x="3923928" y="548680"/>
            <a:ext cx="5040560" cy="1368152"/>
          </a:xfrm>
          <a:prstGeom prst="rect">
            <a:avLst/>
          </a:prstGeom>
        </p:spPr>
        <p:txBody>
          <a:bodyPr anchor="t">
            <a:normAutofit/>
          </a:bodyPr>
          <a:lstStyle>
            <a:lvl1pPr>
              <a:defRPr sz="3200" b="0">
                <a:solidFill>
                  <a:srgbClr val="6D6E71"/>
                </a:solidFill>
              </a:defRPr>
            </a:lvl1pPr>
          </a:lstStyle>
          <a:p>
            <a:r>
              <a:rPr lang="en-US" dirty="0"/>
              <a:t>Click to edit title</a:t>
            </a:r>
            <a:endParaRPr lang="en-GB" dirty="0"/>
          </a:p>
        </p:txBody>
      </p:sp>
      <p:sp>
        <p:nvSpPr>
          <p:cNvPr id="40" name="Text Placeholder 37"/>
          <p:cNvSpPr>
            <a:spLocks noGrp="1"/>
          </p:cNvSpPr>
          <p:nvPr>
            <p:ph type="body" sz="quarter" idx="14" hasCustomPrompt="1"/>
          </p:nvPr>
        </p:nvSpPr>
        <p:spPr>
          <a:xfrm>
            <a:off x="309563" y="549275"/>
            <a:ext cx="3627437" cy="941388"/>
          </a:xfrm>
        </p:spPr>
        <p:txBody>
          <a:bodyPr anchor="ctr">
            <a:normAutofit/>
          </a:bodyPr>
          <a:lstStyle>
            <a:lvl1pPr marL="0" indent="0">
              <a:spcBef>
                <a:spcPts val="0"/>
              </a:spcBef>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9563" y="1628775"/>
            <a:ext cx="3241675" cy="446405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15"/>
          <p:cNvSpPr>
            <a:spLocks noGrp="1"/>
          </p:cNvSpPr>
          <p:nvPr>
            <p:ph sz="quarter" idx="15"/>
          </p:nvPr>
        </p:nvSpPr>
        <p:spPr>
          <a:xfrm>
            <a:off x="3923928" y="2060848"/>
            <a:ext cx="5040560" cy="446405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5"/>
          <p:cNvSpPr txBox="1">
            <a:spLocks/>
          </p:cNvSpPr>
          <p:nvPr userDrawn="1"/>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cxnSp>
        <p:nvCxnSpPr>
          <p:cNvPr id="7" name="Straight Connector 6"/>
          <p:cNvCxnSpPr/>
          <p:nvPr userDrawn="1"/>
        </p:nvCxnSpPr>
        <p:spPr>
          <a:xfrm flipH="1">
            <a:off x="179512" y="345841"/>
            <a:ext cx="8064896"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5561025"/>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230832" y="116632"/>
            <a:ext cx="8085584" cy="776875"/>
          </a:xfrm>
        </p:spPr>
        <p:txBody>
          <a:bodyPr>
            <a:normAutofit/>
          </a:bodyPr>
          <a:lstStyle>
            <a:lvl1pPr>
              <a:defRPr lang="en-US" sz="1600" b="0" i="1"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GB" dirty="0"/>
          </a:p>
        </p:txBody>
      </p:sp>
      <p:sp>
        <p:nvSpPr>
          <p:cNvPr id="4"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353814835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Blank P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272267560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userDrawn="1">
  <p:cSld name="DJS New Template">
    <p:spTree>
      <p:nvGrpSpPr>
        <p:cNvPr id="1" name=""/>
        <p:cNvGrpSpPr/>
        <p:nvPr/>
      </p:nvGrpSpPr>
      <p:grpSpPr>
        <a:xfrm>
          <a:off x="0" y="0"/>
          <a:ext cx="0" cy="0"/>
          <a:chOff x="0" y="0"/>
          <a:chExt cx="0" cy="0"/>
        </a:xfrm>
      </p:grpSpPr>
      <p:sp>
        <p:nvSpPr>
          <p:cNvPr id="22" name="Slide Number Placeholder 8"/>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23" name="Text Placeholder 2"/>
          <p:cNvSpPr>
            <a:spLocks noGrp="1"/>
          </p:cNvSpPr>
          <p:nvPr>
            <p:ph idx="1"/>
          </p:nvPr>
        </p:nvSpPr>
        <p:spPr>
          <a:xfrm>
            <a:off x="323528" y="1628800"/>
            <a:ext cx="8352928" cy="4896544"/>
          </a:xfrm>
          <a:prstGeom prst="rect">
            <a:avLst/>
          </a:prstGeom>
        </p:spPr>
        <p:txBody>
          <a:bodyPr vert="horz" lIns="91440" tIns="45720" rIns="91440" bIns="45720" rtlCol="0">
            <a:normAutofit/>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4" name="Slide Number Placeholder 5"/>
          <p:cNvSpPr txBox="1">
            <a:spLocks/>
          </p:cNvSpPr>
          <p:nvPr userDrawn="1"/>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
        <p:nvSpPr>
          <p:cNvPr id="26"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423754376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pic>
        <p:nvPicPr>
          <p:cNvPr id="6" name="Picture 5" descr="DJS_coloured-backgrounds_White-top.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56492"/>
          </a:xfrm>
          <a:prstGeom prst="rect">
            <a:avLst/>
          </a:prstGeom>
        </p:spPr>
      </p:pic>
      <p:sp>
        <p:nvSpPr>
          <p:cNvPr id="4" name="Slide Number Placeholder 5"/>
          <p:cNvSpPr>
            <a:spLocks noGrp="1"/>
          </p:cNvSpPr>
          <p:nvPr>
            <p:ph type="sldNum" sz="quarter" idx="4"/>
          </p:nvPr>
        </p:nvSpPr>
        <p:spPr>
          <a:xfrm>
            <a:off x="179512" y="6381328"/>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9" name="Title Placeholder 1"/>
          <p:cNvSpPr>
            <a:spLocks noGrp="1"/>
          </p:cNvSpPr>
          <p:nvPr>
            <p:ph type="title"/>
          </p:nvPr>
        </p:nvSpPr>
        <p:spPr>
          <a:xfrm>
            <a:off x="323528" y="556667"/>
            <a:ext cx="7510611" cy="542854"/>
          </a:xfrm>
          <a:prstGeom prst="rect">
            <a:avLst/>
          </a:prstGeom>
        </p:spPr>
        <p:txBody>
          <a:bodyPr vert="horz" lIns="91440" tIns="45720" rIns="91440" bIns="45720" rtlCol="0" anchor="t">
            <a:normAutofit/>
          </a:bodyPr>
          <a:lstStyle/>
          <a:p>
            <a:r>
              <a:rPr lang="en-US"/>
              <a:t>Click to edit Master title style</a:t>
            </a:r>
            <a:endParaRPr lang="en-GB" dirty="0"/>
          </a:p>
        </p:txBody>
      </p:sp>
      <p:sp>
        <p:nvSpPr>
          <p:cNvPr id="13" name="Content Placeholder 12"/>
          <p:cNvSpPr>
            <a:spLocks noGrp="1"/>
          </p:cNvSpPr>
          <p:nvPr>
            <p:ph sz="quarter" idx="10"/>
          </p:nvPr>
        </p:nvSpPr>
        <p:spPr>
          <a:xfrm>
            <a:off x="323528" y="1196752"/>
            <a:ext cx="8424936" cy="50405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34276045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pic>
        <p:nvPicPr>
          <p:cNvPr id="6" name="Picture 5" descr="DJS_coloured-backgrounds_White-top.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56492"/>
          </a:xfrm>
          <a:prstGeom prst="rect">
            <a:avLst/>
          </a:prstGeom>
        </p:spPr>
      </p:pic>
      <p:sp>
        <p:nvSpPr>
          <p:cNvPr id="4" name="Slide Number Placeholder 5"/>
          <p:cNvSpPr>
            <a:spLocks noGrp="1"/>
          </p:cNvSpPr>
          <p:nvPr>
            <p:ph type="sldNum" sz="quarter" idx="4"/>
          </p:nvPr>
        </p:nvSpPr>
        <p:spPr>
          <a:xfrm>
            <a:off x="179512" y="6381328"/>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9" name="Title Placeholder 1"/>
          <p:cNvSpPr>
            <a:spLocks noGrp="1"/>
          </p:cNvSpPr>
          <p:nvPr>
            <p:ph type="title"/>
          </p:nvPr>
        </p:nvSpPr>
        <p:spPr>
          <a:xfrm>
            <a:off x="323528" y="556667"/>
            <a:ext cx="7510611" cy="542854"/>
          </a:xfrm>
          <a:prstGeom prst="rect">
            <a:avLst/>
          </a:prstGeom>
        </p:spPr>
        <p:txBody>
          <a:bodyPr vert="horz" lIns="91440" tIns="45720" rIns="91440" bIns="45720" rtlCol="0" anchor="t">
            <a:normAutofit/>
          </a:bodyPr>
          <a:lstStyle/>
          <a:p>
            <a:r>
              <a:rPr lang="en-GB"/>
              <a:t>Click to edit Master title style</a:t>
            </a:r>
            <a:endParaRPr lang="en-GB" dirty="0"/>
          </a:p>
        </p:txBody>
      </p:sp>
      <p:sp>
        <p:nvSpPr>
          <p:cNvPr id="13" name="Content Placeholder 12"/>
          <p:cNvSpPr>
            <a:spLocks noGrp="1"/>
          </p:cNvSpPr>
          <p:nvPr>
            <p:ph sz="quarter" idx="10"/>
          </p:nvPr>
        </p:nvSpPr>
        <p:spPr>
          <a:xfrm>
            <a:off x="323528" y="1196752"/>
            <a:ext cx="8424936" cy="504056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5735963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Alternative Layout 7">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628800"/>
            <a:ext cx="2772000" cy="489654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7" name="Title Placeholder 3"/>
          <p:cNvSpPr>
            <a:spLocks noGrp="1"/>
          </p:cNvSpPr>
          <p:nvPr>
            <p:ph type="title"/>
          </p:nvPr>
        </p:nvSpPr>
        <p:spPr>
          <a:xfrm>
            <a:off x="323528" y="548680"/>
            <a:ext cx="2952328" cy="864096"/>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5" name="Content Placeholder 2"/>
          <p:cNvSpPr>
            <a:spLocks noGrp="1"/>
          </p:cNvSpPr>
          <p:nvPr>
            <p:ph idx="10"/>
          </p:nvPr>
        </p:nvSpPr>
        <p:spPr>
          <a:xfrm>
            <a:off x="3311860" y="548680"/>
            <a:ext cx="2772000" cy="597666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1"/>
          </p:nvPr>
        </p:nvSpPr>
        <p:spPr>
          <a:xfrm>
            <a:off x="6300192" y="548680"/>
            <a:ext cx="2772000" cy="597666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939648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8" name="Text Placeholder 37"/>
          <p:cNvSpPr>
            <a:spLocks noGrp="1"/>
          </p:cNvSpPr>
          <p:nvPr>
            <p:ph type="body" sz="quarter" idx="14" hasCustomPrompt="1"/>
          </p:nvPr>
        </p:nvSpPr>
        <p:spPr>
          <a:xfrm>
            <a:off x="309563" y="549275"/>
            <a:ext cx="7934845" cy="941388"/>
          </a:xfrm>
        </p:spPr>
        <p:txBody>
          <a:bodyPr anchor="ctr">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9" name="Slide Number Placeholder 5"/>
          <p:cNvSpPr txBox="1">
            <a:spLocks/>
          </p:cNvSpPr>
          <p:nvPr userDrawn="1"/>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16600489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0" y="6611779"/>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5368357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 Header Page">
    <p:spTree>
      <p:nvGrpSpPr>
        <p:cNvPr id="1" name=""/>
        <p:cNvGrpSpPr/>
        <p:nvPr/>
      </p:nvGrpSpPr>
      <p:grpSpPr>
        <a:xfrm>
          <a:off x="0" y="0"/>
          <a:ext cx="0" cy="0"/>
          <a:chOff x="0" y="0"/>
          <a:chExt cx="0" cy="0"/>
        </a:xfrm>
      </p:grpSpPr>
      <p:sp>
        <p:nvSpPr>
          <p:cNvPr id="4" name="Rectangle 3"/>
          <p:cNvSpPr/>
          <p:nvPr userDrawn="1"/>
        </p:nvSpPr>
        <p:spPr>
          <a:xfrm>
            <a:off x="0" y="1"/>
            <a:ext cx="4248472" cy="6857999"/>
          </a:xfrm>
          <a:prstGeom prst="rect">
            <a:avLst/>
          </a:prstGeom>
          <a:solidFill>
            <a:srgbClr val="126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cxnSp>
        <p:nvCxnSpPr>
          <p:cNvPr id="5" name="Straight Connector 4"/>
          <p:cNvCxnSpPr/>
          <p:nvPr userDrawn="1"/>
        </p:nvCxnSpPr>
        <p:spPr>
          <a:xfrm>
            <a:off x="408923" y="3072595"/>
            <a:ext cx="2650909"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36298" y="2996952"/>
            <a:ext cx="499598" cy="151287"/>
          </a:xfrm>
          <a:prstGeom prst="rect">
            <a:avLst/>
          </a:prstGeom>
        </p:spPr>
      </p:pic>
      <p:sp>
        <p:nvSpPr>
          <p:cNvPr id="8" name="Picture Placeholder 7"/>
          <p:cNvSpPr>
            <a:spLocks noGrp="1"/>
          </p:cNvSpPr>
          <p:nvPr>
            <p:ph type="pic" sz="quarter" idx="10"/>
          </p:nvPr>
        </p:nvSpPr>
        <p:spPr>
          <a:xfrm>
            <a:off x="4248150" y="0"/>
            <a:ext cx="4895850" cy="6858000"/>
          </a:xfrm>
        </p:spPr>
        <p:txBody>
          <a:bodyPr/>
          <a:lstStyle>
            <a:lvl1pPr marL="0" indent="0">
              <a:buNone/>
              <a:defRPr/>
            </a:lvl1pPr>
          </a:lstStyle>
          <a:p>
            <a:r>
              <a:rPr lang="en-US" dirty="0"/>
              <a:t>Click icon to add picture</a:t>
            </a:r>
            <a:endParaRPr lang="en-GB" dirty="0"/>
          </a:p>
        </p:txBody>
      </p:sp>
      <p:sp>
        <p:nvSpPr>
          <p:cNvPr id="11" name="Text Placeholder 10"/>
          <p:cNvSpPr>
            <a:spLocks noGrp="1"/>
          </p:cNvSpPr>
          <p:nvPr>
            <p:ph type="body" sz="quarter" idx="11"/>
          </p:nvPr>
        </p:nvSpPr>
        <p:spPr>
          <a:xfrm>
            <a:off x="408923" y="1916113"/>
            <a:ext cx="3226974" cy="3241675"/>
          </a:xfrm>
        </p:spPr>
        <p:txBody>
          <a:bodyPr/>
          <a:lstStyle>
            <a:lvl1pPr marL="0" indent="0">
              <a:buNone/>
              <a:defRPr sz="2000" b="1">
                <a:solidFill>
                  <a:schemeClr val="bg1"/>
                </a:solidFill>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289913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pic>
        <p:nvPicPr>
          <p:cNvPr id="8" name="Picture 7" descr="DJS_coloured-backgrounds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92"/>
            <a:ext cx="9144000" cy="649793"/>
          </a:xfrm>
          <a:prstGeom prst="rect">
            <a:avLst/>
          </a:prstGeom>
        </p:spPr>
      </p:pic>
      <p:sp>
        <p:nvSpPr>
          <p:cNvPr id="3" name="Title 1"/>
          <p:cNvSpPr>
            <a:spLocks noGrp="1"/>
          </p:cNvSpPr>
          <p:nvPr>
            <p:ph type="title" hasCustomPrompt="1"/>
          </p:nvPr>
        </p:nvSpPr>
        <p:spPr>
          <a:xfrm>
            <a:off x="323528" y="529516"/>
            <a:ext cx="7488832" cy="523220"/>
          </a:xfrm>
          <a:prstGeom prst="rect">
            <a:avLst/>
          </a:prstGeom>
        </p:spPr>
        <p:txBody>
          <a:bodyPr>
            <a:normAutofit/>
          </a:bodyPr>
          <a:lstStyle>
            <a:lvl1pPr>
              <a:defRPr lang="en-US" sz="1600" b="1" i="0" kern="1200" dirty="0" smtClean="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r>
              <a:rPr lang="en-GB" sz="2800" baseline="0" dirty="0"/>
              <a:t>Single line heading here 28pt</a:t>
            </a:r>
            <a:endParaRPr lang="en-US" sz="2800" baseline="0" dirty="0"/>
          </a:p>
        </p:txBody>
      </p:sp>
      <p:sp>
        <p:nvSpPr>
          <p:cNvPr id="4" name="Slide Number Placeholder 5"/>
          <p:cNvSpPr>
            <a:spLocks noGrp="1"/>
          </p:cNvSpPr>
          <p:nvPr>
            <p:ph type="sldNum" sz="quarter" idx="4"/>
          </p:nvPr>
        </p:nvSpPr>
        <p:spPr>
          <a:xfrm>
            <a:off x="179512" y="6381328"/>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5" name="Content Placeholder 12"/>
          <p:cNvSpPr>
            <a:spLocks noGrp="1"/>
          </p:cNvSpPr>
          <p:nvPr>
            <p:ph sz="quarter" idx="10" hasCustomPrompt="1"/>
          </p:nvPr>
        </p:nvSpPr>
        <p:spPr>
          <a:xfrm>
            <a:off x="323528" y="1124744"/>
            <a:ext cx="8424936" cy="648072"/>
          </a:xfrm>
          <a:prstGeom prst="rect">
            <a:avLst/>
          </a:prstGeom>
        </p:spPr>
        <p:txBody>
          <a:bodyPr/>
          <a:lstStyle>
            <a:lvl1pPr marL="0" marR="0" indent="0" algn="l" defTabSz="914400" rtl="0" eaLnBrk="1" fontAlgn="auto" latinLnBrk="0" hangingPunct="1">
              <a:lnSpc>
                <a:spcPct val="100000"/>
              </a:lnSpc>
              <a:spcBef>
                <a:spcPct val="20000"/>
              </a:spcBef>
              <a:spcAft>
                <a:spcPts val="0"/>
              </a:spcAft>
              <a:buClr>
                <a:srgbClr val="FF0090"/>
              </a:buClr>
              <a:buSzPct val="100000"/>
              <a:buFont typeface="Wingdings" panose="05000000000000000000" pitchFamily="2" charset="2"/>
              <a:buNone/>
              <a:tabLst/>
              <a:defRPr baseline="0"/>
            </a:lvl1pPr>
          </a:lstStyle>
          <a:p>
            <a:pPr marL="0" marR="0" lvl="0" indent="0" algn="l" defTabSz="914400" rtl="0" eaLnBrk="1" fontAlgn="auto" latinLnBrk="0" hangingPunct="1">
              <a:lnSpc>
                <a:spcPct val="100000"/>
              </a:lnSpc>
              <a:spcBef>
                <a:spcPct val="20000"/>
              </a:spcBef>
              <a:spcAft>
                <a:spcPts val="0"/>
              </a:spcAft>
              <a:buClr>
                <a:srgbClr val="FF0090"/>
              </a:buClr>
              <a:buSzPct val="100000"/>
              <a:buFont typeface="Wingdings" panose="05000000000000000000" pitchFamily="2" charset="2"/>
              <a:buNone/>
              <a:tabLst/>
              <a:defRPr/>
            </a:pPr>
            <a:r>
              <a:rPr lang="en-US" dirty="0"/>
              <a:t>Subheading 14pt to go here, subheading 14pt to go here, subheading 14pt to go here, subheading 14pt to go here, subheading 14pt to go here, subheading 14pt to go here, subheading 14pt to go here.</a:t>
            </a:r>
            <a:endParaRPr lang="en-GB" dirty="0"/>
          </a:p>
          <a:p>
            <a:pPr lvl="0"/>
            <a:endParaRPr lang="en-GB" dirty="0"/>
          </a:p>
        </p:txBody>
      </p:sp>
    </p:spTree>
    <p:extLst>
      <p:ext uri="{BB962C8B-B14F-4D97-AF65-F5344CB8AC3E}">
        <p14:creationId xmlns:p14="http://schemas.microsoft.com/office/powerpoint/2010/main" val="13317761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9512" y="115888"/>
            <a:ext cx="8713663" cy="1225550"/>
          </a:xfrm>
          <a:prstGeom prst="rect">
            <a:avLst/>
          </a:prstGeom>
        </p:spPr>
        <p:txBody>
          <a:bodyPr/>
          <a:lstStyle>
            <a:lvl1pPr>
              <a:defRPr sz="2400" b="0">
                <a:solidFill>
                  <a:srgbClr val="EC008C"/>
                </a:solidFill>
                <a:latin typeface="Arial" pitchFamily="34" charset="0"/>
                <a:cs typeface="Arial" pitchFamily="34" charset="0"/>
              </a:defRPr>
            </a:lvl1pPr>
          </a:lstStyle>
          <a:p>
            <a:r>
              <a:rPr lang="en-US"/>
              <a:t>Click to edit Master title style</a:t>
            </a:r>
            <a:endParaRPr lang="en-US" dirty="0"/>
          </a:p>
        </p:txBody>
      </p:sp>
      <p:sp>
        <p:nvSpPr>
          <p:cNvPr id="5" name="Rectangle 12"/>
          <p:cNvSpPr>
            <a:spLocks noGrp="1" noChangeArrowheads="1"/>
          </p:cNvSpPr>
          <p:nvPr>
            <p:ph type="sldNum" sz="quarter" idx="10"/>
          </p:nvPr>
        </p:nvSpPr>
        <p:spPr>
          <a:xfrm>
            <a:off x="22225" y="6634163"/>
            <a:ext cx="2133600" cy="188912"/>
          </a:xfrm>
        </p:spPr>
        <p:txBody>
          <a:bodyPr/>
          <a:lstStyle>
            <a:lvl1pPr algn="l">
              <a:defRPr/>
            </a:lvl1pPr>
          </a:lstStyle>
          <a:p>
            <a:pPr>
              <a:defRPr/>
            </a:pPr>
            <a:fld id="{76454F07-ECFC-46B5-91E8-1875557AC77A}" type="slidenum">
              <a:rPr lang="en-US"/>
              <a:pPr>
                <a:defRPr/>
              </a:pPr>
              <a:t>‹#›</a:t>
            </a:fld>
            <a:endParaRPr lang="en-US" dirty="0"/>
          </a:p>
        </p:txBody>
      </p:sp>
      <p:cxnSp>
        <p:nvCxnSpPr>
          <p:cNvPr id="6" name="Straight Connector 5"/>
          <p:cNvCxnSpPr/>
          <p:nvPr userDrawn="1"/>
        </p:nvCxnSpPr>
        <p:spPr>
          <a:xfrm flipV="1">
            <a:off x="107504" y="339922"/>
            <a:ext cx="8064896" cy="23254"/>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316417" y="242524"/>
            <a:ext cx="576063" cy="174442"/>
          </a:xfrm>
          <a:prstGeom prst="rect">
            <a:avLst/>
          </a:prstGeom>
        </p:spPr>
      </p:pic>
    </p:spTree>
    <p:extLst>
      <p:ext uri="{BB962C8B-B14F-4D97-AF65-F5344CB8AC3E}">
        <p14:creationId xmlns:p14="http://schemas.microsoft.com/office/powerpoint/2010/main" val="1132992416"/>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7"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7907819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t>‹#›</a:t>
            </a:fld>
            <a:endParaRPr lang="en-GB" dirty="0"/>
          </a:p>
        </p:txBody>
      </p:sp>
      <p:sp>
        <p:nvSpPr>
          <p:cNvPr id="9" name="Content Placeholder 2"/>
          <p:cNvSpPr>
            <a:spLocks noGrp="1"/>
          </p:cNvSpPr>
          <p:nvPr>
            <p:ph idx="1"/>
          </p:nvPr>
        </p:nvSpPr>
        <p:spPr>
          <a:xfrm>
            <a:off x="323528" y="1628800"/>
            <a:ext cx="4114800" cy="4896544"/>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2"/>
          <p:cNvSpPr>
            <a:spLocks noGrp="1"/>
          </p:cNvSpPr>
          <p:nvPr>
            <p:ph idx="13"/>
          </p:nvPr>
        </p:nvSpPr>
        <p:spPr>
          <a:xfrm>
            <a:off x="4788024" y="1628800"/>
            <a:ext cx="4114800" cy="4896544"/>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7758050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lternative Layout 1">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t>‹#›</a:t>
            </a:fld>
            <a:endParaRPr lang="en-GB" dirty="0"/>
          </a:p>
        </p:txBody>
      </p:sp>
      <p:sp>
        <p:nvSpPr>
          <p:cNvPr id="6" name="Content Placeholder 2"/>
          <p:cNvSpPr>
            <a:spLocks noGrp="1"/>
          </p:cNvSpPr>
          <p:nvPr>
            <p:ph idx="1"/>
          </p:nvPr>
        </p:nvSpPr>
        <p:spPr>
          <a:xfrm>
            <a:off x="457200" y="1556792"/>
            <a:ext cx="4114800" cy="4968552"/>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3"/>
          </p:nvPr>
        </p:nvSpPr>
        <p:spPr>
          <a:xfrm>
            <a:off x="4788024" y="1556792"/>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2"/>
          <p:cNvSpPr>
            <a:spLocks noGrp="1"/>
          </p:cNvSpPr>
          <p:nvPr>
            <p:ph idx="14"/>
          </p:nvPr>
        </p:nvSpPr>
        <p:spPr>
          <a:xfrm>
            <a:off x="4788024" y="4221088"/>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8182337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lternative layout 2">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t>‹#›</a:t>
            </a:fld>
            <a:endParaRPr lang="en-GB" dirty="0"/>
          </a:p>
        </p:txBody>
      </p:sp>
      <p:sp>
        <p:nvSpPr>
          <p:cNvPr id="10" name="Content Placeholder 2"/>
          <p:cNvSpPr>
            <a:spLocks noGrp="1"/>
          </p:cNvSpPr>
          <p:nvPr>
            <p:ph idx="13"/>
          </p:nvPr>
        </p:nvSpPr>
        <p:spPr>
          <a:xfrm>
            <a:off x="323528" y="1556792"/>
            <a:ext cx="8352928" cy="720080"/>
          </a:xfrm>
        </p:spPr>
        <p:txBody>
          <a:bodyPr/>
          <a:lstStyle>
            <a:lvl1pPr algn="just">
              <a:lnSpc>
                <a:spcPct val="120000"/>
              </a:lnSpc>
              <a:spcBef>
                <a:spcPts val="600"/>
              </a:spcBef>
              <a:spcAft>
                <a:spcPts val="600"/>
              </a:spcAft>
              <a:defRPr/>
            </a:lvl1pPr>
            <a:lvl2pPr marL="457200" indent="0">
              <a:buNone/>
              <a:defRPr/>
            </a:lvl2pPr>
          </a:lstStyle>
          <a:p>
            <a:pPr lvl="0"/>
            <a:r>
              <a:rPr lang="en-US"/>
              <a:t>Click to edit Master text styles</a:t>
            </a:r>
          </a:p>
        </p:txBody>
      </p:sp>
      <p:sp>
        <p:nvSpPr>
          <p:cNvPr id="11" name="Content Placeholder 2"/>
          <p:cNvSpPr>
            <a:spLocks noGrp="1"/>
          </p:cNvSpPr>
          <p:nvPr>
            <p:ph idx="1"/>
          </p:nvPr>
        </p:nvSpPr>
        <p:spPr>
          <a:xfrm>
            <a:off x="323528" y="2420888"/>
            <a:ext cx="8352928" cy="4032448"/>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9177652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lternative layout 3">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t>‹#›</a:t>
            </a:fld>
            <a:endParaRPr lang="en-GB" dirty="0"/>
          </a:p>
        </p:txBody>
      </p:sp>
      <p:sp>
        <p:nvSpPr>
          <p:cNvPr id="4" name="Content Placeholder 2"/>
          <p:cNvSpPr>
            <a:spLocks noGrp="1"/>
          </p:cNvSpPr>
          <p:nvPr>
            <p:ph idx="1"/>
          </p:nvPr>
        </p:nvSpPr>
        <p:spPr>
          <a:xfrm>
            <a:off x="4644008" y="1556792"/>
            <a:ext cx="4114800" cy="4968552"/>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2"/>
          <p:cNvSpPr>
            <a:spLocks noGrp="1"/>
          </p:cNvSpPr>
          <p:nvPr>
            <p:ph idx="13"/>
          </p:nvPr>
        </p:nvSpPr>
        <p:spPr>
          <a:xfrm>
            <a:off x="323528" y="1556792"/>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2"/>
          <p:cNvSpPr>
            <a:spLocks noGrp="1"/>
          </p:cNvSpPr>
          <p:nvPr>
            <p:ph idx="14"/>
          </p:nvPr>
        </p:nvSpPr>
        <p:spPr>
          <a:xfrm>
            <a:off x="323528" y="4221088"/>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1451785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lternative layout 4">
    <p:spTree>
      <p:nvGrpSpPr>
        <p:cNvPr id="1" name=""/>
        <p:cNvGrpSpPr/>
        <p:nvPr/>
      </p:nvGrpSpPr>
      <p:grpSpPr>
        <a:xfrm>
          <a:off x="0" y="0"/>
          <a:ext cx="0" cy="0"/>
          <a:chOff x="0" y="0"/>
          <a:chExt cx="0" cy="0"/>
        </a:xfrm>
      </p:grpSpPr>
      <p:sp>
        <p:nvSpPr>
          <p:cNvPr id="2" name="Content Placeholder 2"/>
          <p:cNvSpPr>
            <a:spLocks noGrp="1"/>
          </p:cNvSpPr>
          <p:nvPr>
            <p:ph idx="13"/>
          </p:nvPr>
        </p:nvSpPr>
        <p:spPr>
          <a:xfrm>
            <a:off x="430306" y="5733256"/>
            <a:ext cx="8246150" cy="720080"/>
          </a:xfrm>
        </p:spPr>
        <p:txBody>
          <a:bodyPr/>
          <a:lstStyle>
            <a:lvl1pPr algn="just">
              <a:lnSpc>
                <a:spcPct val="120000"/>
              </a:lnSpc>
              <a:spcBef>
                <a:spcPts val="600"/>
              </a:spcBef>
              <a:spcAft>
                <a:spcPts val="600"/>
              </a:spcAft>
              <a:defRPr/>
            </a:lvl1pPr>
            <a:lvl2pPr marL="457200" indent="0">
              <a:buNone/>
              <a:defRPr/>
            </a:lvl2pPr>
          </a:lstStyle>
          <a:p>
            <a:pPr lvl="0"/>
            <a:r>
              <a:rPr lang="en-US"/>
              <a:t>Click to edit Master text styles</a:t>
            </a:r>
          </a:p>
        </p:txBody>
      </p:sp>
      <p:sp>
        <p:nvSpPr>
          <p:cNvPr id="3" name="Content Placeholder 2"/>
          <p:cNvSpPr>
            <a:spLocks noGrp="1"/>
          </p:cNvSpPr>
          <p:nvPr>
            <p:ph idx="1"/>
          </p:nvPr>
        </p:nvSpPr>
        <p:spPr>
          <a:xfrm>
            <a:off x="446856" y="1556792"/>
            <a:ext cx="8229600" cy="3960440"/>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lide Number Placeholder 4"/>
          <p:cNvSpPr>
            <a:spLocks noGrp="1"/>
          </p:cNvSpPr>
          <p:nvPr>
            <p:ph type="sldNum" sz="quarter" idx="12"/>
          </p:nvPr>
        </p:nvSpPr>
        <p:spPr>
          <a:xfrm>
            <a:off x="-27693" y="6594811"/>
            <a:ext cx="1043608" cy="246221"/>
          </a:xfrm>
          <a:prstGeom prst="rect">
            <a:avLst/>
          </a:prstGeom>
        </p:spPr>
        <p:txBody>
          <a:bodyPr/>
          <a:lstStyle/>
          <a:p>
            <a:fld id="{A4C18273-3B06-4AC5-BD96-A00D2AA2E2E6}" type="slidenum">
              <a:rPr lang="en-GB" smtClean="0"/>
              <a:t>‹#›</a:t>
            </a:fld>
            <a:endParaRPr lang="en-GB" dirty="0"/>
          </a:p>
        </p:txBody>
      </p:sp>
      <p:sp>
        <p:nvSpPr>
          <p:cNvPr id="8"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0076127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Alternative layout 5">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8425" y="258620"/>
            <a:ext cx="576063" cy="174442"/>
          </a:xfrm>
          <a:prstGeom prst="rect">
            <a:avLst/>
          </a:prstGeom>
        </p:spPr>
      </p:pic>
      <p:sp>
        <p:nvSpPr>
          <p:cNvPr id="40" name="Text Placeholder 37"/>
          <p:cNvSpPr>
            <a:spLocks noGrp="1"/>
          </p:cNvSpPr>
          <p:nvPr>
            <p:ph type="body" sz="quarter" idx="14" hasCustomPrompt="1"/>
          </p:nvPr>
        </p:nvSpPr>
        <p:spPr>
          <a:xfrm>
            <a:off x="309564" y="692696"/>
            <a:ext cx="2715828" cy="1931088"/>
          </a:xfrm>
        </p:spPr>
        <p:txBody>
          <a:bodyPr anchor="t">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9563" y="2924944"/>
            <a:ext cx="8654925" cy="360040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ext Placeholder 2"/>
          <p:cNvSpPr>
            <a:spLocks noGrp="1"/>
          </p:cNvSpPr>
          <p:nvPr>
            <p:ph type="body" sz="quarter" idx="15"/>
          </p:nvPr>
        </p:nvSpPr>
        <p:spPr>
          <a:xfrm>
            <a:off x="3025775" y="692150"/>
            <a:ext cx="6027738" cy="1931988"/>
          </a:xfrm>
        </p:spPr>
        <p:txBody>
          <a:bodyPr anchor="ct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vl5pPr algn="just">
              <a:lnSpc>
                <a:spcPct val="120000"/>
              </a:lnSpc>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Slide Number Placeholder 5"/>
          <p:cNvSpPr txBox="1">
            <a:spLocks/>
          </p:cNvSpPr>
          <p:nvPr userDrawn="1"/>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cxnSp>
        <p:nvCxnSpPr>
          <p:cNvPr id="8" name="Straight Connector 7"/>
          <p:cNvCxnSpPr/>
          <p:nvPr userDrawn="1"/>
        </p:nvCxnSpPr>
        <p:spPr>
          <a:xfrm flipH="1">
            <a:off x="179512" y="345841"/>
            <a:ext cx="8064896"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719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Alternative layout 8">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8425" y="258620"/>
            <a:ext cx="576063" cy="174442"/>
          </a:xfrm>
          <a:prstGeom prst="rect">
            <a:avLst/>
          </a:prstGeom>
        </p:spPr>
      </p:pic>
      <p:sp>
        <p:nvSpPr>
          <p:cNvPr id="40" name="Text Placeholder 37"/>
          <p:cNvSpPr>
            <a:spLocks noGrp="1"/>
          </p:cNvSpPr>
          <p:nvPr>
            <p:ph type="body" sz="quarter" idx="14" hasCustomPrompt="1"/>
          </p:nvPr>
        </p:nvSpPr>
        <p:spPr>
          <a:xfrm>
            <a:off x="309564" y="692696"/>
            <a:ext cx="2715828" cy="1931088"/>
          </a:xfrm>
        </p:spPr>
        <p:txBody>
          <a:bodyPr anchor="t">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59832" y="2924944"/>
            <a:ext cx="5904656" cy="360040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Slide Number Placeholder 5"/>
          <p:cNvSpPr txBox="1">
            <a:spLocks/>
          </p:cNvSpPr>
          <p:nvPr userDrawn="1"/>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
        <p:nvSpPr>
          <p:cNvPr id="9" name="Text Placeholder 2"/>
          <p:cNvSpPr>
            <a:spLocks noGrp="1"/>
          </p:cNvSpPr>
          <p:nvPr>
            <p:ph type="body" sz="quarter" idx="15"/>
          </p:nvPr>
        </p:nvSpPr>
        <p:spPr>
          <a:xfrm>
            <a:off x="3025775" y="692150"/>
            <a:ext cx="6027738" cy="1931988"/>
          </a:xfrm>
        </p:spPr>
        <p:txBody>
          <a:bodyPr anchor="ctr">
            <a:noAutofit/>
          </a:bodyPr>
          <a:lstStyle>
            <a:lvl1pPr marL="0" indent="0">
              <a:lnSpc>
                <a:spcPct val="100000"/>
              </a:lnSpc>
              <a:spcBef>
                <a:spcPts val="0"/>
              </a:spcBef>
              <a:spcAft>
                <a:spcPts val="0"/>
              </a:spcAft>
              <a:buNone/>
              <a:defRPr sz="3200">
                <a:solidFill>
                  <a:srgbClr val="6D6E71"/>
                </a:solidFill>
              </a:defRPr>
            </a:lvl1pPr>
            <a:lvl2pPr marL="457200" indent="0">
              <a:lnSpc>
                <a:spcPct val="120000"/>
              </a:lnSpc>
              <a:spcBef>
                <a:spcPts val="0"/>
              </a:spcBef>
              <a:spcAft>
                <a:spcPts val="600"/>
              </a:spcAft>
              <a:buNone/>
              <a:defRPr sz="2400">
                <a:solidFill>
                  <a:srgbClr val="FF0090"/>
                </a:solidFill>
              </a:defRPr>
            </a:lvl2pPr>
            <a:lvl3pPr marL="914400" indent="0">
              <a:lnSpc>
                <a:spcPct val="120000"/>
              </a:lnSpc>
              <a:spcBef>
                <a:spcPts val="0"/>
              </a:spcBef>
              <a:spcAft>
                <a:spcPts val="600"/>
              </a:spcAft>
              <a:buNone/>
              <a:defRPr sz="2400">
                <a:solidFill>
                  <a:srgbClr val="FF0090"/>
                </a:solidFill>
              </a:defRPr>
            </a:lvl3pPr>
            <a:lvl4pPr marL="1371600" indent="0">
              <a:lnSpc>
                <a:spcPct val="120000"/>
              </a:lnSpc>
              <a:spcBef>
                <a:spcPts val="0"/>
              </a:spcBef>
              <a:spcAft>
                <a:spcPts val="600"/>
              </a:spcAft>
              <a:buNone/>
              <a:defRPr sz="2400">
                <a:solidFill>
                  <a:srgbClr val="FF0090"/>
                </a:solidFill>
              </a:defRPr>
            </a:lvl4pPr>
            <a:lvl5pPr marL="1828800" indent="0">
              <a:lnSpc>
                <a:spcPct val="120000"/>
              </a:lnSpc>
              <a:spcBef>
                <a:spcPts val="0"/>
              </a:spcBef>
              <a:spcAft>
                <a:spcPts val="600"/>
              </a:spcAft>
              <a:buNone/>
              <a:defRPr sz="2400">
                <a:solidFill>
                  <a:srgbClr val="FF0090"/>
                </a:solidFill>
              </a:defRPr>
            </a:lvl5pPr>
          </a:lstStyle>
          <a:p>
            <a:pPr lvl="0"/>
            <a:r>
              <a:rPr lang="en-US"/>
              <a:t>Click to edit Master text styles</a:t>
            </a:r>
          </a:p>
        </p:txBody>
      </p:sp>
      <p:sp>
        <p:nvSpPr>
          <p:cNvPr id="4" name="Picture Placeholder 3"/>
          <p:cNvSpPr>
            <a:spLocks noGrp="1"/>
          </p:cNvSpPr>
          <p:nvPr>
            <p:ph type="pic" sz="quarter" idx="16"/>
          </p:nvPr>
        </p:nvSpPr>
        <p:spPr>
          <a:xfrm>
            <a:off x="323850" y="2924175"/>
            <a:ext cx="2735263" cy="3600450"/>
          </a:xfrm>
        </p:spPr>
        <p:txBody>
          <a:bodyPr/>
          <a:lstStyle/>
          <a:p>
            <a:r>
              <a:rPr lang="en-US" dirty="0"/>
              <a:t>Click icon to add picture</a:t>
            </a:r>
            <a:endParaRPr lang="en-GB" dirty="0"/>
          </a:p>
        </p:txBody>
      </p:sp>
      <p:cxnSp>
        <p:nvCxnSpPr>
          <p:cNvPr id="11" name="Straight Connector 10"/>
          <p:cNvCxnSpPr/>
          <p:nvPr userDrawn="1"/>
        </p:nvCxnSpPr>
        <p:spPr>
          <a:xfrm flipH="1">
            <a:off x="179512" y="345841"/>
            <a:ext cx="8064896"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85932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Alternative layout 6">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8425" y="258620"/>
            <a:ext cx="576063" cy="174442"/>
          </a:xfrm>
          <a:prstGeom prst="rect">
            <a:avLst/>
          </a:prstGeom>
        </p:spPr>
      </p:pic>
      <p:sp>
        <p:nvSpPr>
          <p:cNvPr id="27" name="Title 1"/>
          <p:cNvSpPr>
            <a:spLocks noGrp="1"/>
          </p:cNvSpPr>
          <p:nvPr>
            <p:ph type="title" hasCustomPrompt="1"/>
          </p:nvPr>
        </p:nvSpPr>
        <p:spPr>
          <a:xfrm>
            <a:off x="3923928" y="548680"/>
            <a:ext cx="5040560" cy="1368152"/>
          </a:xfrm>
          <a:prstGeom prst="rect">
            <a:avLst/>
          </a:prstGeom>
        </p:spPr>
        <p:txBody>
          <a:bodyPr anchor="t">
            <a:normAutofit/>
          </a:bodyPr>
          <a:lstStyle>
            <a:lvl1pPr>
              <a:defRPr sz="3200" b="0">
                <a:solidFill>
                  <a:srgbClr val="6D6E71"/>
                </a:solidFill>
              </a:defRPr>
            </a:lvl1pPr>
          </a:lstStyle>
          <a:p>
            <a:r>
              <a:rPr lang="en-US" dirty="0"/>
              <a:t>Click to edit title</a:t>
            </a:r>
            <a:endParaRPr lang="en-GB" dirty="0"/>
          </a:p>
        </p:txBody>
      </p:sp>
      <p:sp>
        <p:nvSpPr>
          <p:cNvPr id="40" name="Text Placeholder 37"/>
          <p:cNvSpPr>
            <a:spLocks noGrp="1"/>
          </p:cNvSpPr>
          <p:nvPr>
            <p:ph type="body" sz="quarter" idx="14" hasCustomPrompt="1"/>
          </p:nvPr>
        </p:nvSpPr>
        <p:spPr>
          <a:xfrm>
            <a:off x="309563" y="549275"/>
            <a:ext cx="3627437" cy="941388"/>
          </a:xfrm>
        </p:spPr>
        <p:txBody>
          <a:bodyPr anchor="ctr">
            <a:normAutofit/>
          </a:bodyPr>
          <a:lstStyle>
            <a:lvl1pPr marL="0" indent="0">
              <a:spcBef>
                <a:spcPts val="0"/>
              </a:spcBef>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9563" y="1628775"/>
            <a:ext cx="3241675" cy="446405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15"/>
          <p:cNvSpPr>
            <a:spLocks noGrp="1"/>
          </p:cNvSpPr>
          <p:nvPr>
            <p:ph sz="quarter" idx="15"/>
          </p:nvPr>
        </p:nvSpPr>
        <p:spPr>
          <a:xfrm>
            <a:off x="3923928" y="2060848"/>
            <a:ext cx="5040560" cy="446405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5"/>
          <p:cNvSpPr txBox="1">
            <a:spLocks/>
          </p:cNvSpPr>
          <p:nvPr userDrawn="1"/>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cxnSp>
        <p:nvCxnSpPr>
          <p:cNvPr id="7" name="Straight Connector 6"/>
          <p:cNvCxnSpPr/>
          <p:nvPr userDrawn="1"/>
        </p:nvCxnSpPr>
        <p:spPr>
          <a:xfrm flipH="1">
            <a:off x="179512" y="345841"/>
            <a:ext cx="8064896"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6722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7"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8162800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lternative Layout 7">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628800"/>
            <a:ext cx="2772000" cy="489654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7" name="Title Placeholder 3"/>
          <p:cNvSpPr>
            <a:spLocks noGrp="1"/>
          </p:cNvSpPr>
          <p:nvPr>
            <p:ph type="title"/>
          </p:nvPr>
        </p:nvSpPr>
        <p:spPr>
          <a:xfrm>
            <a:off x="323528" y="548680"/>
            <a:ext cx="2952328" cy="864096"/>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5" name="Content Placeholder 2"/>
          <p:cNvSpPr>
            <a:spLocks noGrp="1"/>
          </p:cNvSpPr>
          <p:nvPr>
            <p:ph idx="10"/>
          </p:nvPr>
        </p:nvSpPr>
        <p:spPr>
          <a:xfrm>
            <a:off x="3311860" y="548680"/>
            <a:ext cx="2772000" cy="597666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1"/>
          </p:nvPr>
        </p:nvSpPr>
        <p:spPr>
          <a:xfrm>
            <a:off x="6300192" y="548680"/>
            <a:ext cx="2772000" cy="597666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0831714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ext Placeholder 37"/>
          <p:cNvSpPr>
            <a:spLocks noGrp="1"/>
          </p:cNvSpPr>
          <p:nvPr>
            <p:ph type="body" sz="quarter" idx="14" hasCustomPrompt="1"/>
          </p:nvPr>
        </p:nvSpPr>
        <p:spPr>
          <a:xfrm>
            <a:off x="309563" y="549275"/>
            <a:ext cx="7934845" cy="941388"/>
          </a:xfrm>
        </p:spPr>
        <p:txBody>
          <a:bodyPr anchor="ctr">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9" name="Slide Number Placeholder 5"/>
          <p:cNvSpPr txBox="1">
            <a:spLocks/>
          </p:cNvSpPr>
          <p:nvPr userDrawn="1"/>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40425685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0" y="6611779"/>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29100923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ection Header Page">
    <p:spTree>
      <p:nvGrpSpPr>
        <p:cNvPr id="1" name=""/>
        <p:cNvGrpSpPr/>
        <p:nvPr/>
      </p:nvGrpSpPr>
      <p:grpSpPr>
        <a:xfrm>
          <a:off x="0" y="0"/>
          <a:ext cx="0" cy="0"/>
          <a:chOff x="0" y="0"/>
          <a:chExt cx="0" cy="0"/>
        </a:xfrm>
      </p:grpSpPr>
      <p:sp>
        <p:nvSpPr>
          <p:cNvPr id="4" name="Rectangle 3"/>
          <p:cNvSpPr/>
          <p:nvPr userDrawn="1"/>
        </p:nvSpPr>
        <p:spPr>
          <a:xfrm>
            <a:off x="0" y="1"/>
            <a:ext cx="4248472" cy="6857999"/>
          </a:xfrm>
          <a:prstGeom prst="rect">
            <a:avLst/>
          </a:prstGeom>
          <a:solidFill>
            <a:srgbClr val="126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p:cNvCxnSpPr/>
          <p:nvPr userDrawn="1"/>
        </p:nvCxnSpPr>
        <p:spPr>
          <a:xfrm>
            <a:off x="408923" y="3072595"/>
            <a:ext cx="2650909"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36298" y="2996952"/>
            <a:ext cx="499598" cy="151287"/>
          </a:xfrm>
          <a:prstGeom prst="rect">
            <a:avLst/>
          </a:prstGeom>
        </p:spPr>
      </p:pic>
      <p:sp>
        <p:nvSpPr>
          <p:cNvPr id="8" name="Picture Placeholder 7"/>
          <p:cNvSpPr>
            <a:spLocks noGrp="1"/>
          </p:cNvSpPr>
          <p:nvPr>
            <p:ph type="pic" sz="quarter" idx="10"/>
          </p:nvPr>
        </p:nvSpPr>
        <p:spPr>
          <a:xfrm>
            <a:off x="4248150" y="0"/>
            <a:ext cx="4895850" cy="6858000"/>
          </a:xfrm>
        </p:spPr>
        <p:txBody>
          <a:bodyPr/>
          <a:lstStyle>
            <a:lvl1pPr marL="0" indent="0">
              <a:buNone/>
              <a:defRPr/>
            </a:lvl1pPr>
          </a:lstStyle>
          <a:p>
            <a:r>
              <a:rPr lang="en-US" dirty="0"/>
              <a:t>Click icon to add picture</a:t>
            </a:r>
            <a:endParaRPr lang="en-GB" dirty="0"/>
          </a:p>
        </p:txBody>
      </p:sp>
      <p:sp>
        <p:nvSpPr>
          <p:cNvPr id="11" name="Text Placeholder 10"/>
          <p:cNvSpPr>
            <a:spLocks noGrp="1"/>
          </p:cNvSpPr>
          <p:nvPr>
            <p:ph type="body" sz="quarter" idx="11"/>
          </p:nvPr>
        </p:nvSpPr>
        <p:spPr>
          <a:xfrm>
            <a:off x="408923" y="1916113"/>
            <a:ext cx="3226974" cy="3241675"/>
          </a:xfrm>
        </p:spPr>
        <p:txBody>
          <a:bodyPr/>
          <a:lstStyle>
            <a:lvl1pPr marL="0" indent="0">
              <a:buNone/>
              <a:defRPr sz="2000" b="1">
                <a:solidFill>
                  <a:schemeClr val="bg1"/>
                </a:solidFill>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551620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3" name="Title 1"/>
          <p:cNvSpPr>
            <a:spLocks noGrp="1"/>
          </p:cNvSpPr>
          <p:nvPr>
            <p:ph type="title"/>
          </p:nvPr>
        </p:nvSpPr>
        <p:spPr>
          <a:xfrm>
            <a:off x="230832" y="116632"/>
            <a:ext cx="8085584" cy="776875"/>
          </a:xfrm>
        </p:spPr>
        <p:txBody>
          <a:bodyPr>
            <a:normAutofit/>
          </a:bodyPr>
          <a:lstStyle>
            <a:lvl1pPr>
              <a:defRPr lang="en-US" sz="1600" b="0" i="1"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GB" dirty="0"/>
          </a:p>
        </p:txBody>
      </p:sp>
      <p:sp>
        <p:nvSpPr>
          <p:cNvPr id="4"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5032808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865F77D-2798-BE41-B325-18993F3A562F}" type="datetime1">
              <a:rPr lang="en-GB" smtClean="0"/>
              <a:t>18/Jul/2019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6A976F4-DDA2-9A4B-885F-A5ADB2DE8254}" type="slidenum">
              <a:rPr lang="en-US" smtClean="0"/>
              <a:t>‹#›</a:t>
            </a:fld>
            <a:endParaRPr lang="en-US" dirty="0"/>
          </a:p>
        </p:txBody>
      </p:sp>
    </p:spTree>
    <p:extLst>
      <p:ext uri="{BB962C8B-B14F-4D97-AF65-F5344CB8AC3E}">
        <p14:creationId xmlns:p14="http://schemas.microsoft.com/office/powerpoint/2010/main" val="35324509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7"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3722281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9" name="Content Placeholder 2"/>
          <p:cNvSpPr>
            <a:spLocks noGrp="1"/>
          </p:cNvSpPr>
          <p:nvPr>
            <p:ph idx="1"/>
          </p:nvPr>
        </p:nvSpPr>
        <p:spPr>
          <a:xfrm>
            <a:off x="323528" y="1628800"/>
            <a:ext cx="4114800" cy="4896544"/>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2"/>
          <p:cNvSpPr>
            <a:spLocks noGrp="1"/>
          </p:cNvSpPr>
          <p:nvPr>
            <p:ph idx="13"/>
          </p:nvPr>
        </p:nvSpPr>
        <p:spPr>
          <a:xfrm>
            <a:off x="4788024" y="1628800"/>
            <a:ext cx="4114800" cy="4896544"/>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8071009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lternative Layout 1">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6" name="Content Placeholder 2"/>
          <p:cNvSpPr>
            <a:spLocks noGrp="1"/>
          </p:cNvSpPr>
          <p:nvPr>
            <p:ph idx="1"/>
          </p:nvPr>
        </p:nvSpPr>
        <p:spPr>
          <a:xfrm>
            <a:off x="457200" y="1556792"/>
            <a:ext cx="4114800" cy="4968552"/>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3"/>
          </p:nvPr>
        </p:nvSpPr>
        <p:spPr>
          <a:xfrm>
            <a:off x="4788024" y="1556792"/>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2"/>
          <p:cNvSpPr>
            <a:spLocks noGrp="1"/>
          </p:cNvSpPr>
          <p:nvPr>
            <p:ph idx="14"/>
          </p:nvPr>
        </p:nvSpPr>
        <p:spPr>
          <a:xfrm>
            <a:off x="4788024" y="4221088"/>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7249866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lternative layout 2">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10" name="Content Placeholder 2"/>
          <p:cNvSpPr>
            <a:spLocks noGrp="1"/>
          </p:cNvSpPr>
          <p:nvPr>
            <p:ph idx="13"/>
          </p:nvPr>
        </p:nvSpPr>
        <p:spPr>
          <a:xfrm>
            <a:off x="323528" y="1556792"/>
            <a:ext cx="8352928" cy="720080"/>
          </a:xfrm>
        </p:spPr>
        <p:txBody>
          <a:bodyPr/>
          <a:lstStyle>
            <a:lvl1pPr algn="just">
              <a:lnSpc>
                <a:spcPct val="120000"/>
              </a:lnSpc>
              <a:spcBef>
                <a:spcPts val="600"/>
              </a:spcBef>
              <a:spcAft>
                <a:spcPts val="600"/>
              </a:spcAft>
              <a:defRPr/>
            </a:lvl1pPr>
            <a:lvl2pPr marL="457200" indent="0">
              <a:buNone/>
              <a:defRPr/>
            </a:lvl2pPr>
          </a:lstStyle>
          <a:p>
            <a:pPr lvl="0"/>
            <a:r>
              <a:rPr lang="en-US"/>
              <a:t>Click to edit Master text styles</a:t>
            </a:r>
          </a:p>
        </p:txBody>
      </p:sp>
      <p:sp>
        <p:nvSpPr>
          <p:cNvPr id="11" name="Content Placeholder 2"/>
          <p:cNvSpPr>
            <a:spLocks noGrp="1"/>
          </p:cNvSpPr>
          <p:nvPr>
            <p:ph idx="1"/>
          </p:nvPr>
        </p:nvSpPr>
        <p:spPr>
          <a:xfrm>
            <a:off x="323528" y="2420888"/>
            <a:ext cx="8352928" cy="4032448"/>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482814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9" name="Content Placeholder 2"/>
          <p:cNvSpPr>
            <a:spLocks noGrp="1"/>
          </p:cNvSpPr>
          <p:nvPr>
            <p:ph idx="1"/>
          </p:nvPr>
        </p:nvSpPr>
        <p:spPr>
          <a:xfrm>
            <a:off x="323528" y="1628800"/>
            <a:ext cx="4114800" cy="4896544"/>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2"/>
          <p:cNvSpPr>
            <a:spLocks noGrp="1"/>
          </p:cNvSpPr>
          <p:nvPr>
            <p:ph idx="13"/>
          </p:nvPr>
        </p:nvSpPr>
        <p:spPr>
          <a:xfrm>
            <a:off x="4788024" y="1628800"/>
            <a:ext cx="4114800" cy="4896544"/>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8483382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lternative layout 3">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4" name="Content Placeholder 2"/>
          <p:cNvSpPr>
            <a:spLocks noGrp="1"/>
          </p:cNvSpPr>
          <p:nvPr>
            <p:ph idx="1"/>
          </p:nvPr>
        </p:nvSpPr>
        <p:spPr>
          <a:xfrm>
            <a:off x="4644008" y="1556792"/>
            <a:ext cx="4114800" cy="4968552"/>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2"/>
          <p:cNvSpPr>
            <a:spLocks noGrp="1"/>
          </p:cNvSpPr>
          <p:nvPr>
            <p:ph idx="13"/>
          </p:nvPr>
        </p:nvSpPr>
        <p:spPr>
          <a:xfrm>
            <a:off x="323528" y="1556792"/>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2"/>
          <p:cNvSpPr>
            <a:spLocks noGrp="1"/>
          </p:cNvSpPr>
          <p:nvPr>
            <p:ph idx="14"/>
          </p:nvPr>
        </p:nvSpPr>
        <p:spPr>
          <a:xfrm>
            <a:off x="323528" y="4221088"/>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4122367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lternative layout 4">
    <p:spTree>
      <p:nvGrpSpPr>
        <p:cNvPr id="1" name=""/>
        <p:cNvGrpSpPr/>
        <p:nvPr/>
      </p:nvGrpSpPr>
      <p:grpSpPr>
        <a:xfrm>
          <a:off x="0" y="0"/>
          <a:ext cx="0" cy="0"/>
          <a:chOff x="0" y="0"/>
          <a:chExt cx="0" cy="0"/>
        </a:xfrm>
      </p:grpSpPr>
      <p:sp>
        <p:nvSpPr>
          <p:cNvPr id="2" name="Content Placeholder 2"/>
          <p:cNvSpPr>
            <a:spLocks noGrp="1"/>
          </p:cNvSpPr>
          <p:nvPr>
            <p:ph idx="13"/>
          </p:nvPr>
        </p:nvSpPr>
        <p:spPr>
          <a:xfrm>
            <a:off x="430306" y="5733256"/>
            <a:ext cx="8246150" cy="720080"/>
          </a:xfrm>
        </p:spPr>
        <p:txBody>
          <a:bodyPr/>
          <a:lstStyle>
            <a:lvl1pPr algn="just">
              <a:lnSpc>
                <a:spcPct val="120000"/>
              </a:lnSpc>
              <a:spcBef>
                <a:spcPts val="600"/>
              </a:spcBef>
              <a:spcAft>
                <a:spcPts val="600"/>
              </a:spcAft>
              <a:defRPr/>
            </a:lvl1pPr>
            <a:lvl2pPr marL="457200" indent="0">
              <a:buNone/>
              <a:defRPr/>
            </a:lvl2pPr>
          </a:lstStyle>
          <a:p>
            <a:pPr lvl="0"/>
            <a:r>
              <a:rPr lang="en-US"/>
              <a:t>Click to edit Master text styles</a:t>
            </a:r>
          </a:p>
        </p:txBody>
      </p:sp>
      <p:sp>
        <p:nvSpPr>
          <p:cNvPr id="3" name="Content Placeholder 2"/>
          <p:cNvSpPr>
            <a:spLocks noGrp="1"/>
          </p:cNvSpPr>
          <p:nvPr>
            <p:ph idx="1"/>
          </p:nvPr>
        </p:nvSpPr>
        <p:spPr>
          <a:xfrm>
            <a:off x="446856" y="1556792"/>
            <a:ext cx="8229600" cy="3960440"/>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lide Number Placeholder 4"/>
          <p:cNvSpPr>
            <a:spLocks noGrp="1"/>
          </p:cNvSpPr>
          <p:nvPr>
            <p:ph type="sldNum" sz="quarter" idx="12"/>
          </p:nvPr>
        </p:nvSpPr>
        <p:spPr>
          <a:xfrm>
            <a:off x="-27693" y="6594811"/>
            <a:ext cx="1043608" cy="246221"/>
          </a:xfrm>
          <a:prstGeom prst="rect">
            <a:avLst/>
          </a:prstGeom>
        </p:spPr>
        <p:txBody>
          <a:bodyPr/>
          <a:lstStyle/>
          <a:p>
            <a:fld id="{A4C18273-3B06-4AC5-BD96-A00D2AA2E2E6}" type="slidenum">
              <a:rPr lang="en-GB" smtClean="0"/>
              <a:pPr/>
              <a:t>‹#›</a:t>
            </a:fld>
            <a:endParaRPr lang="en-GB" dirty="0"/>
          </a:p>
        </p:txBody>
      </p:sp>
      <p:sp>
        <p:nvSpPr>
          <p:cNvPr id="8"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8702204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Alternative layout 5">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8425" y="258620"/>
            <a:ext cx="576063" cy="174442"/>
          </a:xfrm>
          <a:prstGeom prst="rect">
            <a:avLst/>
          </a:prstGeom>
        </p:spPr>
      </p:pic>
      <p:sp>
        <p:nvSpPr>
          <p:cNvPr id="40" name="Text Placeholder 37"/>
          <p:cNvSpPr>
            <a:spLocks noGrp="1"/>
          </p:cNvSpPr>
          <p:nvPr>
            <p:ph type="body" sz="quarter" idx="14" hasCustomPrompt="1"/>
          </p:nvPr>
        </p:nvSpPr>
        <p:spPr>
          <a:xfrm>
            <a:off x="309564" y="692696"/>
            <a:ext cx="2715828" cy="1931088"/>
          </a:xfrm>
        </p:spPr>
        <p:txBody>
          <a:bodyPr anchor="t">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9563" y="2924944"/>
            <a:ext cx="8654925" cy="360040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ext Placeholder 2"/>
          <p:cNvSpPr>
            <a:spLocks noGrp="1"/>
          </p:cNvSpPr>
          <p:nvPr>
            <p:ph type="body" sz="quarter" idx="15"/>
          </p:nvPr>
        </p:nvSpPr>
        <p:spPr>
          <a:xfrm>
            <a:off x="3025775" y="692150"/>
            <a:ext cx="6027738" cy="1931988"/>
          </a:xfrm>
        </p:spPr>
        <p:txBody>
          <a:bodyPr anchor="ct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vl5pPr algn="just">
              <a:lnSpc>
                <a:spcPct val="120000"/>
              </a:lnSpc>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Slide Number Placeholder 5"/>
          <p:cNvSpPr txBox="1">
            <a:spLocks/>
          </p:cNvSpPr>
          <p:nvPr userDrawn="1"/>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cxnSp>
        <p:nvCxnSpPr>
          <p:cNvPr id="8" name="Straight Connector 7"/>
          <p:cNvCxnSpPr/>
          <p:nvPr userDrawn="1"/>
        </p:nvCxnSpPr>
        <p:spPr>
          <a:xfrm flipH="1">
            <a:off x="179512" y="345841"/>
            <a:ext cx="8064896"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56274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Alternative layout 8">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8425" y="258620"/>
            <a:ext cx="576063" cy="174442"/>
          </a:xfrm>
          <a:prstGeom prst="rect">
            <a:avLst/>
          </a:prstGeom>
        </p:spPr>
      </p:pic>
      <p:sp>
        <p:nvSpPr>
          <p:cNvPr id="40" name="Text Placeholder 37"/>
          <p:cNvSpPr>
            <a:spLocks noGrp="1"/>
          </p:cNvSpPr>
          <p:nvPr>
            <p:ph type="body" sz="quarter" idx="14" hasCustomPrompt="1"/>
          </p:nvPr>
        </p:nvSpPr>
        <p:spPr>
          <a:xfrm>
            <a:off x="309564" y="692696"/>
            <a:ext cx="2715828" cy="1931088"/>
          </a:xfrm>
        </p:spPr>
        <p:txBody>
          <a:bodyPr anchor="t">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59832" y="2924944"/>
            <a:ext cx="5904656" cy="360040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Slide Number Placeholder 5"/>
          <p:cNvSpPr txBox="1">
            <a:spLocks/>
          </p:cNvSpPr>
          <p:nvPr userDrawn="1"/>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
        <p:nvSpPr>
          <p:cNvPr id="9" name="Text Placeholder 2"/>
          <p:cNvSpPr>
            <a:spLocks noGrp="1"/>
          </p:cNvSpPr>
          <p:nvPr>
            <p:ph type="body" sz="quarter" idx="15"/>
          </p:nvPr>
        </p:nvSpPr>
        <p:spPr>
          <a:xfrm>
            <a:off x="3025775" y="692150"/>
            <a:ext cx="6027738" cy="1931988"/>
          </a:xfrm>
        </p:spPr>
        <p:txBody>
          <a:bodyPr anchor="ctr">
            <a:noAutofit/>
          </a:bodyPr>
          <a:lstStyle>
            <a:lvl1pPr marL="0" indent="0">
              <a:lnSpc>
                <a:spcPct val="100000"/>
              </a:lnSpc>
              <a:spcBef>
                <a:spcPts val="0"/>
              </a:spcBef>
              <a:spcAft>
                <a:spcPts val="0"/>
              </a:spcAft>
              <a:buNone/>
              <a:defRPr sz="3200">
                <a:solidFill>
                  <a:srgbClr val="6D6E71"/>
                </a:solidFill>
              </a:defRPr>
            </a:lvl1pPr>
            <a:lvl2pPr marL="457200" indent="0">
              <a:lnSpc>
                <a:spcPct val="120000"/>
              </a:lnSpc>
              <a:spcBef>
                <a:spcPts val="0"/>
              </a:spcBef>
              <a:spcAft>
                <a:spcPts val="600"/>
              </a:spcAft>
              <a:buNone/>
              <a:defRPr sz="2400">
                <a:solidFill>
                  <a:srgbClr val="FF0090"/>
                </a:solidFill>
              </a:defRPr>
            </a:lvl2pPr>
            <a:lvl3pPr marL="914400" indent="0">
              <a:lnSpc>
                <a:spcPct val="120000"/>
              </a:lnSpc>
              <a:spcBef>
                <a:spcPts val="0"/>
              </a:spcBef>
              <a:spcAft>
                <a:spcPts val="600"/>
              </a:spcAft>
              <a:buNone/>
              <a:defRPr sz="2400">
                <a:solidFill>
                  <a:srgbClr val="FF0090"/>
                </a:solidFill>
              </a:defRPr>
            </a:lvl3pPr>
            <a:lvl4pPr marL="1371600" indent="0">
              <a:lnSpc>
                <a:spcPct val="120000"/>
              </a:lnSpc>
              <a:spcBef>
                <a:spcPts val="0"/>
              </a:spcBef>
              <a:spcAft>
                <a:spcPts val="600"/>
              </a:spcAft>
              <a:buNone/>
              <a:defRPr sz="2400">
                <a:solidFill>
                  <a:srgbClr val="FF0090"/>
                </a:solidFill>
              </a:defRPr>
            </a:lvl4pPr>
            <a:lvl5pPr marL="1828800" indent="0">
              <a:lnSpc>
                <a:spcPct val="120000"/>
              </a:lnSpc>
              <a:spcBef>
                <a:spcPts val="0"/>
              </a:spcBef>
              <a:spcAft>
                <a:spcPts val="600"/>
              </a:spcAft>
              <a:buNone/>
              <a:defRPr sz="2400">
                <a:solidFill>
                  <a:srgbClr val="FF0090"/>
                </a:solidFill>
              </a:defRPr>
            </a:lvl5pPr>
          </a:lstStyle>
          <a:p>
            <a:pPr lvl="0"/>
            <a:r>
              <a:rPr lang="en-US"/>
              <a:t>Click to edit Master text styles</a:t>
            </a:r>
          </a:p>
        </p:txBody>
      </p:sp>
      <p:sp>
        <p:nvSpPr>
          <p:cNvPr id="4" name="Picture Placeholder 3"/>
          <p:cNvSpPr>
            <a:spLocks noGrp="1"/>
          </p:cNvSpPr>
          <p:nvPr>
            <p:ph type="pic" sz="quarter" idx="16"/>
          </p:nvPr>
        </p:nvSpPr>
        <p:spPr>
          <a:xfrm>
            <a:off x="323850" y="2924175"/>
            <a:ext cx="2735263" cy="3600450"/>
          </a:xfrm>
        </p:spPr>
        <p:txBody>
          <a:bodyPr/>
          <a:lstStyle/>
          <a:p>
            <a:r>
              <a:rPr lang="en-US" dirty="0"/>
              <a:t>Click icon to add picture</a:t>
            </a:r>
            <a:endParaRPr lang="en-GB" dirty="0"/>
          </a:p>
        </p:txBody>
      </p:sp>
      <p:cxnSp>
        <p:nvCxnSpPr>
          <p:cNvPr id="11" name="Straight Connector 10"/>
          <p:cNvCxnSpPr/>
          <p:nvPr userDrawn="1"/>
        </p:nvCxnSpPr>
        <p:spPr>
          <a:xfrm flipH="1">
            <a:off x="179512" y="345841"/>
            <a:ext cx="8064896"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35846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Alternative layout 6">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8425" y="258620"/>
            <a:ext cx="576063" cy="174442"/>
          </a:xfrm>
          <a:prstGeom prst="rect">
            <a:avLst/>
          </a:prstGeom>
        </p:spPr>
      </p:pic>
      <p:sp>
        <p:nvSpPr>
          <p:cNvPr id="27" name="Title 1"/>
          <p:cNvSpPr>
            <a:spLocks noGrp="1"/>
          </p:cNvSpPr>
          <p:nvPr>
            <p:ph type="title" hasCustomPrompt="1"/>
          </p:nvPr>
        </p:nvSpPr>
        <p:spPr>
          <a:xfrm>
            <a:off x="3923928" y="548680"/>
            <a:ext cx="5040560" cy="1368152"/>
          </a:xfrm>
          <a:prstGeom prst="rect">
            <a:avLst/>
          </a:prstGeom>
        </p:spPr>
        <p:txBody>
          <a:bodyPr anchor="t">
            <a:normAutofit/>
          </a:bodyPr>
          <a:lstStyle>
            <a:lvl1pPr>
              <a:defRPr sz="3200" b="0">
                <a:solidFill>
                  <a:srgbClr val="6D6E71"/>
                </a:solidFill>
              </a:defRPr>
            </a:lvl1pPr>
          </a:lstStyle>
          <a:p>
            <a:r>
              <a:rPr lang="en-US" dirty="0"/>
              <a:t>Click to edit title</a:t>
            </a:r>
            <a:endParaRPr lang="en-GB" dirty="0"/>
          </a:p>
        </p:txBody>
      </p:sp>
      <p:sp>
        <p:nvSpPr>
          <p:cNvPr id="40" name="Text Placeholder 37"/>
          <p:cNvSpPr>
            <a:spLocks noGrp="1"/>
          </p:cNvSpPr>
          <p:nvPr>
            <p:ph type="body" sz="quarter" idx="14" hasCustomPrompt="1"/>
          </p:nvPr>
        </p:nvSpPr>
        <p:spPr>
          <a:xfrm>
            <a:off x="309563" y="549275"/>
            <a:ext cx="3627437" cy="941388"/>
          </a:xfrm>
        </p:spPr>
        <p:txBody>
          <a:bodyPr anchor="ctr">
            <a:normAutofit/>
          </a:bodyPr>
          <a:lstStyle>
            <a:lvl1pPr marL="0" indent="0">
              <a:spcBef>
                <a:spcPts val="0"/>
              </a:spcBef>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9563" y="1628775"/>
            <a:ext cx="3241675" cy="446405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15"/>
          <p:cNvSpPr>
            <a:spLocks noGrp="1"/>
          </p:cNvSpPr>
          <p:nvPr>
            <p:ph sz="quarter" idx="15"/>
          </p:nvPr>
        </p:nvSpPr>
        <p:spPr>
          <a:xfrm>
            <a:off x="3923928" y="2060848"/>
            <a:ext cx="5040560" cy="446405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5"/>
          <p:cNvSpPr txBox="1">
            <a:spLocks/>
          </p:cNvSpPr>
          <p:nvPr userDrawn="1"/>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cxnSp>
        <p:nvCxnSpPr>
          <p:cNvPr id="7" name="Straight Connector 6"/>
          <p:cNvCxnSpPr/>
          <p:nvPr userDrawn="1"/>
        </p:nvCxnSpPr>
        <p:spPr>
          <a:xfrm flipH="1">
            <a:off x="179512" y="345841"/>
            <a:ext cx="8064896"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10181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lternative Layout 7">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628800"/>
            <a:ext cx="2772000" cy="489654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7" name="Title Placeholder 3"/>
          <p:cNvSpPr>
            <a:spLocks noGrp="1"/>
          </p:cNvSpPr>
          <p:nvPr>
            <p:ph type="title"/>
          </p:nvPr>
        </p:nvSpPr>
        <p:spPr>
          <a:xfrm>
            <a:off x="323528" y="548680"/>
            <a:ext cx="2952328" cy="864096"/>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5" name="Content Placeholder 2"/>
          <p:cNvSpPr>
            <a:spLocks noGrp="1"/>
          </p:cNvSpPr>
          <p:nvPr>
            <p:ph idx="10"/>
          </p:nvPr>
        </p:nvSpPr>
        <p:spPr>
          <a:xfrm>
            <a:off x="3311860" y="548680"/>
            <a:ext cx="2772000" cy="597666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1"/>
          </p:nvPr>
        </p:nvSpPr>
        <p:spPr>
          <a:xfrm>
            <a:off x="6300192" y="548680"/>
            <a:ext cx="2772000" cy="597666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8929861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ext Placeholder 37"/>
          <p:cNvSpPr>
            <a:spLocks noGrp="1"/>
          </p:cNvSpPr>
          <p:nvPr>
            <p:ph type="body" sz="quarter" idx="14" hasCustomPrompt="1"/>
          </p:nvPr>
        </p:nvSpPr>
        <p:spPr>
          <a:xfrm>
            <a:off x="309563" y="549275"/>
            <a:ext cx="7934845" cy="941388"/>
          </a:xfrm>
        </p:spPr>
        <p:txBody>
          <a:bodyPr anchor="ctr">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9" name="Slide Number Placeholder 5"/>
          <p:cNvSpPr txBox="1">
            <a:spLocks/>
          </p:cNvSpPr>
          <p:nvPr userDrawn="1"/>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8634585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07229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Section Header Page">
    <p:spTree>
      <p:nvGrpSpPr>
        <p:cNvPr id="1" name=""/>
        <p:cNvGrpSpPr/>
        <p:nvPr/>
      </p:nvGrpSpPr>
      <p:grpSpPr>
        <a:xfrm>
          <a:off x="0" y="0"/>
          <a:ext cx="0" cy="0"/>
          <a:chOff x="0" y="0"/>
          <a:chExt cx="0" cy="0"/>
        </a:xfrm>
      </p:grpSpPr>
      <p:sp>
        <p:nvSpPr>
          <p:cNvPr id="4" name="Rectangle 3"/>
          <p:cNvSpPr/>
          <p:nvPr userDrawn="1"/>
        </p:nvSpPr>
        <p:spPr>
          <a:xfrm>
            <a:off x="0" y="1"/>
            <a:ext cx="4248472" cy="6857999"/>
          </a:xfrm>
          <a:prstGeom prst="rect">
            <a:avLst/>
          </a:prstGeom>
          <a:solidFill>
            <a:srgbClr val="126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a:solidFill>
                <a:prstClr val="white"/>
              </a:solidFill>
            </a:endParaRPr>
          </a:p>
        </p:txBody>
      </p:sp>
      <p:cxnSp>
        <p:nvCxnSpPr>
          <p:cNvPr id="5" name="Straight Connector 4"/>
          <p:cNvCxnSpPr/>
          <p:nvPr userDrawn="1"/>
        </p:nvCxnSpPr>
        <p:spPr>
          <a:xfrm>
            <a:off x="408923" y="3072595"/>
            <a:ext cx="2650909"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36298" y="2996952"/>
            <a:ext cx="499598" cy="151287"/>
          </a:xfrm>
          <a:prstGeom prst="rect">
            <a:avLst/>
          </a:prstGeom>
        </p:spPr>
      </p:pic>
      <p:sp>
        <p:nvSpPr>
          <p:cNvPr id="8" name="Picture Placeholder 7"/>
          <p:cNvSpPr>
            <a:spLocks noGrp="1"/>
          </p:cNvSpPr>
          <p:nvPr>
            <p:ph type="pic" sz="quarter" idx="10"/>
          </p:nvPr>
        </p:nvSpPr>
        <p:spPr>
          <a:xfrm>
            <a:off x="4248150" y="0"/>
            <a:ext cx="4895850" cy="6858000"/>
          </a:xfrm>
        </p:spPr>
        <p:txBody>
          <a:bodyPr/>
          <a:lstStyle>
            <a:lvl1pPr marL="0" indent="0">
              <a:buNone/>
              <a:defRPr/>
            </a:lvl1pPr>
          </a:lstStyle>
          <a:p>
            <a:r>
              <a:rPr lang="en-US" dirty="0"/>
              <a:t>Click icon to add picture</a:t>
            </a:r>
            <a:endParaRPr lang="en-GB" dirty="0"/>
          </a:p>
        </p:txBody>
      </p:sp>
      <p:sp>
        <p:nvSpPr>
          <p:cNvPr id="11" name="Text Placeholder 10"/>
          <p:cNvSpPr>
            <a:spLocks noGrp="1"/>
          </p:cNvSpPr>
          <p:nvPr>
            <p:ph type="body" sz="quarter" idx="11"/>
          </p:nvPr>
        </p:nvSpPr>
        <p:spPr>
          <a:xfrm>
            <a:off x="408923" y="1916113"/>
            <a:ext cx="3226974" cy="3241675"/>
          </a:xfrm>
        </p:spPr>
        <p:txBody>
          <a:bodyPr/>
          <a:lstStyle>
            <a:lvl1pPr marL="0" indent="0">
              <a:buNone/>
              <a:defRPr sz="2000" b="1">
                <a:solidFill>
                  <a:schemeClr val="bg1"/>
                </a:solidFill>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699742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7"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495534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ternative Layout 1">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6" name="Content Placeholder 2"/>
          <p:cNvSpPr>
            <a:spLocks noGrp="1"/>
          </p:cNvSpPr>
          <p:nvPr>
            <p:ph idx="1"/>
          </p:nvPr>
        </p:nvSpPr>
        <p:spPr>
          <a:xfrm>
            <a:off x="457200" y="1556792"/>
            <a:ext cx="4114800" cy="4968552"/>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3"/>
          </p:nvPr>
        </p:nvSpPr>
        <p:spPr>
          <a:xfrm>
            <a:off x="4788024" y="1556792"/>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2"/>
          <p:cNvSpPr>
            <a:spLocks noGrp="1"/>
          </p:cNvSpPr>
          <p:nvPr>
            <p:ph idx="14"/>
          </p:nvPr>
        </p:nvSpPr>
        <p:spPr>
          <a:xfrm>
            <a:off x="4788024" y="4221088"/>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5312785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9" name="Content Placeholder 2"/>
          <p:cNvSpPr>
            <a:spLocks noGrp="1"/>
          </p:cNvSpPr>
          <p:nvPr>
            <p:ph idx="1"/>
          </p:nvPr>
        </p:nvSpPr>
        <p:spPr>
          <a:xfrm>
            <a:off x="323528" y="1628800"/>
            <a:ext cx="4114800" cy="4896544"/>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2"/>
          <p:cNvSpPr>
            <a:spLocks noGrp="1"/>
          </p:cNvSpPr>
          <p:nvPr>
            <p:ph idx="13"/>
          </p:nvPr>
        </p:nvSpPr>
        <p:spPr>
          <a:xfrm>
            <a:off x="4788024" y="1628800"/>
            <a:ext cx="4114800" cy="4896544"/>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3901707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lternative Layout 1">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6" name="Content Placeholder 2"/>
          <p:cNvSpPr>
            <a:spLocks noGrp="1"/>
          </p:cNvSpPr>
          <p:nvPr>
            <p:ph idx="1"/>
          </p:nvPr>
        </p:nvSpPr>
        <p:spPr>
          <a:xfrm>
            <a:off x="457200" y="1556792"/>
            <a:ext cx="4114800" cy="4968552"/>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3"/>
          </p:nvPr>
        </p:nvSpPr>
        <p:spPr>
          <a:xfrm>
            <a:off x="4788024" y="1556792"/>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2"/>
          <p:cNvSpPr>
            <a:spLocks noGrp="1"/>
          </p:cNvSpPr>
          <p:nvPr>
            <p:ph idx="14"/>
          </p:nvPr>
        </p:nvSpPr>
        <p:spPr>
          <a:xfrm>
            <a:off x="4788024" y="4221088"/>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7201251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lternative layout 2">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10" name="Content Placeholder 2"/>
          <p:cNvSpPr>
            <a:spLocks noGrp="1"/>
          </p:cNvSpPr>
          <p:nvPr>
            <p:ph idx="13"/>
          </p:nvPr>
        </p:nvSpPr>
        <p:spPr>
          <a:xfrm>
            <a:off x="323528" y="1556792"/>
            <a:ext cx="8352928" cy="720080"/>
          </a:xfrm>
        </p:spPr>
        <p:txBody>
          <a:bodyPr/>
          <a:lstStyle>
            <a:lvl1pPr algn="just">
              <a:lnSpc>
                <a:spcPct val="120000"/>
              </a:lnSpc>
              <a:spcBef>
                <a:spcPts val="600"/>
              </a:spcBef>
              <a:spcAft>
                <a:spcPts val="600"/>
              </a:spcAft>
              <a:defRPr/>
            </a:lvl1pPr>
            <a:lvl2pPr marL="457200" indent="0">
              <a:buNone/>
              <a:defRPr/>
            </a:lvl2pPr>
          </a:lstStyle>
          <a:p>
            <a:pPr lvl="0"/>
            <a:r>
              <a:rPr lang="en-US"/>
              <a:t>Click to edit Master text styles</a:t>
            </a:r>
          </a:p>
        </p:txBody>
      </p:sp>
      <p:sp>
        <p:nvSpPr>
          <p:cNvPr id="11" name="Content Placeholder 2"/>
          <p:cNvSpPr>
            <a:spLocks noGrp="1"/>
          </p:cNvSpPr>
          <p:nvPr>
            <p:ph idx="1"/>
          </p:nvPr>
        </p:nvSpPr>
        <p:spPr>
          <a:xfrm>
            <a:off x="323528" y="2420888"/>
            <a:ext cx="8352928" cy="4032448"/>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0075621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lternative layout 3">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4" name="Content Placeholder 2"/>
          <p:cNvSpPr>
            <a:spLocks noGrp="1"/>
          </p:cNvSpPr>
          <p:nvPr>
            <p:ph idx="1"/>
          </p:nvPr>
        </p:nvSpPr>
        <p:spPr>
          <a:xfrm>
            <a:off x="4644008" y="1556792"/>
            <a:ext cx="4114800" cy="4968552"/>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2"/>
          <p:cNvSpPr>
            <a:spLocks noGrp="1"/>
          </p:cNvSpPr>
          <p:nvPr>
            <p:ph idx="13"/>
          </p:nvPr>
        </p:nvSpPr>
        <p:spPr>
          <a:xfrm>
            <a:off x="323528" y="1556792"/>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2"/>
          <p:cNvSpPr>
            <a:spLocks noGrp="1"/>
          </p:cNvSpPr>
          <p:nvPr>
            <p:ph idx="14"/>
          </p:nvPr>
        </p:nvSpPr>
        <p:spPr>
          <a:xfrm>
            <a:off x="323528" y="4221088"/>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4075645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lternative layout 4">
    <p:spTree>
      <p:nvGrpSpPr>
        <p:cNvPr id="1" name=""/>
        <p:cNvGrpSpPr/>
        <p:nvPr/>
      </p:nvGrpSpPr>
      <p:grpSpPr>
        <a:xfrm>
          <a:off x="0" y="0"/>
          <a:ext cx="0" cy="0"/>
          <a:chOff x="0" y="0"/>
          <a:chExt cx="0" cy="0"/>
        </a:xfrm>
      </p:grpSpPr>
      <p:sp>
        <p:nvSpPr>
          <p:cNvPr id="2" name="Content Placeholder 2"/>
          <p:cNvSpPr>
            <a:spLocks noGrp="1"/>
          </p:cNvSpPr>
          <p:nvPr>
            <p:ph idx="13"/>
          </p:nvPr>
        </p:nvSpPr>
        <p:spPr>
          <a:xfrm>
            <a:off x="430306" y="5733256"/>
            <a:ext cx="8246150" cy="720080"/>
          </a:xfrm>
        </p:spPr>
        <p:txBody>
          <a:bodyPr/>
          <a:lstStyle>
            <a:lvl1pPr algn="just">
              <a:lnSpc>
                <a:spcPct val="120000"/>
              </a:lnSpc>
              <a:spcBef>
                <a:spcPts val="600"/>
              </a:spcBef>
              <a:spcAft>
                <a:spcPts val="600"/>
              </a:spcAft>
              <a:defRPr/>
            </a:lvl1pPr>
            <a:lvl2pPr marL="457200" indent="0">
              <a:buNone/>
              <a:defRPr/>
            </a:lvl2pPr>
          </a:lstStyle>
          <a:p>
            <a:pPr lvl="0"/>
            <a:r>
              <a:rPr lang="en-US"/>
              <a:t>Click to edit Master text styles</a:t>
            </a:r>
          </a:p>
        </p:txBody>
      </p:sp>
      <p:sp>
        <p:nvSpPr>
          <p:cNvPr id="3" name="Content Placeholder 2"/>
          <p:cNvSpPr>
            <a:spLocks noGrp="1"/>
          </p:cNvSpPr>
          <p:nvPr>
            <p:ph idx="1"/>
          </p:nvPr>
        </p:nvSpPr>
        <p:spPr>
          <a:xfrm>
            <a:off x="446856" y="1556792"/>
            <a:ext cx="8229600" cy="3960440"/>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lide Number Placeholder 4"/>
          <p:cNvSpPr>
            <a:spLocks noGrp="1"/>
          </p:cNvSpPr>
          <p:nvPr>
            <p:ph type="sldNum" sz="quarter" idx="12"/>
          </p:nvPr>
        </p:nvSpPr>
        <p:spPr>
          <a:xfrm>
            <a:off x="-27693" y="6594811"/>
            <a:ext cx="1043608" cy="246221"/>
          </a:xfrm>
          <a:prstGeom prst="rect">
            <a:avLst/>
          </a:prstGeom>
        </p:spPr>
        <p:txBody>
          <a:bodyPr/>
          <a:lstStyle/>
          <a:p>
            <a:fld id="{A4C18273-3B06-4AC5-BD96-A00D2AA2E2E6}" type="slidenum">
              <a:rPr lang="en-GB" smtClean="0"/>
              <a:pPr/>
              <a:t>‹#›</a:t>
            </a:fld>
            <a:endParaRPr lang="en-GB" dirty="0"/>
          </a:p>
        </p:txBody>
      </p:sp>
      <p:sp>
        <p:nvSpPr>
          <p:cNvPr id="8"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9708580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Alternative layout 5">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8425" y="258620"/>
            <a:ext cx="576063" cy="174442"/>
          </a:xfrm>
          <a:prstGeom prst="rect">
            <a:avLst/>
          </a:prstGeom>
        </p:spPr>
      </p:pic>
      <p:sp>
        <p:nvSpPr>
          <p:cNvPr id="40" name="Text Placeholder 37"/>
          <p:cNvSpPr>
            <a:spLocks noGrp="1"/>
          </p:cNvSpPr>
          <p:nvPr>
            <p:ph type="body" sz="quarter" idx="14" hasCustomPrompt="1"/>
          </p:nvPr>
        </p:nvSpPr>
        <p:spPr>
          <a:xfrm>
            <a:off x="309564" y="692696"/>
            <a:ext cx="2715828" cy="1931088"/>
          </a:xfrm>
        </p:spPr>
        <p:txBody>
          <a:bodyPr anchor="t">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9563" y="2924944"/>
            <a:ext cx="8654925" cy="360040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ext Placeholder 2"/>
          <p:cNvSpPr>
            <a:spLocks noGrp="1"/>
          </p:cNvSpPr>
          <p:nvPr>
            <p:ph type="body" sz="quarter" idx="15"/>
          </p:nvPr>
        </p:nvSpPr>
        <p:spPr>
          <a:xfrm>
            <a:off x="3025775" y="692150"/>
            <a:ext cx="6027738" cy="1931988"/>
          </a:xfrm>
        </p:spPr>
        <p:txBody>
          <a:bodyPr anchor="ct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vl5pPr algn="just">
              <a:lnSpc>
                <a:spcPct val="120000"/>
              </a:lnSpc>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Slide Number Placeholder 5"/>
          <p:cNvSpPr txBox="1">
            <a:spLocks/>
          </p:cNvSpPr>
          <p:nvPr userDrawn="1"/>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cxnSp>
        <p:nvCxnSpPr>
          <p:cNvPr id="8" name="Straight Connector 7"/>
          <p:cNvCxnSpPr/>
          <p:nvPr userDrawn="1"/>
        </p:nvCxnSpPr>
        <p:spPr>
          <a:xfrm flipH="1">
            <a:off x="179512" y="345841"/>
            <a:ext cx="8064896"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4016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Alternative layout 8">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8425" y="258620"/>
            <a:ext cx="576063" cy="174442"/>
          </a:xfrm>
          <a:prstGeom prst="rect">
            <a:avLst/>
          </a:prstGeom>
        </p:spPr>
      </p:pic>
      <p:sp>
        <p:nvSpPr>
          <p:cNvPr id="40" name="Text Placeholder 37"/>
          <p:cNvSpPr>
            <a:spLocks noGrp="1"/>
          </p:cNvSpPr>
          <p:nvPr>
            <p:ph type="body" sz="quarter" idx="14" hasCustomPrompt="1"/>
          </p:nvPr>
        </p:nvSpPr>
        <p:spPr>
          <a:xfrm>
            <a:off x="309564" y="692696"/>
            <a:ext cx="2715828" cy="1931088"/>
          </a:xfrm>
        </p:spPr>
        <p:txBody>
          <a:bodyPr anchor="t">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59832" y="2924944"/>
            <a:ext cx="5904656" cy="360040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Slide Number Placeholder 5"/>
          <p:cNvSpPr txBox="1">
            <a:spLocks/>
          </p:cNvSpPr>
          <p:nvPr userDrawn="1"/>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
        <p:nvSpPr>
          <p:cNvPr id="9" name="Text Placeholder 2"/>
          <p:cNvSpPr>
            <a:spLocks noGrp="1"/>
          </p:cNvSpPr>
          <p:nvPr>
            <p:ph type="body" sz="quarter" idx="15"/>
          </p:nvPr>
        </p:nvSpPr>
        <p:spPr>
          <a:xfrm>
            <a:off x="3025775" y="692150"/>
            <a:ext cx="6027738" cy="1931988"/>
          </a:xfrm>
        </p:spPr>
        <p:txBody>
          <a:bodyPr anchor="ctr">
            <a:noAutofit/>
          </a:bodyPr>
          <a:lstStyle>
            <a:lvl1pPr marL="0" indent="0">
              <a:lnSpc>
                <a:spcPct val="100000"/>
              </a:lnSpc>
              <a:spcBef>
                <a:spcPts val="0"/>
              </a:spcBef>
              <a:spcAft>
                <a:spcPts val="0"/>
              </a:spcAft>
              <a:buNone/>
              <a:defRPr sz="3200">
                <a:solidFill>
                  <a:srgbClr val="6D6E71"/>
                </a:solidFill>
              </a:defRPr>
            </a:lvl1pPr>
            <a:lvl2pPr marL="457200" indent="0">
              <a:lnSpc>
                <a:spcPct val="120000"/>
              </a:lnSpc>
              <a:spcBef>
                <a:spcPts val="0"/>
              </a:spcBef>
              <a:spcAft>
                <a:spcPts val="600"/>
              </a:spcAft>
              <a:buNone/>
              <a:defRPr sz="2400">
                <a:solidFill>
                  <a:srgbClr val="FF0090"/>
                </a:solidFill>
              </a:defRPr>
            </a:lvl2pPr>
            <a:lvl3pPr marL="914400" indent="0">
              <a:lnSpc>
                <a:spcPct val="120000"/>
              </a:lnSpc>
              <a:spcBef>
                <a:spcPts val="0"/>
              </a:spcBef>
              <a:spcAft>
                <a:spcPts val="600"/>
              </a:spcAft>
              <a:buNone/>
              <a:defRPr sz="2400">
                <a:solidFill>
                  <a:srgbClr val="FF0090"/>
                </a:solidFill>
              </a:defRPr>
            </a:lvl3pPr>
            <a:lvl4pPr marL="1371600" indent="0">
              <a:lnSpc>
                <a:spcPct val="120000"/>
              </a:lnSpc>
              <a:spcBef>
                <a:spcPts val="0"/>
              </a:spcBef>
              <a:spcAft>
                <a:spcPts val="600"/>
              </a:spcAft>
              <a:buNone/>
              <a:defRPr sz="2400">
                <a:solidFill>
                  <a:srgbClr val="FF0090"/>
                </a:solidFill>
              </a:defRPr>
            </a:lvl4pPr>
            <a:lvl5pPr marL="1828800" indent="0">
              <a:lnSpc>
                <a:spcPct val="120000"/>
              </a:lnSpc>
              <a:spcBef>
                <a:spcPts val="0"/>
              </a:spcBef>
              <a:spcAft>
                <a:spcPts val="600"/>
              </a:spcAft>
              <a:buNone/>
              <a:defRPr sz="2400">
                <a:solidFill>
                  <a:srgbClr val="FF0090"/>
                </a:solidFill>
              </a:defRPr>
            </a:lvl5pPr>
          </a:lstStyle>
          <a:p>
            <a:pPr lvl="0"/>
            <a:r>
              <a:rPr lang="en-US"/>
              <a:t>Click to edit Master text styles</a:t>
            </a:r>
          </a:p>
        </p:txBody>
      </p:sp>
      <p:sp>
        <p:nvSpPr>
          <p:cNvPr id="4" name="Picture Placeholder 3"/>
          <p:cNvSpPr>
            <a:spLocks noGrp="1"/>
          </p:cNvSpPr>
          <p:nvPr>
            <p:ph type="pic" sz="quarter" idx="16"/>
          </p:nvPr>
        </p:nvSpPr>
        <p:spPr>
          <a:xfrm>
            <a:off x="323850" y="2924175"/>
            <a:ext cx="2735263" cy="3600450"/>
          </a:xfrm>
        </p:spPr>
        <p:txBody>
          <a:bodyPr/>
          <a:lstStyle/>
          <a:p>
            <a:r>
              <a:rPr lang="en-US" dirty="0"/>
              <a:t>Click icon to add picture</a:t>
            </a:r>
            <a:endParaRPr lang="en-GB" dirty="0"/>
          </a:p>
        </p:txBody>
      </p:sp>
      <p:cxnSp>
        <p:nvCxnSpPr>
          <p:cNvPr id="11" name="Straight Connector 10"/>
          <p:cNvCxnSpPr/>
          <p:nvPr userDrawn="1"/>
        </p:nvCxnSpPr>
        <p:spPr>
          <a:xfrm flipH="1">
            <a:off x="179512" y="345841"/>
            <a:ext cx="8064896"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50699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Alternative layout 6">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8425" y="258620"/>
            <a:ext cx="576063" cy="174442"/>
          </a:xfrm>
          <a:prstGeom prst="rect">
            <a:avLst/>
          </a:prstGeom>
        </p:spPr>
      </p:pic>
      <p:sp>
        <p:nvSpPr>
          <p:cNvPr id="27" name="Title 1"/>
          <p:cNvSpPr>
            <a:spLocks noGrp="1"/>
          </p:cNvSpPr>
          <p:nvPr>
            <p:ph type="title" hasCustomPrompt="1"/>
          </p:nvPr>
        </p:nvSpPr>
        <p:spPr>
          <a:xfrm>
            <a:off x="3923928" y="548680"/>
            <a:ext cx="5040560" cy="1368152"/>
          </a:xfrm>
          <a:prstGeom prst="rect">
            <a:avLst/>
          </a:prstGeom>
        </p:spPr>
        <p:txBody>
          <a:bodyPr anchor="t">
            <a:normAutofit/>
          </a:bodyPr>
          <a:lstStyle>
            <a:lvl1pPr>
              <a:defRPr sz="3200" b="0">
                <a:solidFill>
                  <a:srgbClr val="6D6E71"/>
                </a:solidFill>
              </a:defRPr>
            </a:lvl1pPr>
          </a:lstStyle>
          <a:p>
            <a:r>
              <a:rPr lang="en-US" dirty="0"/>
              <a:t>Click to edit title</a:t>
            </a:r>
            <a:endParaRPr lang="en-GB" dirty="0"/>
          </a:p>
        </p:txBody>
      </p:sp>
      <p:sp>
        <p:nvSpPr>
          <p:cNvPr id="40" name="Text Placeholder 37"/>
          <p:cNvSpPr>
            <a:spLocks noGrp="1"/>
          </p:cNvSpPr>
          <p:nvPr>
            <p:ph type="body" sz="quarter" idx="14" hasCustomPrompt="1"/>
          </p:nvPr>
        </p:nvSpPr>
        <p:spPr>
          <a:xfrm>
            <a:off x="309563" y="549275"/>
            <a:ext cx="3627437" cy="941388"/>
          </a:xfrm>
        </p:spPr>
        <p:txBody>
          <a:bodyPr anchor="ctr">
            <a:normAutofit/>
          </a:bodyPr>
          <a:lstStyle>
            <a:lvl1pPr marL="0" indent="0">
              <a:spcBef>
                <a:spcPts val="0"/>
              </a:spcBef>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9563" y="1628775"/>
            <a:ext cx="3241675" cy="446405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15"/>
          <p:cNvSpPr>
            <a:spLocks noGrp="1"/>
          </p:cNvSpPr>
          <p:nvPr>
            <p:ph sz="quarter" idx="15"/>
          </p:nvPr>
        </p:nvSpPr>
        <p:spPr>
          <a:xfrm>
            <a:off x="3923928" y="2060848"/>
            <a:ext cx="5040560" cy="446405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5"/>
          <p:cNvSpPr txBox="1">
            <a:spLocks/>
          </p:cNvSpPr>
          <p:nvPr userDrawn="1"/>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cxnSp>
        <p:nvCxnSpPr>
          <p:cNvPr id="7" name="Straight Connector 6"/>
          <p:cNvCxnSpPr/>
          <p:nvPr userDrawn="1"/>
        </p:nvCxnSpPr>
        <p:spPr>
          <a:xfrm flipH="1">
            <a:off x="179512" y="345841"/>
            <a:ext cx="8064896"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63550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Alternative Layout 7">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628800"/>
            <a:ext cx="2772000" cy="489654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7" name="Title Placeholder 3"/>
          <p:cNvSpPr>
            <a:spLocks noGrp="1"/>
          </p:cNvSpPr>
          <p:nvPr>
            <p:ph type="title"/>
          </p:nvPr>
        </p:nvSpPr>
        <p:spPr>
          <a:xfrm>
            <a:off x="323528" y="548680"/>
            <a:ext cx="2952328" cy="864096"/>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5" name="Content Placeholder 2"/>
          <p:cNvSpPr>
            <a:spLocks noGrp="1"/>
          </p:cNvSpPr>
          <p:nvPr>
            <p:ph idx="10"/>
          </p:nvPr>
        </p:nvSpPr>
        <p:spPr>
          <a:xfrm>
            <a:off x="3311860" y="548680"/>
            <a:ext cx="2772000" cy="597666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1"/>
          </p:nvPr>
        </p:nvSpPr>
        <p:spPr>
          <a:xfrm>
            <a:off x="6300192" y="548680"/>
            <a:ext cx="2772000" cy="597666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797117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ext Placeholder 37"/>
          <p:cNvSpPr>
            <a:spLocks noGrp="1"/>
          </p:cNvSpPr>
          <p:nvPr>
            <p:ph type="body" sz="quarter" idx="14" hasCustomPrompt="1"/>
          </p:nvPr>
        </p:nvSpPr>
        <p:spPr>
          <a:xfrm>
            <a:off x="309563" y="549275"/>
            <a:ext cx="7934845" cy="941388"/>
          </a:xfrm>
        </p:spPr>
        <p:txBody>
          <a:bodyPr anchor="ctr">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9" name="Slide Number Placeholder 5"/>
          <p:cNvSpPr txBox="1">
            <a:spLocks/>
          </p:cNvSpPr>
          <p:nvPr userDrawn="1"/>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1878143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lternative layout 2">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10" name="Content Placeholder 2"/>
          <p:cNvSpPr>
            <a:spLocks noGrp="1"/>
          </p:cNvSpPr>
          <p:nvPr>
            <p:ph idx="13"/>
          </p:nvPr>
        </p:nvSpPr>
        <p:spPr>
          <a:xfrm>
            <a:off x="323528" y="1556792"/>
            <a:ext cx="8352928" cy="720080"/>
          </a:xfrm>
        </p:spPr>
        <p:txBody>
          <a:bodyPr/>
          <a:lstStyle>
            <a:lvl1pPr algn="just">
              <a:lnSpc>
                <a:spcPct val="120000"/>
              </a:lnSpc>
              <a:spcBef>
                <a:spcPts val="600"/>
              </a:spcBef>
              <a:spcAft>
                <a:spcPts val="600"/>
              </a:spcAft>
              <a:defRPr/>
            </a:lvl1pPr>
            <a:lvl2pPr marL="457200" indent="0">
              <a:buNone/>
              <a:defRPr/>
            </a:lvl2pPr>
          </a:lstStyle>
          <a:p>
            <a:pPr lvl="0"/>
            <a:r>
              <a:rPr lang="en-US"/>
              <a:t>Click to edit Master text styles</a:t>
            </a:r>
          </a:p>
        </p:txBody>
      </p:sp>
      <p:sp>
        <p:nvSpPr>
          <p:cNvPr id="11" name="Content Placeholder 2"/>
          <p:cNvSpPr>
            <a:spLocks noGrp="1"/>
          </p:cNvSpPr>
          <p:nvPr>
            <p:ph idx="1"/>
          </p:nvPr>
        </p:nvSpPr>
        <p:spPr>
          <a:xfrm>
            <a:off x="323528" y="2420888"/>
            <a:ext cx="8352928" cy="4032448"/>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83681497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72197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Section Header Page">
    <p:spTree>
      <p:nvGrpSpPr>
        <p:cNvPr id="1" name=""/>
        <p:cNvGrpSpPr/>
        <p:nvPr/>
      </p:nvGrpSpPr>
      <p:grpSpPr>
        <a:xfrm>
          <a:off x="0" y="0"/>
          <a:ext cx="0" cy="0"/>
          <a:chOff x="0" y="0"/>
          <a:chExt cx="0" cy="0"/>
        </a:xfrm>
      </p:grpSpPr>
      <p:sp>
        <p:nvSpPr>
          <p:cNvPr id="4" name="Rectangle 3"/>
          <p:cNvSpPr/>
          <p:nvPr userDrawn="1"/>
        </p:nvSpPr>
        <p:spPr>
          <a:xfrm>
            <a:off x="0" y="1"/>
            <a:ext cx="4248472" cy="6857999"/>
          </a:xfrm>
          <a:prstGeom prst="rect">
            <a:avLst/>
          </a:prstGeom>
          <a:solidFill>
            <a:srgbClr val="126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cxnSp>
        <p:nvCxnSpPr>
          <p:cNvPr id="5" name="Straight Connector 4"/>
          <p:cNvCxnSpPr/>
          <p:nvPr userDrawn="1"/>
        </p:nvCxnSpPr>
        <p:spPr>
          <a:xfrm>
            <a:off x="408923" y="3072595"/>
            <a:ext cx="2650909"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36298" y="2996952"/>
            <a:ext cx="499598" cy="151287"/>
          </a:xfrm>
          <a:prstGeom prst="rect">
            <a:avLst/>
          </a:prstGeom>
        </p:spPr>
      </p:pic>
      <p:sp>
        <p:nvSpPr>
          <p:cNvPr id="8" name="Picture Placeholder 7"/>
          <p:cNvSpPr>
            <a:spLocks noGrp="1"/>
          </p:cNvSpPr>
          <p:nvPr>
            <p:ph type="pic" sz="quarter" idx="10"/>
          </p:nvPr>
        </p:nvSpPr>
        <p:spPr>
          <a:xfrm>
            <a:off x="4248150" y="0"/>
            <a:ext cx="4895850" cy="6858000"/>
          </a:xfrm>
        </p:spPr>
        <p:txBody>
          <a:bodyPr/>
          <a:lstStyle>
            <a:lvl1pPr marL="0" indent="0">
              <a:buNone/>
              <a:defRPr/>
            </a:lvl1pPr>
          </a:lstStyle>
          <a:p>
            <a:r>
              <a:rPr lang="en-US" dirty="0"/>
              <a:t>Click icon to add picture</a:t>
            </a:r>
            <a:endParaRPr lang="en-GB" dirty="0"/>
          </a:p>
        </p:txBody>
      </p:sp>
      <p:sp>
        <p:nvSpPr>
          <p:cNvPr id="11" name="Text Placeholder 10"/>
          <p:cNvSpPr>
            <a:spLocks noGrp="1"/>
          </p:cNvSpPr>
          <p:nvPr>
            <p:ph type="body" sz="quarter" idx="11"/>
          </p:nvPr>
        </p:nvSpPr>
        <p:spPr>
          <a:xfrm>
            <a:off x="408923" y="1916113"/>
            <a:ext cx="3226974" cy="3241675"/>
          </a:xfrm>
        </p:spPr>
        <p:txBody>
          <a:bodyPr/>
          <a:lstStyle>
            <a:lvl1pPr marL="0" indent="0">
              <a:buNone/>
              <a:defRPr sz="2000" b="1">
                <a:solidFill>
                  <a:schemeClr val="bg1"/>
                </a:solidFill>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3756293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pic>
        <p:nvPicPr>
          <p:cNvPr id="5" name="Picture 4" descr="DJS_coloured-backgrounds-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837363"/>
          </a:xfrm>
          <a:prstGeom prst="rect">
            <a:avLst/>
          </a:prstGeom>
        </p:spPr>
      </p:pic>
      <p:sp>
        <p:nvSpPr>
          <p:cNvPr id="3" name="Title 1"/>
          <p:cNvSpPr>
            <a:spLocks noGrp="1"/>
          </p:cNvSpPr>
          <p:nvPr>
            <p:ph type="title" hasCustomPrompt="1"/>
          </p:nvPr>
        </p:nvSpPr>
        <p:spPr>
          <a:xfrm>
            <a:off x="323528" y="529516"/>
            <a:ext cx="7488832" cy="523220"/>
          </a:xfrm>
          <a:prstGeom prst="rect">
            <a:avLst/>
          </a:prstGeom>
        </p:spPr>
        <p:txBody>
          <a:bodyPr>
            <a:normAutofit/>
          </a:bodyPr>
          <a:lstStyle>
            <a:lvl1pPr>
              <a:defRPr lang="en-US" sz="1600" b="1" i="0" kern="1200" dirty="0" smtClean="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GB" sz="2800" baseline="0" dirty="0"/>
              <a:t>Single line heading here 28pt</a:t>
            </a:r>
            <a:endParaRPr lang="en-US" sz="2800" baseline="0" dirty="0"/>
          </a:p>
        </p:txBody>
      </p:sp>
      <p:sp>
        <p:nvSpPr>
          <p:cNvPr id="4" name="Slide Number Placeholder 5"/>
          <p:cNvSpPr>
            <a:spLocks noGrp="1"/>
          </p:cNvSpPr>
          <p:nvPr>
            <p:ph type="sldNum" sz="quarter" idx="4"/>
          </p:nvPr>
        </p:nvSpPr>
        <p:spPr>
          <a:xfrm>
            <a:off x="179512" y="6381328"/>
            <a:ext cx="1043608" cy="246221"/>
          </a:xfrm>
          <a:prstGeom prst="rect">
            <a:avLst/>
          </a:prstGeom>
        </p:spPr>
        <p:txBody>
          <a:bodyPr vert="horz" lIns="91440" tIns="45720" rIns="91440" bIns="45720" rtlCol="0" anchor="b">
            <a:spAutoFit/>
          </a:bodyPr>
          <a:lstStyle>
            <a:lvl1pPr algn="l">
              <a:defRPr sz="100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7" name="Content Placeholder 12"/>
          <p:cNvSpPr txBox="1">
            <a:spLocks/>
          </p:cNvSpPr>
          <p:nvPr userDrawn="1"/>
        </p:nvSpPr>
        <p:spPr>
          <a:xfrm>
            <a:off x="323528" y="1196181"/>
            <a:ext cx="8352086" cy="5113139"/>
          </a:xfrm>
          <a:prstGeom prst="rect">
            <a:avLst/>
          </a:prstGeom>
        </p:spPr>
        <p:txBody>
          <a:bodyPr/>
          <a:lstStyle>
            <a:lvl1pPr marL="342900" indent="-342900" algn="l" defTabSz="914400" rtl="0" eaLnBrk="1" latinLnBrk="0" hangingPunct="1">
              <a:spcBef>
                <a:spcPct val="20000"/>
              </a:spcBef>
              <a:buClr>
                <a:schemeClr val="accent1"/>
              </a:buClr>
              <a:buSzPct val="110000"/>
              <a:buFont typeface="Verdana" panose="020B0604030504040204" pitchFamily="34" charset="0"/>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chemeClr val="accent1"/>
              </a:buClr>
              <a:buSzPct val="90000"/>
              <a:buFont typeface="Courier New" panose="02070309020205020404" pitchFamily="49" charset="0"/>
              <a:buChar char="o"/>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chemeClr val="accent1"/>
              </a:buClr>
              <a:buSzPct val="110000"/>
              <a:buFont typeface="Arial" panose="020B0604020202020204" pitchFamily="34" charset="0"/>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chemeClr val="accent1"/>
              </a:buClr>
              <a:buSzPct val="80000"/>
              <a:buFont typeface="Courier New" panose="02070309020205020404" pitchFamily="49" charset="0"/>
              <a:buChar char="o"/>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chemeClr val="accent1"/>
              </a:buClr>
              <a:buFont typeface="Arial" panose="020B0604020202020204" pitchFamily="34" charset="0"/>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Tx/>
            </a:pPr>
            <a:r>
              <a:rPr lang="en-US" dirty="0"/>
              <a:t>Click to edit Master text styles</a:t>
            </a:r>
          </a:p>
          <a:p>
            <a:pPr lvl="1">
              <a:buClrTx/>
            </a:pPr>
            <a:r>
              <a:rPr lang="en-US" dirty="0"/>
              <a:t>Second level</a:t>
            </a:r>
          </a:p>
          <a:p>
            <a:pPr lvl="2">
              <a:buClrTx/>
            </a:pPr>
            <a:r>
              <a:rPr lang="en-US" dirty="0"/>
              <a:t>Third level</a:t>
            </a:r>
          </a:p>
          <a:p>
            <a:pPr lvl="3">
              <a:buClrTx/>
            </a:pPr>
            <a:r>
              <a:rPr lang="en-US" dirty="0"/>
              <a:t>Fourth level</a:t>
            </a:r>
          </a:p>
          <a:p>
            <a:pPr lvl="4">
              <a:buClrTx/>
            </a:pPr>
            <a:r>
              <a:rPr lang="en-US" dirty="0"/>
              <a:t>Fifth level</a:t>
            </a:r>
            <a:endParaRPr lang="en-GB" dirty="0"/>
          </a:p>
        </p:txBody>
      </p:sp>
    </p:spTree>
    <p:extLst>
      <p:ext uri="{BB962C8B-B14F-4D97-AF65-F5344CB8AC3E}">
        <p14:creationId xmlns:p14="http://schemas.microsoft.com/office/powerpoint/2010/main" val="13067753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7"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471109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9" name="Content Placeholder 2"/>
          <p:cNvSpPr>
            <a:spLocks noGrp="1"/>
          </p:cNvSpPr>
          <p:nvPr>
            <p:ph idx="1"/>
          </p:nvPr>
        </p:nvSpPr>
        <p:spPr>
          <a:xfrm>
            <a:off x="323528" y="1628800"/>
            <a:ext cx="4114800" cy="4896544"/>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2"/>
          <p:cNvSpPr>
            <a:spLocks noGrp="1"/>
          </p:cNvSpPr>
          <p:nvPr>
            <p:ph idx="13"/>
          </p:nvPr>
        </p:nvSpPr>
        <p:spPr>
          <a:xfrm>
            <a:off x="4788024" y="1628800"/>
            <a:ext cx="4114800" cy="4896544"/>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43656612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Alternative Layout 1">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6" name="Content Placeholder 2"/>
          <p:cNvSpPr>
            <a:spLocks noGrp="1"/>
          </p:cNvSpPr>
          <p:nvPr>
            <p:ph idx="1"/>
          </p:nvPr>
        </p:nvSpPr>
        <p:spPr>
          <a:xfrm>
            <a:off x="457200" y="1556792"/>
            <a:ext cx="4114800" cy="4968552"/>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3"/>
          </p:nvPr>
        </p:nvSpPr>
        <p:spPr>
          <a:xfrm>
            <a:off x="4788024" y="1556792"/>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2"/>
          <p:cNvSpPr>
            <a:spLocks noGrp="1"/>
          </p:cNvSpPr>
          <p:nvPr>
            <p:ph idx="14"/>
          </p:nvPr>
        </p:nvSpPr>
        <p:spPr>
          <a:xfrm>
            <a:off x="4788024" y="4221088"/>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41022697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Alternative layout 2">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10" name="Content Placeholder 2"/>
          <p:cNvSpPr>
            <a:spLocks noGrp="1"/>
          </p:cNvSpPr>
          <p:nvPr>
            <p:ph idx="13"/>
          </p:nvPr>
        </p:nvSpPr>
        <p:spPr>
          <a:xfrm>
            <a:off x="323528" y="1556792"/>
            <a:ext cx="8352928" cy="720080"/>
          </a:xfrm>
        </p:spPr>
        <p:txBody>
          <a:bodyPr/>
          <a:lstStyle>
            <a:lvl1pPr algn="just">
              <a:lnSpc>
                <a:spcPct val="120000"/>
              </a:lnSpc>
              <a:spcBef>
                <a:spcPts val="600"/>
              </a:spcBef>
              <a:spcAft>
                <a:spcPts val="600"/>
              </a:spcAft>
              <a:defRPr/>
            </a:lvl1pPr>
            <a:lvl2pPr marL="457200" indent="0">
              <a:buNone/>
              <a:defRPr/>
            </a:lvl2pPr>
          </a:lstStyle>
          <a:p>
            <a:pPr lvl="0"/>
            <a:r>
              <a:rPr lang="en-US"/>
              <a:t>Click to edit Master text styles</a:t>
            </a:r>
          </a:p>
        </p:txBody>
      </p:sp>
      <p:sp>
        <p:nvSpPr>
          <p:cNvPr id="11" name="Content Placeholder 2"/>
          <p:cNvSpPr>
            <a:spLocks noGrp="1"/>
          </p:cNvSpPr>
          <p:nvPr>
            <p:ph idx="1"/>
          </p:nvPr>
        </p:nvSpPr>
        <p:spPr>
          <a:xfrm>
            <a:off x="323528" y="2420888"/>
            <a:ext cx="8352928" cy="4032448"/>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4101767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Alternative layout 3">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4" name="Content Placeholder 2"/>
          <p:cNvSpPr>
            <a:spLocks noGrp="1"/>
          </p:cNvSpPr>
          <p:nvPr>
            <p:ph idx="1"/>
          </p:nvPr>
        </p:nvSpPr>
        <p:spPr>
          <a:xfrm>
            <a:off x="4644008" y="1556792"/>
            <a:ext cx="4114800" cy="4968552"/>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2"/>
          <p:cNvSpPr>
            <a:spLocks noGrp="1"/>
          </p:cNvSpPr>
          <p:nvPr>
            <p:ph idx="13"/>
          </p:nvPr>
        </p:nvSpPr>
        <p:spPr>
          <a:xfrm>
            <a:off x="323528" y="1556792"/>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2"/>
          <p:cNvSpPr>
            <a:spLocks noGrp="1"/>
          </p:cNvSpPr>
          <p:nvPr>
            <p:ph idx="14"/>
          </p:nvPr>
        </p:nvSpPr>
        <p:spPr>
          <a:xfrm>
            <a:off x="323528" y="4221088"/>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3145849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Alternative layout 4">
    <p:spTree>
      <p:nvGrpSpPr>
        <p:cNvPr id="1" name=""/>
        <p:cNvGrpSpPr/>
        <p:nvPr/>
      </p:nvGrpSpPr>
      <p:grpSpPr>
        <a:xfrm>
          <a:off x="0" y="0"/>
          <a:ext cx="0" cy="0"/>
          <a:chOff x="0" y="0"/>
          <a:chExt cx="0" cy="0"/>
        </a:xfrm>
      </p:grpSpPr>
      <p:sp>
        <p:nvSpPr>
          <p:cNvPr id="2" name="Content Placeholder 2"/>
          <p:cNvSpPr>
            <a:spLocks noGrp="1"/>
          </p:cNvSpPr>
          <p:nvPr>
            <p:ph idx="13"/>
          </p:nvPr>
        </p:nvSpPr>
        <p:spPr>
          <a:xfrm>
            <a:off x="430306" y="5733256"/>
            <a:ext cx="8246150" cy="720080"/>
          </a:xfrm>
        </p:spPr>
        <p:txBody>
          <a:bodyPr/>
          <a:lstStyle>
            <a:lvl1pPr algn="just">
              <a:lnSpc>
                <a:spcPct val="120000"/>
              </a:lnSpc>
              <a:spcBef>
                <a:spcPts val="600"/>
              </a:spcBef>
              <a:spcAft>
                <a:spcPts val="600"/>
              </a:spcAft>
              <a:defRPr/>
            </a:lvl1pPr>
            <a:lvl2pPr marL="457200" indent="0">
              <a:buNone/>
              <a:defRPr/>
            </a:lvl2pPr>
          </a:lstStyle>
          <a:p>
            <a:pPr lvl="0"/>
            <a:r>
              <a:rPr lang="en-US"/>
              <a:t>Click to edit Master text styles</a:t>
            </a:r>
          </a:p>
        </p:txBody>
      </p:sp>
      <p:sp>
        <p:nvSpPr>
          <p:cNvPr id="3" name="Content Placeholder 2"/>
          <p:cNvSpPr>
            <a:spLocks noGrp="1"/>
          </p:cNvSpPr>
          <p:nvPr>
            <p:ph idx="1"/>
          </p:nvPr>
        </p:nvSpPr>
        <p:spPr>
          <a:xfrm>
            <a:off x="446856" y="1556792"/>
            <a:ext cx="8229600" cy="3960440"/>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lide Number Placeholder 4"/>
          <p:cNvSpPr>
            <a:spLocks noGrp="1"/>
          </p:cNvSpPr>
          <p:nvPr>
            <p:ph type="sldNum" sz="quarter" idx="12"/>
          </p:nvPr>
        </p:nvSpPr>
        <p:spPr>
          <a:xfrm>
            <a:off x="-27693" y="6594811"/>
            <a:ext cx="1043608" cy="246221"/>
          </a:xfrm>
          <a:prstGeom prst="rect">
            <a:avLst/>
          </a:prstGeom>
        </p:spPr>
        <p:txBody>
          <a:bodyPr/>
          <a:lstStyle/>
          <a:p>
            <a:fld id="{A4C18273-3B06-4AC5-BD96-A00D2AA2E2E6}" type="slidenum">
              <a:rPr lang="en-GB" smtClean="0"/>
              <a:pPr/>
              <a:t>‹#›</a:t>
            </a:fld>
            <a:endParaRPr lang="en-GB" dirty="0"/>
          </a:p>
        </p:txBody>
      </p:sp>
      <p:sp>
        <p:nvSpPr>
          <p:cNvPr id="8"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4871621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Alternative layout 5">
    <p:spTree>
      <p:nvGrpSpPr>
        <p:cNvPr id="1" name=""/>
        <p:cNvGrpSpPr/>
        <p:nvPr/>
      </p:nvGrpSpPr>
      <p:grpSpPr>
        <a:xfrm>
          <a:off x="0" y="0"/>
          <a:ext cx="0" cy="0"/>
          <a:chOff x="0" y="0"/>
          <a:chExt cx="0" cy="0"/>
        </a:xfrm>
      </p:grpSpPr>
      <p:sp>
        <p:nvSpPr>
          <p:cNvPr id="40" name="Text Placeholder 37"/>
          <p:cNvSpPr>
            <a:spLocks noGrp="1"/>
          </p:cNvSpPr>
          <p:nvPr>
            <p:ph type="body" sz="quarter" idx="14" hasCustomPrompt="1"/>
          </p:nvPr>
        </p:nvSpPr>
        <p:spPr>
          <a:xfrm>
            <a:off x="309564" y="692696"/>
            <a:ext cx="2715828" cy="1931088"/>
          </a:xfrm>
        </p:spPr>
        <p:txBody>
          <a:bodyPr anchor="t">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9563" y="2924944"/>
            <a:ext cx="8654925" cy="360040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ext Placeholder 2"/>
          <p:cNvSpPr>
            <a:spLocks noGrp="1"/>
          </p:cNvSpPr>
          <p:nvPr>
            <p:ph type="body" sz="quarter" idx="15"/>
          </p:nvPr>
        </p:nvSpPr>
        <p:spPr>
          <a:xfrm>
            <a:off x="3025775" y="692150"/>
            <a:ext cx="6027738" cy="1931988"/>
          </a:xfrm>
        </p:spPr>
        <p:txBody>
          <a:bodyPr anchor="ct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vl5pPr algn="just">
              <a:lnSpc>
                <a:spcPct val="120000"/>
              </a:lnSpc>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Slide Number Placeholder 5"/>
          <p:cNvSpPr txBox="1">
            <a:spLocks/>
          </p:cNvSpPr>
          <p:nvPr/>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1582832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lternative layout 3">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4" name="Content Placeholder 2"/>
          <p:cNvSpPr>
            <a:spLocks noGrp="1"/>
          </p:cNvSpPr>
          <p:nvPr>
            <p:ph idx="1"/>
          </p:nvPr>
        </p:nvSpPr>
        <p:spPr>
          <a:xfrm>
            <a:off x="4644008" y="1556792"/>
            <a:ext cx="4114800" cy="4968552"/>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2"/>
          <p:cNvSpPr>
            <a:spLocks noGrp="1"/>
          </p:cNvSpPr>
          <p:nvPr>
            <p:ph idx="13"/>
          </p:nvPr>
        </p:nvSpPr>
        <p:spPr>
          <a:xfrm>
            <a:off x="323528" y="1556792"/>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2"/>
          <p:cNvSpPr>
            <a:spLocks noGrp="1"/>
          </p:cNvSpPr>
          <p:nvPr>
            <p:ph idx="14"/>
          </p:nvPr>
        </p:nvSpPr>
        <p:spPr>
          <a:xfrm>
            <a:off x="323528" y="4221088"/>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60529876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Alternative layout 8">
    <p:spTree>
      <p:nvGrpSpPr>
        <p:cNvPr id="1" name=""/>
        <p:cNvGrpSpPr/>
        <p:nvPr/>
      </p:nvGrpSpPr>
      <p:grpSpPr>
        <a:xfrm>
          <a:off x="0" y="0"/>
          <a:ext cx="0" cy="0"/>
          <a:chOff x="0" y="0"/>
          <a:chExt cx="0" cy="0"/>
        </a:xfrm>
      </p:grpSpPr>
      <p:sp>
        <p:nvSpPr>
          <p:cNvPr id="40" name="Text Placeholder 37"/>
          <p:cNvSpPr>
            <a:spLocks noGrp="1"/>
          </p:cNvSpPr>
          <p:nvPr>
            <p:ph type="body" sz="quarter" idx="14" hasCustomPrompt="1"/>
          </p:nvPr>
        </p:nvSpPr>
        <p:spPr>
          <a:xfrm>
            <a:off x="309564" y="692696"/>
            <a:ext cx="2715828" cy="1931088"/>
          </a:xfrm>
        </p:spPr>
        <p:txBody>
          <a:bodyPr anchor="t">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59832" y="2924944"/>
            <a:ext cx="5904656" cy="360040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Slide Number Placeholder 5"/>
          <p:cNvSpPr txBox="1">
            <a:spLocks/>
          </p:cNvSpPr>
          <p:nvPr/>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
        <p:nvSpPr>
          <p:cNvPr id="9" name="Text Placeholder 2"/>
          <p:cNvSpPr>
            <a:spLocks noGrp="1"/>
          </p:cNvSpPr>
          <p:nvPr>
            <p:ph type="body" sz="quarter" idx="15"/>
          </p:nvPr>
        </p:nvSpPr>
        <p:spPr>
          <a:xfrm>
            <a:off x="3025775" y="692150"/>
            <a:ext cx="6027738" cy="1931988"/>
          </a:xfrm>
        </p:spPr>
        <p:txBody>
          <a:bodyPr anchor="ctr">
            <a:noAutofit/>
          </a:bodyPr>
          <a:lstStyle>
            <a:lvl1pPr marL="0" indent="0">
              <a:lnSpc>
                <a:spcPct val="100000"/>
              </a:lnSpc>
              <a:spcBef>
                <a:spcPts val="0"/>
              </a:spcBef>
              <a:spcAft>
                <a:spcPts val="0"/>
              </a:spcAft>
              <a:buNone/>
              <a:defRPr sz="3200">
                <a:solidFill>
                  <a:srgbClr val="6D6E71"/>
                </a:solidFill>
              </a:defRPr>
            </a:lvl1pPr>
            <a:lvl2pPr marL="457200" indent="0">
              <a:lnSpc>
                <a:spcPct val="120000"/>
              </a:lnSpc>
              <a:spcBef>
                <a:spcPts val="0"/>
              </a:spcBef>
              <a:spcAft>
                <a:spcPts val="600"/>
              </a:spcAft>
              <a:buNone/>
              <a:defRPr sz="2400">
                <a:solidFill>
                  <a:srgbClr val="FF0090"/>
                </a:solidFill>
              </a:defRPr>
            </a:lvl2pPr>
            <a:lvl3pPr marL="914400" indent="0">
              <a:lnSpc>
                <a:spcPct val="120000"/>
              </a:lnSpc>
              <a:spcBef>
                <a:spcPts val="0"/>
              </a:spcBef>
              <a:spcAft>
                <a:spcPts val="600"/>
              </a:spcAft>
              <a:buNone/>
              <a:defRPr sz="2400">
                <a:solidFill>
                  <a:srgbClr val="FF0090"/>
                </a:solidFill>
              </a:defRPr>
            </a:lvl3pPr>
            <a:lvl4pPr marL="1371600" indent="0">
              <a:lnSpc>
                <a:spcPct val="120000"/>
              </a:lnSpc>
              <a:spcBef>
                <a:spcPts val="0"/>
              </a:spcBef>
              <a:spcAft>
                <a:spcPts val="600"/>
              </a:spcAft>
              <a:buNone/>
              <a:defRPr sz="2400">
                <a:solidFill>
                  <a:srgbClr val="FF0090"/>
                </a:solidFill>
              </a:defRPr>
            </a:lvl4pPr>
            <a:lvl5pPr marL="1828800" indent="0">
              <a:lnSpc>
                <a:spcPct val="120000"/>
              </a:lnSpc>
              <a:spcBef>
                <a:spcPts val="0"/>
              </a:spcBef>
              <a:spcAft>
                <a:spcPts val="600"/>
              </a:spcAft>
              <a:buNone/>
              <a:defRPr sz="2400">
                <a:solidFill>
                  <a:srgbClr val="FF0090"/>
                </a:solidFill>
              </a:defRPr>
            </a:lvl5pPr>
          </a:lstStyle>
          <a:p>
            <a:pPr lvl="0"/>
            <a:r>
              <a:rPr lang="en-US"/>
              <a:t>Click to edit Master text styles</a:t>
            </a:r>
          </a:p>
        </p:txBody>
      </p:sp>
      <p:sp>
        <p:nvSpPr>
          <p:cNvPr id="4" name="Picture Placeholder 3"/>
          <p:cNvSpPr>
            <a:spLocks noGrp="1"/>
          </p:cNvSpPr>
          <p:nvPr>
            <p:ph type="pic" sz="quarter" idx="16"/>
          </p:nvPr>
        </p:nvSpPr>
        <p:spPr>
          <a:xfrm>
            <a:off x="323850" y="2924175"/>
            <a:ext cx="2735263" cy="3600450"/>
          </a:xfrm>
        </p:spPr>
        <p:txBody>
          <a:bodyPr/>
          <a:lstStyle/>
          <a:p>
            <a:r>
              <a:rPr lang="en-US" dirty="0"/>
              <a:t>Click icon to add picture</a:t>
            </a:r>
            <a:endParaRPr lang="en-GB" dirty="0"/>
          </a:p>
        </p:txBody>
      </p:sp>
    </p:spTree>
    <p:extLst>
      <p:ext uri="{BB962C8B-B14F-4D97-AF65-F5344CB8AC3E}">
        <p14:creationId xmlns:p14="http://schemas.microsoft.com/office/powerpoint/2010/main" val="289673015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Alternative layout 6">
    <p:spTree>
      <p:nvGrpSpPr>
        <p:cNvPr id="1" name=""/>
        <p:cNvGrpSpPr/>
        <p:nvPr/>
      </p:nvGrpSpPr>
      <p:grpSpPr>
        <a:xfrm>
          <a:off x="0" y="0"/>
          <a:ext cx="0" cy="0"/>
          <a:chOff x="0" y="0"/>
          <a:chExt cx="0" cy="0"/>
        </a:xfrm>
      </p:grpSpPr>
      <p:sp>
        <p:nvSpPr>
          <p:cNvPr id="27" name="Title 1"/>
          <p:cNvSpPr>
            <a:spLocks noGrp="1"/>
          </p:cNvSpPr>
          <p:nvPr>
            <p:ph type="title" hasCustomPrompt="1"/>
          </p:nvPr>
        </p:nvSpPr>
        <p:spPr>
          <a:xfrm>
            <a:off x="3923928" y="548680"/>
            <a:ext cx="5040560" cy="1368152"/>
          </a:xfrm>
          <a:prstGeom prst="rect">
            <a:avLst/>
          </a:prstGeom>
        </p:spPr>
        <p:txBody>
          <a:bodyPr anchor="t">
            <a:normAutofit/>
          </a:bodyPr>
          <a:lstStyle>
            <a:lvl1pPr>
              <a:defRPr sz="3200" b="0">
                <a:solidFill>
                  <a:srgbClr val="6D6E71"/>
                </a:solidFill>
              </a:defRPr>
            </a:lvl1pPr>
          </a:lstStyle>
          <a:p>
            <a:r>
              <a:rPr lang="en-US" dirty="0"/>
              <a:t>Click to edit title</a:t>
            </a:r>
            <a:endParaRPr lang="en-GB" dirty="0"/>
          </a:p>
        </p:txBody>
      </p:sp>
      <p:sp>
        <p:nvSpPr>
          <p:cNvPr id="40" name="Text Placeholder 37"/>
          <p:cNvSpPr>
            <a:spLocks noGrp="1"/>
          </p:cNvSpPr>
          <p:nvPr>
            <p:ph type="body" sz="quarter" idx="14" hasCustomPrompt="1"/>
          </p:nvPr>
        </p:nvSpPr>
        <p:spPr>
          <a:xfrm>
            <a:off x="309563" y="549275"/>
            <a:ext cx="3627437" cy="941388"/>
          </a:xfrm>
        </p:spPr>
        <p:txBody>
          <a:bodyPr anchor="ctr">
            <a:normAutofit/>
          </a:bodyPr>
          <a:lstStyle>
            <a:lvl1pPr marL="0" indent="0">
              <a:spcBef>
                <a:spcPts val="0"/>
              </a:spcBef>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9563" y="1628775"/>
            <a:ext cx="3241675" cy="446405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15"/>
          <p:cNvSpPr>
            <a:spLocks noGrp="1"/>
          </p:cNvSpPr>
          <p:nvPr>
            <p:ph sz="quarter" idx="15"/>
          </p:nvPr>
        </p:nvSpPr>
        <p:spPr>
          <a:xfrm>
            <a:off x="3923928" y="2060848"/>
            <a:ext cx="5040560" cy="446405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5"/>
          <p:cNvSpPr txBox="1">
            <a:spLocks/>
          </p:cNvSpPr>
          <p:nvPr/>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213808599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Alternative Layout 7">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628800"/>
            <a:ext cx="2772000" cy="489654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7" name="Title Placeholder 3"/>
          <p:cNvSpPr>
            <a:spLocks noGrp="1"/>
          </p:cNvSpPr>
          <p:nvPr>
            <p:ph type="title"/>
          </p:nvPr>
        </p:nvSpPr>
        <p:spPr>
          <a:xfrm>
            <a:off x="323528" y="548680"/>
            <a:ext cx="2952328" cy="864096"/>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5" name="Content Placeholder 2"/>
          <p:cNvSpPr>
            <a:spLocks noGrp="1"/>
          </p:cNvSpPr>
          <p:nvPr>
            <p:ph idx="10"/>
          </p:nvPr>
        </p:nvSpPr>
        <p:spPr>
          <a:xfrm>
            <a:off x="3311860" y="548680"/>
            <a:ext cx="2772000" cy="597666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1"/>
          </p:nvPr>
        </p:nvSpPr>
        <p:spPr>
          <a:xfrm>
            <a:off x="6300192" y="548680"/>
            <a:ext cx="2772000" cy="597666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6160132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Text Placeholder 37"/>
          <p:cNvSpPr>
            <a:spLocks noGrp="1"/>
          </p:cNvSpPr>
          <p:nvPr>
            <p:ph type="body" sz="quarter" idx="14" hasCustomPrompt="1"/>
          </p:nvPr>
        </p:nvSpPr>
        <p:spPr>
          <a:xfrm>
            <a:off x="309563" y="549275"/>
            <a:ext cx="7934845" cy="941388"/>
          </a:xfrm>
        </p:spPr>
        <p:txBody>
          <a:bodyPr anchor="ctr">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9" name="Slide Number Placeholder 5"/>
          <p:cNvSpPr txBox="1">
            <a:spLocks/>
          </p:cNvSpPr>
          <p:nvPr/>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36170493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87677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Section Header Page">
    <p:spTree>
      <p:nvGrpSpPr>
        <p:cNvPr id="1" name=""/>
        <p:cNvGrpSpPr/>
        <p:nvPr/>
      </p:nvGrpSpPr>
      <p:grpSpPr>
        <a:xfrm>
          <a:off x="0" y="0"/>
          <a:ext cx="0" cy="0"/>
          <a:chOff x="0" y="0"/>
          <a:chExt cx="0" cy="0"/>
        </a:xfrm>
      </p:grpSpPr>
      <p:sp>
        <p:nvSpPr>
          <p:cNvPr id="4" name="Rectangle 3"/>
          <p:cNvSpPr/>
          <p:nvPr/>
        </p:nvSpPr>
        <p:spPr>
          <a:xfrm>
            <a:off x="0" y="1"/>
            <a:ext cx="4248472" cy="6857999"/>
          </a:xfrm>
          <a:prstGeom prst="rect">
            <a:avLst/>
          </a:prstGeom>
          <a:solidFill>
            <a:srgbClr val="126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cxnSp>
        <p:nvCxnSpPr>
          <p:cNvPr id="5" name="Straight Connector 4"/>
          <p:cNvCxnSpPr/>
          <p:nvPr/>
        </p:nvCxnSpPr>
        <p:spPr>
          <a:xfrm>
            <a:off x="408923" y="3072595"/>
            <a:ext cx="2650909"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6298" y="2996952"/>
            <a:ext cx="499598" cy="151287"/>
          </a:xfrm>
          <a:prstGeom prst="rect">
            <a:avLst/>
          </a:prstGeom>
        </p:spPr>
      </p:pic>
      <p:sp>
        <p:nvSpPr>
          <p:cNvPr id="8" name="Picture Placeholder 7"/>
          <p:cNvSpPr>
            <a:spLocks noGrp="1"/>
          </p:cNvSpPr>
          <p:nvPr>
            <p:ph type="pic" sz="quarter" idx="10"/>
          </p:nvPr>
        </p:nvSpPr>
        <p:spPr>
          <a:xfrm>
            <a:off x="4248150" y="0"/>
            <a:ext cx="4895850" cy="6858000"/>
          </a:xfrm>
        </p:spPr>
        <p:txBody>
          <a:bodyPr/>
          <a:lstStyle>
            <a:lvl1pPr marL="0" indent="0">
              <a:buNone/>
              <a:defRPr/>
            </a:lvl1pPr>
          </a:lstStyle>
          <a:p>
            <a:r>
              <a:rPr lang="en-US" dirty="0"/>
              <a:t>Click icon to add picture</a:t>
            </a:r>
            <a:endParaRPr lang="en-GB" dirty="0"/>
          </a:p>
        </p:txBody>
      </p:sp>
      <p:sp>
        <p:nvSpPr>
          <p:cNvPr id="11" name="Text Placeholder 10"/>
          <p:cNvSpPr>
            <a:spLocks noGrp="1"/>
          </p:cNvSpPr>
          <p:nvPr>
            <p:ph type="body" sz="quarter" idx="11"/>
          </p:nvPr>
        </p:nvSpPr>
        <p:spPr>
          <a:xfrm>
            <a:off x="408923" y="1916113"/>
            <a:ext cx="3226974" cy="3241675"/>
          </a:xfrm>
        </p:spPr>
        <p:txBody>
          <a:bodyPr/>
          <a:lstStyle>
            <a:lvl1pPr marL="0" indent="0">
              <a:buNone/>
              <a:defRPr sz="2000" b="1">
                <a:solidFill>
                  <a:schemeClr val="bg1"/>
                </a:solidFill>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917223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7"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88806811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9" name="Content Placeholder 2"/>
          <p:cNvSpPr>
            <a:spLocks noGrp="1"/>
          </p:cNvSpPr>
          <p:nvPr>
            <p:ph idx="1"/>
          </p:nvPr>
        </p:nvSpPr>
        <p:spPr>
          <a:xfrm>
            <a:off x="323528" y="1628800"/>
            <a:ext cx="4114800" cy="4896544"/>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2"/>
          <p:cNvSpPr>
            <a:spLocks noGrp="1"/>
          </p:cNvSpPr>
          <p:nvPr>
            <p:ph idx="13"/>
          </p:nvPr>
        </p:nvSpPr>
        <p:spPr>
          <a:xfrm>
            <a:off x="4788024" y="1628800"/>
            <a:ext cx="4114800" cy="4896544"/>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9757261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Alternative Layout 1">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6" name="Content Placeholder 2"/>
          <p:cNvSpPr>
            <a:spLocks noGrp="1"/>
          </p:cNvSpPr>
          <p:nvPr>
            <p:ph idx="1"/>
          </p:nvPr>
        </p:nvSpPr>
        <p:spPr>
          <a:xfrm>
            <a:off x="457200" y="1556792"/>
            <a:ext cx="4114800" cy="4968552"/>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3"/>
          </p:nvPr>
        </p:nvSpPr>
        <p:spPr>
          <a:xfrm>
            <a:off x="4788024" y="1556792"/>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2"/>
          <p:cNvSpPr>
            <a:spLocks noGrp="1"/>
          </p:cNvSpPr>
          <p:nvPr>
            <p:ph idx="14"/>
          </p:nvPr>
        </p:nvSpPr>
        <p:spPr>
          <a:xfrm>
            <a:off x="4788024" y="4221088"/>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26165925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Alternative layout 2">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10" name="Content Placeholder 2"/>
          <p:cNvSpPr>
            <a:spLocks noGrp="1"/>
          </p:cNvSpPr>
          <p:nvPr>
            <p:ph idx="13"/>
          </p:nvPr>
        </p:nvSpPr>
        <p:spPr>
          <a:xfrm>
            <a:off x="323528" y="1556792"/>
            <a:ext cx="8352928" cy="720080"/>
          </a:xfrm>
        </p:spPr>
        <p:txBody>
          <a:bodyPr/>
          <a:lstStyle>
            <a:lvl1pPr algn="just">
              <a:lnSpc>
                <a:spcPct val="120000"/>
              </a:lnSpc>
              <a:spcBef>
                <a:spcPts val="600"/>
              </a:spcBef>
              <a:spcAft>
                <a:spcPts val="600"/>
              </a:spcAft>
              <a:defRPr/>
            </a:lvl1pPr>
            <a:lvl2pPr marL="457200" indent="0">
              <a:buNone/>
              <a:defRPr/>
            </a:lvl2pPr>
          </a:lstStyle>
          <a:p>
            <a:pPr lvl="0"/>
            <a:r>
              <a:rPr lang="en-US"/>
              <a:t>Click to edit Master text styles</a:t>
            </a:r>
          </a:p>
        </p:txBody>
      </p:sp>
      <p:sp>
        <p:nvSpPr>
          <p:cNvPr id="11" name="Content Placeholder 2"/>
          <p:cNvSpPr>
            <a:spLocks noGrp="1"/>
          </p:cNvSpPr>
          <p:nvPr>
            <p:ph idx="1"/>
          </p:nvPr>
        </p:nvSpPr>
        <p:spPr>
          <a:xfrm>
            <a:off x="323528" y="2420888"/>
            <a:ext cx="8352928" cy="4032448"/>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545459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lternative layout 4">
    <p:spTree>
      <p:nvGrpSpPr>
        <p:cNvPr id="1" name=""/>
        <p:cNvGrpSpPr/>
        <p:nvPr/>
      </p:nvGrpSpPr>
      <p:grpSpPr>
        <a:xfrm>
          <a:off x="0" y="0"/>
          <a:ext cx="0" cy="0"/>
          <a:chOff x="0" y="0"/>
          <a:chExt cx="0" cy="0"/>
        </a:xfrm>
      </p:grpSpPr>
      <p:sp>
        <p:nvSpPr>
          <p:cNvPr id="2" name="Content Placeholder 2"/>
          <p:cNvSpPr>
            <a:spLocks noGrp="1"/>
          </p:cNvSpPr>
          <p:nvPr>
            <p:ph idx="13"/>
          </p:nvPr>
        </p:nvSpPr>
        <p:spPr>
          <a:xfrm>
            <a:off x="430306" y="5733256"/>
            <a:ext cx="8246150" cy="720080"/>
          </a:xfrm>
        </p:spPr>
        <p:txBody>
          <a:bodyPr/>
          <a:lstStyle>
            <a:lvl1pPr algn="just">
              <a:lnSpc>
                <a:spcPct val="120000"/>
              </a:lnSpc>
              <a:spcBef>
                <a:spcPts val="600"/>
              </a:spcBef>
              <a:spcAft>
                <a:spcPts val="600"/>
              </a:spcAft>
              <a:defRPr/>
            </a:lvl1pPr>
            <a:lvl2pPr marL="457200" indent="0">
              <a:buNone/>
              <a:defRPr/>
            </a:lvl2pPr>
          </a:lstStyle>
          <a:p>
            <a:pPr lvl="0"/>
            <a:r>
              <a:rPr lang="en-US"/>
              <a:t>Click to edit Master text styles</a:t>
            </a:r>
          </a:p>
        </p:txBody>
      </p:sp>
      <p:sp>
        <p:nvSpPr>
          <p:cNvPr id="3" name="Content Placeholder 2"/>
          <p:cNvSpPr>
            <a:spLocks noGrp="1"/>
          </p:cNvSpPr>
          <p:nvPr>
            <p:ph idx="1"/>
          </p:nvPr>
        </p:nvSpPr>
        <p:spPr>
          <a:xfrm>
            <a:off x="446856" y="1556792"/>
            <a:ext cx="8229600" cy="3960440"/>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lide Number Placeholder 4"/>
          <p:cNvSpPr>
            <a:spLocks noGrp="1"/>
          </p:cNvSpPr>
          <p:nvPr>
            <p:ph type="sldNum" sz="quarter" idx="12"/>
          </p:nvPr>
        </p:nvSpPr>
        <p:spPr>
          <a:xfrm>
            <a:off x="-27693" y="6594811"/>
            <a:ext cx="1043608" cy="246221"/>
          </a:xfrm>
          <a:prstGeom prst="rect">
            <a:avLst/>
          </a:prstGeom>
        </p:spPr>
        <p:txBody>
          <a:bodyPr/>
          <a:lstStyle/>
          <a:p>
            <a:fld id="{A4C18273-3B06-4AC5-BD96-A00D2AA2E2E6}" type="slidenum">
              <a:rPr lang="en-GB" smtClean="0"/>
              <a:pPr/>
              <a:t>‹#›</a:t>
            </a:fld>
            <a:endParaRPr lang="en-GB" dirty="0"/>
          </a:p>
        </p:txBody>
      </p:sp>
      <p:sp>
        <p:nvSpPr>
          <p:cNvPr id="8"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73546424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Alternative layout 3">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4" name="Content Placeholder 2"/>
          <p:cNvSpPr>
            <a:spLocks noGrp="1"/>
          </p:cNvSpPr>
          <p:nvPr>
            <p:ph idx="1"/>
          </p:nvPr>
        </p:nvSpPr>
        <p:spPr>
          <a:xfrm>
            <a:off x="4644008" y="1556792"/>
            <a:ext cx="4114800" cy="4968552"/>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2"/>
          <p:cNvSpPr>
            <a:spLocks noGrp="1"/>
          </p:cNvSpPr>
          <p:nvPr>
            <p:ph idx="13"/>
          </p:nvPr>
        </p:nvSpPr>
        <p:spPr>
          <a:xfrm>
            <a:off x="323528" y="1556792"/>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2"/>
          <p:cNvSpPr>
            <a:spLocks noGrp="1"/>
          </p:cNvSpPr>
          <p:nvPr>
            <p:ph idx="14"/>
          </p:nvPr>
        </p:nvSpPr>
        <p:spPr>
          <a:xfrm>
            <a:off x="323528" y="4221088"/>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0674898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Alternative layout 4">
    <p:spTree>
      <p:nvGrpSpPr>
        <p:cNvPr id="1" name=""/>
        <p:cNvGrpSpPr/>
        <p:nvPr/>
      </p:nvGrpSpPr>
      <p:grpSpPr>
        <a:xfrm>
          <a:off x="0" y="0"/>
          <a:ext cx="0" cy="0"/>
          <a:chOff x="0" y="0"/>
          <a:chExt cx="0" cy="0"/>
        </a:xfrm>
      </p:grpSpPr>
      <p:sp>
        <p:nvSpPr>
          <p:cNvPr id="2" name="Content Placeholder 2"/>
          <p:cNvSpPr>
            <a:spLocks noGrp="1"/>
          </p:cNvSpPr>
          <p:nvPr>
            <p:ph idx="13"/>
          </p:nvPr>
        </p:nvSpPr>
        <p:spPr>
          <a:xfrm>
            <a:off x="430306" y="5733256"/>
            <a:ext cx="8246150" cy="720080"/>
          </a:xfrm>
        </p:spPr>
        <p:txBody>
          <a:bodyPr/>
          <a:lstStyle>
            <a:lvl1pPr algn="just">
              <a:lnSpc>
                <a:spcPct val="120000"/>
              </a:lnSpc>
              <a:spcBef>
                <a:spcPts val="600"/>
              </a:spcBef>
              <a:spcAft>
                <a:spcPts val="600"/>
              </a:spcAft>
              <a:defRPr/>
            </a:lvl1pPr>
            <a:lvl2pPr marL="457200" indent="0">
              <a:buNone/>
              <a:defRPr/>
            </a:lvl2pPr>
          </a:lstStyle>
          <a:p>
            <a:pPr lvl="0"/>
            <a:r>
              <a:rPr lang="en-US"/>
              <a:t>Click to edit Master text styles</a:t>
            </a:r>
          </a:p>
        </p:txBody>
      </p:sp>
      <p:sp>
        <p:nvSpPr>
          <p:cNvPr id="3" name="Content Placeholder 2"/>
          <p:cNvSpPr>
            <a:spLocks noGrp="1"/>
          </p:cNvSpPr>
          <p:nvPr>
            <p:ph idx="1"/>
          </p:nvPr>
        </p:nvSpPr>
        <p:spPr>
          <a:xfrm>
            <a:off x="446856" y="1556792"/>
            <a:ext cx="8229600" cy="3960440"/>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lide Number Placeholder 4"/>
          <p:cNvSpPr>
            <a:spLocks noGrp="1"/>
          </p:cNvSpPr>
          <p:nvPr>
            <p:ph type="sldNum" sz="quarter" idx="12"/>
          </p:nvPr>
        </p:nvSpPr>
        <p:spPr>
          <a:xfrm>
            <a:off x="-27693" y="6594811"/>
            <a:ext cx="1043608" cy="246221"/>
          </a:xfrm>
          <a:prstGeom prst="rect">
            <a:avLst/>
          </a:prstGeom>
        </p:spPr>
        <p:txBody>
          <a:bodyPr/>
          <a:lstStyle/>
          <a:p>
            <a:fld id="{A4C18273-3B06-4AC5-BD96-A00D2AA2E2E6}" type="slidenum">
              <a:rPr lang="en-GB" smtClean="0"/>
              <a:pPr/>
              <a:t>‹#›</a:t>
            </a:fld>
            <a:endParaRPr lang="en-GB" dirty="0"/>
          </a:p>
        </p:txBody>
      </p:sp>
      <p:sp>
        <p:nvSpPr>
          <p:cNvPr id="8"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29167936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p:cSld name="Alternative layout 5">
    <p:spTree>
      <p:nvGrpSpPr>
        <p:cNvPr id="1" name=""/>
        <p:cNvGrpSpPr/>
        <p:nvPr/>
      </p:nvGrpSpPr>
      <p:grpSpPr>
        <a:xfrm>
          <a:off x="0" y="0"/>
          <a:ext cx="0" cy="0"/>
          <a:chOff x="0" y="0"/>
          <a:chExt cx="0" cy="0"/>
        </a:xfrm>
      </p:grpSpPr>
      <p:cxnSp>
        <p:nvCxnSpPr>
          <p:cNvPr id="5" name="Straight Connector 4"/>
          <p:cNvCxnSpPr/>
          <p:nvPr/>
        </p:nvCxnSpPr>
        <p:spPr>
          <a:xfrm flipV="1">
            <a:off x="179512" y="356018"/>
            <a:ext cx="8064896" cy="23254"/>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8425" y="258620"/>
            <a:ext cx="576063" cy="174442"/>
          </a:xfrm>
          <a:prstGeom prst="rect">
            <a:avLst/>
          </a:prstGeom>
        </p:spPr>
      </p:pic>
      <p:sp>
        <p:nvSpPr>
          <p:cNvPr id="40" name="Text Placeholder 37"/>
          <p:cNvSpPr>
            <a:spLocks noGrp="1"/>
          </p:cNvSpPr>
          <p:nvPr>
            <p:ph type="body" sz="quarter" idx="14" hasCustomPrompt="1"/>
          </p:nvPr>
        </p:nvSpPr>
        <p:spPr>
          <a:xfrm>
            <a:off x="309564" y="692696"/>
            <a:ext cx="2715828" cy="1931088"/>
          </a:xfrm>
        </p:spPr>
        <p:txBody>
          <a:bodyPr anchor="t">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9563" y="2924944"/>
            <a:ext cx="8654925" cy="360040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ext Placeholder 2"/>
          <p:cNvSpPr>
            <a:spLocks noGrp="1"/>
          </p:cNvSpPr>
          <p:nvPr>
            <p:ph type="body" sz="quarter" idx="15"/>
          </p:nvPr>
        </p:nvSpPr>
        <p:spPr>
          <a:xfrm>
            <a:off x="3025775" y="692150"/>
            <a:ext cx="6027738" cy="1931988"/>
          </a:xfrm>
        </p:spPr>
        <p:txBody>
          <a:bodyPr anchor="ct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vl5pPr algn="just">
              <a:lnSpc>
                <a:spcPct val="120000"/>
              </a:lnSpc>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Slide Number Placeholder 5"/>
          <p:cNvSpPr txBox="1">
            <a:spLocks/>
          </p:cNvSpPr>
          <p:nvPr/>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127716717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Alternative layout 8">
    <p:spTree>
      <p:nvGrpSpPr>
        <p:cNvPr id="1" name=""/>
        <p:cNvGrpSpPr/>
        <p:nvPr/>
      </p:nvGrpSpPr>
      <p:grpSpPr>
        <a:xfrm>
          <a:off x="0" y="0"/>
          <a:ext cx="0" cy="0"/>
          <a:chOff x="0" y="0"/>
          <a:chExt cx="0" cy="0"/>
        </a:xfrm>
      </p:grpSpPr>
      <p:cxnSp>
        <p:nvCxnSpPr>
          <p:cNvPr id="5" name="Straight Connector 4"/>
          <p:cNvCxnSpPr/>
          <p:nvPr/>
        </p:nvCxnSpPr>
        <p:spPr>
          <a:xfrm flipV="1">
            <a:off x="179512" y="356018"/>
            <a:ext cx="8064896" cy="23254"/>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8425" y="258620"/>
            <a:ext cx="576063" cy="174442"/>
          </a:xfrm>
          <a:prstGeom prst="rect">
            <a:avLst/>
          </a:prstGeom>
        </p:spPr>
      </p:pic>
      <p:sp>
        <p:nvSpPr>
          <p:cNvPr id="40" name="Text Placeholder 37"/>
          <p:cNvSpPr>
            <a:spLocks noGrp="1"/>
          </p:cNvSpPr>
          <p:nvPr>
            <p:ph type="body" sz="quarter" idx="14" hasCustomPrompt="1"/>
          </p:nvPr>
        </p:nvSpPr>
        <p:spPr>
          <a:xfrm>
            <a:off x="309564" y="692696"/>
            <a:ext cx="2715828" cy="1931088"/>
          </a:xfrm>
        </p:spPr>
        <p:txBody>
          <a:bodyPr anchor="t">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59832" y="2924944"/>
            <a:ext cx="5904656" cy="360040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Slide Number Placeholder 5"/>
          <p:cNvSpPr txBox="1">
            <a:spLocks/>
          </p:cNvSpPr>
          <p:nvPr/>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
        <p:nvSpPr>
          <p:cNvPr id="9" name="Text Placeholder 2"/>
          <p:cNvSpPr>
            <a:spLocks noGrp="1"/>
          </p:cNvSpPr>
          <p:nvPr>
            <p:ph type="body" sz="quarter" idx="15"/>
          </p:nvPr>
        </p:nvSpPr>
        <p:spPr>
          <a:xfrm>
            <a:off x="3025775" y="692150"/>
            <a:ext cx="6027738" cy="1931988"/>
          </a:xfrm>
        </p:spPr>
        <p:txBody>
          <a:bodyPr anchor="ctr">
            <a:noAutofit/>
          </a:bodyPr>
          <a:lstStyle>
            <a:lvl1pPr marL="0" indent="0">
              <a:lnSpc>
                <a:spcPct val="100000"/>
              </a:lnSpc>
              <a:spcBef>
                <a:spcPts val="0"/>
              </a:spcBef>
              <a:spcAft>
                <a:spcPts val="0"/>
              </a:spcAft>
              <a:buNone/>
              <a:defRPr sz="3200">
                <a:solidFill>
                  <a:srgbClr val="6D6E71"/>
                </a:solidFill>
              </a:defRPr>
            </a:lvl1pPr>
            <a:lvl2pPr marL="457200" indent="0">
              <a:lnSpc>
                <a:spcPct val="120000"/>
              </a:lnSpc>
              <a:spcBef>
                <a:spcPts val="0"/>
              </a:spcBef>
              <a:spcAft>
                <a:spcPts val="600"/>
              </a:spcAft>
              <a:buNone/>
              <a:defRPr sz="2400">
                <a:solidFill>
                  <a:srgbClr val="FF0090"/>
                </a:solidFill>
              </a:defRPr>
            </a:lvl2pPr>
            <a:lvl3pPr marL="914400" indent="0">
              <a:lnSpc>
                <a:spcPct val="120000"/>
              </a:lnSpc>
              <a:spcBef>
                <a:spcPts val="0"/>
              </a:spcBef>
              <a:spcAft>
                <a:spcPts val="600"/>
              </a:spcAft>
              <a:buNone/>
              <a:defRPr sz="2400">
                <a:solidFill>
                  <a:srgbClr val="FF0090"/>
                </a:solidFill>
              </a:defRPr>
            </a:lvl3pPr>
            <a:lvl4pPr marL="1371600" indent="0">
              <a:lnSpc>
                <a:spcPct val="120000"/>
              </a:lnSpc>
              <a:spcBef>
                <a:spcPts val="0"/>
              </a:spcBef>
              <a:spcAft>
                <a:spcPts val="600"/>
              </a:spcAft>
              <a:buNone/>
              <a:defRPr sz="2400">
                <a:solidFill>
                  <a:srgbClr val="FF0090"/>
                </a:solidFill>
              </a:defRPr>
            </a:lvl4pPr>
            <a:lvl5pPr marL="1828800" indent="0">
              <a:lnSpc>
                <a:spcPct val="120000"/>
              </a:lnSpc>
              <a:spcBef>
                <a:spcPts val="0"/>
              </a:spcBef>
              <a:spcAft>
                <a:spcPts val="600"/>
              </a:spcAft>
              <a:buNone/>
              <a:defRPr sz="2400">
                <a:solidFill>
                  <a:srgbClr val="FF0090"/>
                </a:solidFill>
              </a:defRPr>
            </a:lvl5pPr>
          </a:lstStyle>
          <a:p>
            <a:pPr lvl="0"/>
            <a:r>
              <a:rPr lang="en-US"/>
              <a:t>Click to edit Master text styles</a:t>
            </a:r>
          </a:p>
        </p:txBody>
      </p:sp>
      <p:sp>
        <p:nvSpPr>
          <p:cNvPr id="4" name="Picture Placeholder 3"/>
          <p:cNvSpPr>
            <a:spLocks noGrp="1"/>
          </p:cNvSpPr>
          <p:nvPr>
            <p:ph type="pic" sz="quarter" idx="16"/>
          </p:nvPr>
        </p:nvSpPr>
        <p:spPr>
          <a:xfrm>
            <a:off x="323850" y="2924175"/>
            <a:ext cx="2735263" cy="3600450"/>
          </a:xfrm>
        </p:spPr>
        <p:txBody>
          <a:bodyPr/>
          <a:lstStyle/>
          <a:p>
            <a:r>
              <a:rPr lang="en-US" dirty="0"/>
              <a:t>Click icon to add picture</a:t>
            </a:r>
            <a:endParaRPr lang="en-GB" dirty="0"/>
          </a:p>
        </p:txBody>
      </p:sp>
    </p:spTree>
    <p:extLst>
      <p:ext uri="{BB962C8B-B14F-4D97-AF65-F5344CB8AC3E}">
        <p14:creationId xmlns:p14="http://schemas.microsoft.com/office/powerpoint/2010/main" val="300418333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Alternative layout 6">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8425" y="258620"/>
            <a:ext cx="576063" cy="174442"/>
          </a:xfrm>
          <a:prstGeom prst="rect">
            <a:avLst/>
          </a:prstGeom>
        </p:spPr>
      </p:pic>
      <p:sp>
        <p:nvSpPr>
          <p:cNvPr id="27" name="Title 1"/>
          <p:cNvSpPr>
            <a:spLocks noGrp="1"/>
          </p:cNvSpPr>
          <p:nvPr>
            <p:ph type="title" hasCustomPrompt="1"/>
          </p:nvPr>
        </p:nvSpPr>
        <p:spPr>
          <a:xfrm>
            <a:off x="3923928" y="548680"/>
            <a:ext cx="5040560" cy="1368152"/>
          </a:xfrm>
          <a:prstGeom prst="rect">
            <a:avLst/>
          </a:prstGeom>
        </p:spPr>
        <p:txBody>
          <a:bodyPr anchor="t">
            <a:normAutofit/>
          </a:bodyPr>
          <a:lstStyle>
            <a:lvl1pPr>
              <a:defRPr sz="3200" b="0">
                <a:solidFill>
                  <a:srgbClr val="6D6E71"/>
                </a:solidFill>
              </a:defRPr>
            </a:lvl1pPr>
          </a:lstStyle>
          <a:p>
            <a:r>
              <a:rPr lang="en-US" dirty="0"/>
              <a:t>Click to edit title</a:t>
            </a:r>
            <a:endParaRPr lang="en-GB" dirty="0"/>
          </a:p>
        </p:txBody>
      </p:sp>
      <p:sp>
        <p:nvSpPr>
          <p:cNvPr id="40" name="Text Placeholder 37"/>
          <p:cNvSpPr>
            <a:spLocks noGrp="1"/>
          </p:cNvSpPr>
          <p:nvPr>
            <p:ph type="body" sz="quarter" idx="14" hasCustomPrompt="1"/>
          </p:nvPr>
        </p:nvSpPr>
        <p:spPr>
          <a:xfrm>
            <a:off x="309563" y="549275"/>
            <a:ext cx="3627437" cy="941388"/>
          </a:xfrm>
        </p:spPr>
        <p:txBody>
          <a:bodyPr anchor="ctr">
            <a:normAutofit/>
          </a:bodyPr>
          <a:lstStyle>
            <a:lvl1pPr marL="0" indent="0">
              <a:spcBef>
                <a:spcPts val="0"/>
              </a:spcBef>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9563" y="1628775"/>
            <a:ext cx="3241675" cy="446405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15"/>
          <p:cNvSpPr>
            <a:spLocks noGrp="1"/>
          </p:cNvSpPr>
          <p:nvPr>
            <p:ph sz="quarter" idx="15"/>
          </p:nvPr>
        </p:nvSpPr>
        <p:spPr>
          <a:xfrm>
            <a:off x="3923928" y="2060848"/>
            <a:ext cx="5040560" cy="446405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5"/>
          <p:cNvSpPr txBox="1">
            <a:spLocks/>
          </p:cNvSpPr>
          <p:nvPr/>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cxnSp>
        <p:nvCxnSpPr>
          <p:cNvPr id="7" name="Straight Connector 6"/>
          <p:cNvCxnSpPr/>
          <p:nvPr/>
        </p:nvCxnSpPr>
        <p:spPr>
          <a:xfrm flipH="1">
            <a:off x="179512" y="345841"/>
            <a:ext cx="8064896"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420304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Alternative Layout 7">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628800"/>
            <a:ext cx="2772000" cy="489654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7" name="Title Placeholder 3"/>
          <p:cNvSpPr>
            <a:spLocks noGrp="1"/>
          </p:cNvSpPr>
          <p:nvPr>
            <p:ph type="title"/>
          </p:nvPr>
        </p:nvSpPr>
        <p:spPr>
          <a:xfrm>
            <a:off x="323528" y="548680"/>
            <a:ext cx="2952328" cy="864096"/>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5" name="Content Placeholder 2"/>
          <p:cNvSpPr>
            <a:spLocks noGrp="1"/>
          </p:cNvSpPr>
          <p:nvPr>
            <p:ph idx="10"/>
          </p:nvPr>
        </p:nvSpPr>
        <p:spPr>
          <a:xfrm>
            <a:off x="3311860" y="548680"/>
            <a:ext cx="2772000" cy="597666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1"/>
          </p:nvPr>
        </p:nvSpPr>
        <p:spPr>
          <a:xfrm>
            <a:off x="6300192" y="548680"/>
            <a:ext cx="2772000" cy="597666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60222694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Text Placeholder 37"/>
          <p:cNvSpPr>
            <a:spLocks noGrp="1"/>
          </p:cNvSpPr>
          <p:nvPr>
            <p:ph type="body" sz="quarter" idx="14" hasCustomPrompt="1"/>
          </p:nvPr>
        </p:nvSpPr>
        <p:spPr>
          <a:xfrm>
            <a:off x="309563" y="549275"/>
            <a:ext cx="7934845" cy="941388"/>
          </a:xfrm>
        </p:spPr>
        <p:txBody>
          <a:bodyPr anchor="ctr">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9" name="Slide Number Placeholder 5"/>
          <p:cNvSpPr txBox="1">
            <a:spLocks/>
          </p:cNvSpPr>
          <p:nvPr/>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133340017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276826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Section Header Page">
    <p:spTree>
      <p:nvGrpSpPr>
        <p:cNvPr id="1" name=""/>
        <p:cNvGrpSpPr/>
        <p:nvPr/>
      </p:nvGrpSpPr>
      <p:grpSpPr>
        <a:xfrm>
          <a:off x="0" y="0"/>
          <a:ext cx="0" cy="0"/>
          <a:chOff x="0" y="0"/>
          <a:chExt cx="0" cy="0"/>
        </a:xfrm>
      </p:grpSpPr>
      <p:sp>
        <p:nvSpPr>
          <p:cNvPr id="4" name="Rectangle 3"/>
          <p:cNvSpPr/>
          <p:nvPr/>
        </p:nvSpPr>
        <p:spPr>
          <a:xfrm>
            <a:off x="0" y="1"/>
            <a:ext cx="4248472" cy="6857999"/>
          </a:xfrm>
          <a:prstGeom prst="rect">
            <a:avLst/>
          </a:prstGeom>
          <a:solidFill>
            <a:srgbClr val="126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cxnSp>
        <p:nvCxnSpPr>
          <p:cNvPr id="5" name="Straight Connector 4"/>
          <p:cNvCxnSpPr/>
          <p:nvPr/>
        </p:nvCxnSpPr>
        <p:spPr>
          <a:xfrm>
            <a:off x="408923" y="3072595"/>
            <a:ext cx="2650909"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6298" y="2996952"/>
            <a:ext cx="499598" cy="151287"/>
          </a:xfrm>
          <a:prstGeom prst="rect">
            <a:avLst/>
          </a:prstGeom>
        </p:spPr>
      </p:pic>
      <p:sp>
        <p:nvSpPr>
          <p:cNvPr id="8" name="Picture Placeholder 7"/>
          <p:cNvSpPr>
            <a:spLocks noGrp="1"/>
          </p:cNvSpPr>
          <p:nvPr>
            <p:ph type="pic" sz="quarter" idx="10"/>
          </p:nvPr>
        </p:nvSpPr>
        <p:spPr>
          <a:xfrm>
            <a:off x="4248150" y="0"/>
            <a:ext cx="4895850" cy="6858000"/>
          </a:xfrm>
        </p:spPr>
        <p:txBody>
          <a:bodyPr/>
          <a:lstStyle>
            <a:lvl1pPr marL="0" indent="0">
              <a:buNone/>
              <a:defRPr/>
            </a:lvl1pPr>
          </a:lstStyle>
          <a:p>
            <a:r>
              <a:rPr lang="en-US" dirty="0"/>
              <a:t>Click icon to add picture</a:t>
            </a:r>
            <a:endParaRPr lang="en-GB" dirty="0"/>
          </a:p>
        </p:txBody>
      </p:sp>
      <p:sp>
        <p:nvSpPr>
          <p:cNvPr id="11" name="Text Placeholder 10"/>
          <p:cNvSpPr>
            <a:spLocks noGrp="1"/>
          </p:cNvSpPr>
          <p:nvPr>
            <p:ph type="body" sz="quarter" idx="11"/>
          </p:nvPr>
        </p:nvSpPr>
        <p:spPr>
          <a:xfrm>
            <a:off x="408923" y="1916113"/>
            <a:ext cx="3226974" cy="3241675"/>
          </a:xfrm>
        </p:spPr>
        <p:txBody>
          <a:bodyPr/>
          <a:lstStyle>
            <a:lvl1pPr marL="0" indent="0">
              <a:buNone/>
              <a:defRPr sz="2000" b="1">
                <a:solidFill>
                  <a:schemeClr val="bg1"/>
                </a:solidFill>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37956009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pic>
        <p:nvPicPr>
          <p:cNvPr id="5" name="Picture 4" descr="DJS_coloured-backgrounds-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837363"/>
          </a:xfrm>
          <a:prstGeom prst="rect">
            <a:avLst/>
          </a:prstGeom>
        </p:spPr>
      </p:pic>
      <p:sp>
        <p:nvSpPr>
          <p:cNvPr id="4" name="Slide Number Placeholder 5"/>
          <p:cNvSpPr>
            <a:spLocks noGrp="1"/>
          </p:cNvSpPr>
          <p:nvPr>
            <p:ph type="sldNum" sz="quarter" idx="4"/>
          </p:nvPr>
        </p:nvSpPr>
        <p:spPr>
          <a:xfrm>
            <a:off x="179512" y="6381328"/>
            <a:ext cx="1043608" cy="246221"/>
          </a:xfrm>
          <a:prstGeom prst="rect">
            <a:avLst/>
          </a:prstGeom>
        </p:spPr>
        <p:txBody>
          <a:bodyPr vert="horz" lIns="91440" tIns="45720" rIns="91440" bIns="45720" rtlCol="0" anchor="b">
            <a:spAutoFit/>
          </a:bodyPr>
          <a:lstStyle>
            <a:lvl1pPr algn="l">
              <a:defRPr sz="100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35885743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image" Target="../media/image7.png"/><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xml"/><Relationship Id="rId1" Type="http://schemas.openxmlformats.org/officeDocument/2006/relationships/slideLayout" Target="../slideLayouts/slideLayout99.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4" Type="http://schemas.openxmlformats.org/officeDocument/2006/relationships/image" Target="../media/image8.jp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18" Type="http://schemas.openxmlformats.org/officeDocument/2006/relationships/image" Target="../media/image4.pn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theme" Target="../theme/theme14.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5" Type="http://schemas.openxmlformats.org/officeDocument/2006/relationships/theme" Target="../theme/theme15.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slideLayout" Target="../slideLayouts/slideLayout144.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5" Type="http://schemas.openxmlformats.org/officeDocument/2006/relationships/image" Target="../media/image4.png"/><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slideLayout" Target="../slideLayouts/slideLayout157.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6" Type="http://schemas.openxmlformats.org/officeDocument/2006/relationships/image" Target="../media/image4.png"/><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5" Type="http://schemas.openxmlformats.org/officeDocument/2006/relationships/theme" Target="../theme/theme17.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slideLayout" Target="../slideLayouts/slideLayout158.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66.xml"/><Relationship Id="rId13" Type="http://schemas.openxmlformats.org/officeDocument/2006/relationships/slideLayout" Target="../slideLayouts/slideLayout171.xml"/><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slideLayout" Target="../slideLayouts/slideLayout170.xml"/><Relationship Id="rId17" Type="http://schemas.openxmlformats.org/officeDocument/2006/relationships/image" Target="../media/image4.png"/><Relationship Id="rId2" Type="http://schemas.openxmlformats.org/officeDocument/2006/relationships/slideLayout" Target="../slideLayouts/slideLayout160.xml"/><Relationship Id="rId16" Type="http://schemas.openxmlformats.org/officeDocument/2006/relationships/theme" Target="../theme/theme18.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5" Type="http://schemas.openxmlformats.org/officeDocument/2006/relationships/slideLayout" Target="../slideLayouts/slideLayout173.xml"/><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 Id="rId14" Type="http://schemas.openxmlformats.org/officeDocument/2006/relationships/slideLayout" Target="../slideLayouts/slideLayout17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81.xml"/><Relationship Id="rId13" Type="http://schemas.openxmlformats.org/officeDocument/2006/relationships/slideLayout" Target="../slideLayouts/slideLayout186.xml"/><Relationship Id="rId18" Type="http://schemas.openxmlformats.org/officeDocument/2006/relationships/image" Target="../media/image4.png"/><Relationship Id="rId3" Type="http://schemas.openxmlformats.org/officeDocument/2006/relationships/slideLayout" Target="../slideLayouts/slideLayout176.xml"/><Relationship Id="rId7" Type="http://schemas.openxmlformats.org/officeDocument/2006/relationships/slideLayout" Target="../slideLayouts/slideLayout180.xml"/><Relationship Id="rId12" Type="http://schemas.openxmlformats.org/officeDocument/2006/relationships/slideLayout" Target="../slideLayouts/slideLayout185.xml"/><Relationship Id="rId17" Type="http://schemas.openxmlformats.org/officeDocument/2006/relationships/theme" Target="../theme/theme19.xml"/><Relationship Id="rId2" Type="http://schemas.openxmlformats.org/officeDocument/2006/relationships/slideLayout" Target="../slideLayouts/slideLayout175.xml"/><Relationship Id="rId16" Type="http://schemas.openxmlformats.org/officeDocument/2006/relationships/slideLayout" Target="../slideLayouts/slideLayout189.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5" Type="http://schemas.openxmlformats.org/officeDocument/2006/relationships/slideLayout" Target="../slideLayouts/slideLayout178.xml"/><Relationship Id="rId15" Type="http://schemas.openxmlformats.org/officeDocument/2006/relationships/slideLayout" Target="../slideLayouts/slideLayout188.xml"/><Relationship Id="rId10" Type="http://schemas.openxmlformats.org/officeDocument/2006/relationships/slideLayout" Target="../slideLayouts/slideLayout183.xml"/><Relationship Id="rId4" Type="http://schemas.openxmlformats.org/officeDocument/2006/relationships/slideLayout" Target="../slideLayouts/slideLayout177.xml"/><Relationship Id="rId9" Type="http://schemas.openxmlformats.org/officeDocument/2006/relationships/slideLayout" Target="../slideLayouts/slideLayout182.xml"/><Relationship Id="rId14" Type="http://schemas.openxmlformats.org/officeDocument/2006/relationships/slideLayout" Target="../slideLayouts/slideLayout187.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97.xml"/><Relationship Id="rId13" Type="http://schemas.openxmlformats.org/officeDocument/2006/relationships/slideLayout" Target="../slideLayouts/slideLayout202.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slideLayout" Target="../slideLayouts/slideLayout201.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5" Type="http://schemas.openxmlformats.org/officeDocument/2006/relationships/image" Target="../media/image4.png"/><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 Id="rId14"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10.xml"/><Relationship Id="rId13" Type="http://schemas.openxmlformats.org/officeDocument/2006/relationships/slideLayout" Target="../slideLayouts/slideLayout215.xml"/><Relationship Id="rId3" Type="http://schemas.openxmlformats.org/officeDocument/2006/relationships/slideLayout" Target="../slideLayouts/slideLayout205.xml"/><Relationship Id="rId7" Type="http://schemas.openxmlformats.org/officeDocument/2006/relationships/slideLayout" Target="../slideLayouts/slideLayout209.xml"/><Relationship Id="rId12" Type="http://schemas.openxmlformats.org/officeDocument/2006/relationships/slideLayout" Target="../slideLayouts/slideLayout214.xml"/><Relationship Id="rId2" Type="http://schemas.openxmlformats.org/officeDocument/2006/relationships/slideLayout" Target="../slideLayouts/slideLayout204.xml"/><Relationship Id="rId16" Type="http://schemas.openxmlformats.org/officeDocument/2006/relationships/image" Target="../media/image4.png"/><Relationship Id="rId1" Type="http://schemas.openxmlformats.org/officeDocument/2006/relationships/slideLayout" Target="../slideLayouts/slideLayout203.xml"/><Relationship Id="rId6" Type="http://schemas.openxmlformats.org/officeDocument/2006/relationships/slideLayout" Target="../slideLayouts/slideLayout208.xml"/><Relationship Id="rId11" Type="http://schemas.openxmlformats.org/officeDocument/2006/relationships/slideLayout" Target="../slideLayouts/slideLayout213.xml"/><Relationship Id="rId5" Type="http://schemas.openxmlformats.org/officeDocument/2006/relationships/slideLayout" Target="../slideLayouts/slideLayout207.xml"/><Relationship Id="rId15" Type="http://schemas.openxmlformats.org/officeDocument/2006/relationships/theme" Target="../theme/theme21.xml"/><Relationship Id="rId10" Type="http://schemas.openxmlformats.org/officeDocument/2006/relationships/slideLayout" Target="../slideLayouts/slideLayout212.xml"/><Relationship Id="rId4" Type="http://schemas.openxmlformats.org/officeDocument/2006/relationships/slideLayout" Target="../slideLayouts/slideLayout206.xml"/><Relationship Id="rId9" Type="http://schemas.openxmlformats.org/officeDocument/2006/relationships/slideLayout" Target="../slideLayouts/slideLayout211.xml"/><Relationship Id="rId14" Type="http://schemas.openxmlformats.org/officeDocument/2006/relationships/slideLayout" Target="../slideLayouts/slideLayout216.xml"/></Relationships>
</file>

<file path=ppt/slideMasters/_rels/slideMaster22.xml.rels><?xml version="1.0" encoding="UTF-8" standalone="yes"?>
<Relationships xmlns="http://schemas.openxmlformats.org/package/2006/relationships"><Relationship Id="rId3" Type="http://schemas.openxmlformats.org/officeDocument/2006/relationships/slideLayout" Target="../slideLayouts/slideLayout219.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image" Target="../media/image1.png"/><Relationship Id="rId5" Type="http://schemas.openxmlformats.org/officeDocument/2006/relationships/theme" Target="../theme/theme22.xml"/><Relationship Id="rId4" Type="http://schemas.openxmlformats.org/officeDocument/2006/relationships/slideLayout" Target="../slideLayouts/slideLayout22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image" Target="../media/image7.png"/><Relationship Id="rId5" Type="http://schemas.openxmlformats.org/officeDocument/2006/relationships/slideLayout" Target="../slideLayouts/slideLayout225.xml"/><Relationship Id="rId10" Type="http://schemas.openxmlformats.org/officeDocument/2006/relationships/theme" Target="../theme/theme23.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37.xml"/><Relationship Id="rId13" Type="http://schemas.openxmlformats.org/officeDocument/2006/relationships/slideLayout" Target="../slideLayouts/slideLayout242.xml"/><Relationship Id="rId3" Type="http://schemas.openxmlformats.org/officeDocument/2006/relationships/slideLayout" Target="../slideLayouts/slideLayout232.xml"/><Relationship Id="rId7" Type="http://schemas.openxmlformats.org/officeDocument/2006/relationships/slideLayout" Target="../slideLayouts/slideLayout236.xml"/><Relationship Id="rId12" Type="http://schemas.openxmlformats.org/officeDocument/2006/relationships/slideLayout" Target="../slideLayouts/slideLayout241.xml"/><Relationship Id="rId2" Type="http://schemas.openxmlformats.org/officeDocument/2006/relationships/slideLayout" Target="../slideLayouts/slideLayout231.xml"/><Relationship Id="rId1" Type="http://schemas.openxmlformats.org/officeDocument/2006/relationships/slideLayout" Target="../slideLayouts/slideLayout230.xml"/><Relationship Id="rId6" Type="http://schemas.openxmlformats.org/officeDocument/2006/relationships/slideLayout" Target="../slideLayouts/slideLayout235.xml"/><Relationship Id="rId11" Type="http://schemas.openxmlformats.org/officeDocument/2006/relationships/slideLayout" Target="../slideLayouts/slideLayout240.xml"/><Relationship Id="rId5" Type="http://schemas.openxmlformats.org/officeDocument/2006/relationships/slideLayout" Target="../slideLayouts/slideLayout234.xml"/><Relationship Id="rId15" Type="http://schemas.openxmlformats.org/officeDocument/2006/relationships/theme" Target="../theme/theme24.xml"/><Relationship Id="rId10" Type="http://schemas.openxmlformats.org/officeDocument/2006/relationships/slideLayout" Target="../slideLayouts/slideLayout239.xml"/><Relationship Id="rId4" Type="http://schemas.openxmlformats.org/officeDocument/2006/relationships/slideLayout" Target="../slideLayouts/slideLayout233.xml"/><Relationship Id="rId9" Type="http://schemas.openxmlformats.org/officeDocument/2006/relationships/slideLayout" Target="../slideLayouts/slideLayout238.xml"/><Relationship Id="rId14" Type="http://schemas.openxmlformats.org/officeDocument/2006/relationships/slideLayout" Target="../slideLayouts/slideLayout243.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51.xml"/><Relationship Id="rId3" Type="http://schemas.openxmlformats.org/officeDocument/2006/relationships/slideLayout" Target="../slideLayouts/slideLayout246.xml"/><Relationship Id="rId7" Type="http://schemas.openxmlformats.org/officeDocument/2006/relationships/slideLayout" Target="../slideLayouts/slideLayout250.xml"/><Relationship Id="rId2" Type="http://schemas.openxmlformats.org/officeDocument/2006/relationships/slideLayout" Target="../slideLayouts/slideLayout245.xml"/><Relationship Id="rId1" Type="http://schemas.openxmlformats.org/officeDocument/2006/relationships/slideLayout" Target="../slideLayouts/slideLayout244.xml"/><Relationship Id="rId6" Type="http://schemas.openxmlformats.org/officeDocument/2006/relationships/slideLayout" Target="../slideLayouts/slideLayout249.xml"/><Relationship Id="rId11" Type="http://schemas.openxmlformats.org/officeDocument/2006/relationships/image" Target="../media/image4.png"/><Relationship Id="rId5" Type="http://schemas.openxmlformats.org/officeDocument/2006/relationships/slideLayout" Target="../slideLayouts/slideLayout248.xml"/><Relationship Id="rId10" Type="http://schemas.openxmlformats.org/officeDocument/2006/relationships/theme" Target="../theme/theme25.xml"/><Relationship Id="rId4" Type="http://schemas.openxmlformats.org/officeDocument/2006/relationships/slideLayout" Target="../slideLayouts/slideLayout247.xml"/><Relationship Id="rId9" Type="http://schemas.openxmlformats.org/officeDocument/2006/relationships/slideLayout" Target="../slideLayouts/slideLayout252.xml"/></Relationships>
</file>

<file path=ppt/slideMasters/_rels/slideMaster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26.xml"/><Relationship Id="rId1" Type="http://schemas.openxmlformats.org/officeDocument/2006/relationships/slideLayout" Target="../slideLayouts/slideLayout253.xml"/></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27.xml"/><Relationship Id="rId1" Type="http://schemas.openxmlformats.org/officeDocument/2006/relationships/slideLayout" Target="../slideLayouts/slideLayout25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image" Target="../media/image4.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5.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4.png"/><Relationship Id="rId2" Type="http://schemas.openxmlformats.org/officeDocument/2006/relationships/slideLayout" Target="../slideLayouts/slideLayout32.xml"/><Relationship Id="rId16" Type="http://schemas.openxmlformats.org/officeDocument/2006/relationships/theme" Target="../theme/theme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4.pn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image" Target="../media/image4.png"/><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xml"/><Relationship Id="rId1"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pic>
        <p:nvPicPr>
          <p:cNvPr id="7" name="Picture 6" descr="DJS_coloured-backgrounds-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837363"/>
          </a:xfrm>
          <a:prstGeom prst="rect">
            <a:avLst/>
          </a:prstGeom>
        </p:spPr>
      </p:pic>
      <p:sp>
        <p:nvSpPr>
          <p:cNvPr id="9" name="TextBox 8"/>
          <p:cNvSpPr txBox="1"/>
          <p:nvPr/>
        </p:nvSpPr>
        <p:spPr>
          <a:xfrm>
            <a:off x="323528" y="529516"/>
            <a:ext cx="7510611" cy="523220"/>
          </a:xfrm>
          <a:prstGeom prst="rect">
            <a:avLst/>
          </a:prstGeom>
          <a:noFill/>
        </p:spPr>
        <p:txBody>
          <a:bodyPr wrap="square" rtlCol="0">
            <a:spAutoFit/>
          </a:bodyPr>
          <a:lstStyle>
            <a:defPPr>
              <a:defRPr lang="en-US"/>
            </a:defPPr>
            <a:lvl1pPr>
              <a:defRPr sz="4000" b="1" baseline="3000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GB" sz="2800" baseline="0" dirty="0"/>
              <a:t>Single line heading here 28pt</a:t>
            </a:r>
            <a:endParaRPr lang="en-US" sz="2800" baseline="0" dirty="0"/>
          </a:p>
        </p:txBody>
      </p:sp>
      <p:sp>
        <p:nvSpPr>
          <p:cNvPr id="11" name="Slide Number Placeholder 5"/>
          <p:cNvSpPr>
            <a:spLocks noGrp="1"/>
          </p:cNvSpPr>
          <p:nvPr>
            <p:ph type="sldNum" sz="quarter" idx="4"/>
          </p:nvPr>
        </p:nvSpPr>
        <p:spPr>
          <a:xfrm>
            <a:off x="179512" y="6381328"/>
            <a:ext cx="1043608" cy="246221"/>
          </a:xfrm>
          <a:prstGeom prst="rect">
            <a:avLst/>
          </a:prstGeom>
        </p:spPr>
        <p:txBody>
          <a:bodyPr vert="horz" lIns="91440" tIns="45720" rIns="91440" bIns="45720" rtlCol="0" anchor="b">
            <a:spAutoFit/>
          </a:bodyPr>
          <a:lstStyle>
            <a:lvl1pPr algn="l">
              <a:defRPr sz="100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8" name="Content Placeholder 12"/>
          <p:cNvSpPr txBox="1">
            <a:spLocks/>
          </p:cNvSpPr>
          <p:nvPr/>
        </p:nvSpPr>
        <p:spPr>
          <a:xfrm>
            <a:off x="323528" y="1196181"/>
            <a:ext cx="8352086" cy="5113139"/>
          </a:xfrm>
          <a:prstGeom prst="rect">
            <a:avLst/>
          </a:prstGeom>
        </p:spPr>
        <p:txBody>
          <a:bodyPr/>
          <a:lstStyle>
            <a:lvl1pPr marL="342900" indent="-342900" algn="l" defTabSz="914400" rtl="0" eaLnBrk="1" latinLnBrk="0" hangingPunct="1">
              <a:spcBef>
                <a:spcPct val="20000"/>
              </a:spcBef>
              <a:buClr>
                <a:schemeClr val="accent1"/>
              </a:buClr>
              <a:buSzPct val="110000"/>
              <a:buFont typeface="Verdana" panose="020B0604030504040204" pitchFamily="34" charset="0"/>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chemeClr val="accent1"/>
              </a:buClr>
              <a:buSzPct val="90000"/>
              <a:buFont typeface="Courier New" panose="02070309020205020404" pitchFamily="49" charset="0"/>
              <a:buChar char="o"/>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chemeClr val="accent1"/>
              </a:buClr>
              <a:buSzPct val="110000"/>
              <a:buFont typeface="Arial" panose="020B0604020202020204" pitchFamily="34" charset="0"/>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chemeClr val="accent1"/>
              </a:buClr>
              <a:buSzPct val="80000"/>
              <a:buFont typeface="Courier New" panose="02070309020205020404" pitchFamily="49" charset="0"/>
              <a:buChar char="o"/>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chemeClr val="accent1"/>
              </a:buClr>
              <a:buFont typeface="Arial" panose="020B0604020202020204" pitchFamily="34" charset="0"/>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Tx/>
            </a:pPr>
            <a:r>
              <a:rPr lang="en-US" dirty="0"/>
              <a:t>Click to edit Master text styles</a:t>
            </a:r>
          </a:p>
          <a:p>
            <a:pPr lvl="1">
              <a:buClrTx/>
            </a:pPr>
            <a:r>
              <a:rPr lang="en-US" dirty="0"/>
              <a:t>Second level</a:t>
            </a:r>
          </a:p>
          <a:p>
            <a:pPr lvl="2">
              <a:buClrTx/>
            </a:pPr>
            <a:r>
              <a:rPr lang="en-US" dirty="0"/>
              <a:t>Third level</a:t>
            </a:r>
          </a:p>
          <a:p>
            <a:pPr lvl="3">
              <a:buClrTx/>
            </a:pPr>
            <a:r>
              <a:rPr lang="en-US" dirty="0"/>
              <a:t>Fourth level</a:t>
            </a:r>
          </a:p>
          <a:p>
            <a:pPr lvl="4">
              <a:buClrTx/>
            </a:pPr>
            <a:r>
              <a:rPr lang="en-US" dirty="0"/>
              <a:t>Fifth level</a:t>
            </a:r>
            <a:endParaRPr lang="en-GB" dirty="0"/>
          </a:p>
        </p:txBody>
      </p:sp>
    </p:spTree>
    <p:extLst>
      <p:ext uri="{BB962C8B-B14F-4D97-AF65-F5344CB8AC3E}">
        <p14:creationId xmlns:p14="http://schemas.microsoft.com/office/powerpoint/2010/main" val="4292669647"/>
      </p:ext>
    </p:extLst>
  </p:cSld>
  <p:clrMap bg1="lt1" tx1="dk1" bg2="lt2" tx2="dk2" accent1="accent1" accent2="accent2" accent3="accent3" accent4="accent4" accent5="accent5" accent6="accent6" hlink="hlink" folHlink="folHlink"/>
  <p:sldLayoutIdLst>
    <p:sldLayoutId id="2147483651" r:id="rId1"/>
  </p:sldLayoutIdLst>
  <p:hf hdr="0" ftr="0" dt="0"/>
  <p:txStyles>
    <p:titleStyle>
      <a:lvl1pPr algn="l" defTabSz="914400" rtl="0" eaLnBrk="1" latinLnBrk="0" hangingPunct="1">
        <a:spcBef>
          <a:spcPct val="0"/>
        </a:spcBef>
        <a:buNone/>
        <a:defRPr sz="1600" b="0" i="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ClrTx/>
        <a:buSzPct val="110000"/>
        <a:buFont typeface="Verdana" panose="020B0604030504040204" pitchFamily="34" charset="0"/>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Tx/>
        <a:buSzPct val="90000"/>
        <a:buFont typeface="Courier New" panose="02070309020205020404" pitchFamily="49" charset="0"/>
        <a:buChar char="o"/>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Tx/>
        <a:buSzPct val="110000"/>
        <a:buFont typeface="Arial" panose="020B0604020202020204" pitchFamily="34" charset="0"/>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Tx/>
        <a:buSzPct val="80000"/>
        <a:buFont typeface="Courier New" panose="02070309020205020404" pitchFamily="49" charset="0"/>
        <a:buChar char="o"/>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Tx/>
        <a:buFont typeface="Arial" panose="020B0604020202020204" pitchFamily="34" charset="0"/>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3528" y="1628800"/>
            <a:ext cx="8352928" cy="48965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Slide Number Placeholder 5"/>
          <p:cNvSpPr>
            <a:spLocks noGrp="1"/>
          </p:cNvSpPr>
          <p:nvPr>
            <p:ph type="sldNum" sz="quarter" idx="4"/>
          </p:nvPr>
        </p:nvSpPr>
        <p:spPr>
          <a:xfrm>
            <a:off x="0" y="6611779"/>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4"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402600124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Lst>
  <p:hf hdr="0" ftr="0" dt="0"/>
  <p:txStyles>
    <p:titleStyle>
      <a:lvl1pPr algn="l" defTabSz="914400" rtl="0" eaLnBrk="1" latinLnBrk="0" hangingPunct="1">
        <a:spcBef>
          <a:spcPct val="0"/>
        </a:spcBef>
        <a:buNone/>
        <a:defRPr sz="2800" b="0" kern="1200">
          <a:solidFill>
            <a:srgbClr val="1268B3"/>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Clr>
          <a:srgbClr val="FF0090"/>
        </a:buClr>
        <a:buSzPct val="100000"/>
        <a:buFont typeface="Wingdings" panose="05000000000000000000" pitchFamily="2" charset="2"/>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FF0090"/>
        </a:buClr>
        <a:buSzPct val="9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FF0090"/>
        </a:buClr>
        <a:buSzPct val="110000"/>
        <a:buFont typeface="Arial" panose="020B0604020202020204" pitchFamily="34" charset="0"/>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FF0090"/>
        </a:buClr>
        <a:buSzPct val="8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3528" y="1628800"/>
            <a:ext cx="8352928" cy="48965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9" name="Straight Connector 8"/>
          <p:cNvCxnSpPr/>
          <p:nvPr/>
        </p:nvCxnSpPr>
        <p:spPr>
          <a:xfrm flipV="1">
            <a:off x="179512" y="356018"/>
            <a:ext cx="8064896" cy="23254"/>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388425" y="258620"/>
            <a:ext cx="576063" cy="174442"/>
          </a:xfrm>
          <a:prstGeom prst="rect">
            <a:avLst/>
          </a:prstGeom>
        </p:spPr>
      </p:pic>
      <p:sp>
        <p:nvSpPr>
          <p:cNvPr id="11" name="Slide Number Placeholder 5"/>
          <p:cNvSpPr>
            <a:spLocks noGrp="1"/>
          </p:cNvSpPr>
          <p:nvPr>
            <p:ph type="sldNum" sz="quarter" idx="4"/>
          </p:nvPr>
        </p:nvSpPr>
        <p:spPr>
          <a:xfrm>
            <a:off x="0" y="6611779"/>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4"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708056342"/>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Lst>
  <p:hf hdr="0" ftr="0" dt="0"/>
  <p:txStyles>
    <p:titleStyle>
      <a:lvl1pPr algn="l" defTabSz="914400" rtl="0" eaLnBrk="1" latinLnBrk="0" hangingPunct="1">
        <a:spcBef>
          <a:spcPct val="0"/>
        </a:spcBef>
        <a:buNone/>
        <a:defRPr sz="2800" b="0" kern="1200">
          <a:solidFill>
            <a:srgbClr val="1268B3"/>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Clr>
          <a:srgbClr val="FF0090"/>
        </a:buClr>
        <a:buSzPct val="100000"/>
        <a:buFont typeface="Wingdings" panose="05000000000000000000" pitchFamily="2" charset="2"/>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FF0090"/>
        </a:buClr>
        <a:buSzPct val="9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FF0090"/>
        </a:buClr>
        <a:buSzPct val="110000"/>
        <a:buFont typeface="Arial" panose="020B0604020202020204" pitchFamily="34" charset="0"/>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FF0090"/>
        </a:buClr>
        <a:buSzPct val="8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pic>
        <p:nvPicPr>
          <p:cNvPr id="7" name="Picture 6" descr="DJS_coloured-backgrounds-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837363"/>
          </a:xfrm>
          <a:prstGeom prst="rect">
            <a:avLst/>
          </a:prstGeom>
        </p:spPr>
      </p:pic>
      <p:sp>
        <p:nvSpPr>
          <p:cNvPr id="9" name="TextBox 8"/>
          <p:cNvSpPr txBox="1"/>
          <p:nvPr userDrawn="1"/>
        </p:nvSpPr>
        <p:spPr>
          <a:xfrm>
            <a:off x="323528" y="529516"/>
            <a:ext cx="7510611" cy="523220"/>
          </a:xfrm>
          <a:prstGeom prst="rect">
            <a:avLst/>
          </a:prstGeom>
          <a:noFill/>
        </p:spPr>
        <p:txBody>
          <a:bodyPr wrap="square" rtlCol="0">
            <a:spAutoFit/>
          </a:bodyPr>
          <a:lstStyle>
            <a:defPPr>
              <a:defRPr lang="en-US"/>
            </a:defPPr>
            <a:lvl1pPr>
              <a:defRPr sz="4000" b="1" baseline="3000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GB" sz="2800" baseline="0" dirty="0"/>
              <a:t>Single line heading here 28pt</a:t>
            </a:r>
            <a:endParaRPr lang="en-US" sz="2800" baseline="0" dirty="0"/>
          </a:p>
        </p:txBody>
      </p:sp>
      <p:sp>
        <p:nvSpPr>
          <p:cNvPr id="11" name="Slide Number Placeholder 5"/>
          <p:cNvSpPr>
            <a:spLocks noGrp="1"/>
          </p:cNvSpPr>
          <p:nvPr>
            <p:ph type="sldNum" sz="quarter" idx="4"/>
          </p:nvPr>
        </p:nvSpPr>
        <p:spPr>
          <a:xfrm>
            <a:off x="179512" y="6381328"/>
            <a:ext cx="1043608" cy="246221"/>
          </a:xfrm>
          <a:prstGeom prst="rect">
            <a:avLst/>
          </a:prstGeom>
        </p:spPr>
        <p:txBody>
          <a:bodyPr vert="horz" lIns="91440" tIns="45720" rIns="91440" bIns="45720" rtlCol="0" anchor="b">
            <a:spAutoFit/>
          </a:bodyPr>
          <a:lstStyle>
            <a:lvl1pPr algn="l">
              <a:defRPr sz="100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8" name="Content Placeholder 12"/>
          <p:cNvSpPr txBox="1">
            <a:spLocks/>
          </p:cNvSpPr>
          <p:nvPr userDrawn="1"/>
        </p:nvSpPr>
        <p:spPr>
          <a:xfrm>
            <a:off x="323528" y="1196181"/>
            <a:ext cx="8352086" cy="5113139"/>
          </a:xfrm>
          <a:prstGeom prst="rect">
            <a:avLst/>
          </a:prstGeom>
        </p:spPr>
        <p:txBody>
          <a:bodyPr/>
          <a:lstStyle>
            <a:lvl1pPr marL="342900" indent="-342900" algn="l" defTabSz="914400" rtl="0" eaLnBrk="1" latinLnBrk="0" hangingPunct="1">
              <a:spcBef>
                <a:spcPct val="20000"/>
              </a:spcBef>
              <a:buClr>
                <a:schemeClr val="accent1"/>
              </a:buClr>
              <a:buSzPct val="110000"/>
              <a:buFont typeface="Verdana" panose="020B0604030504040204" pitchFamily="34" charset="0"/>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chemeClr val="accent1"/>
              </a:buClr>
              <a:buSzPct val="90000"/>
              <a:buFont typeface="Courier New" panose="02070309020205020404" pitchFamily="49" charset="0"/>
              <a:buChar char="o"/>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chemeClr val="accent1"/>
              </a:buClr>
              <a:buSzPct val="110000"/>
              <a:buFont typeface="Arial" panose="020B0604020202020204" pitchFamily="34" charset="0"/>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chemeClr val="accent1"/>
              </a:buClr>
              <a:buSzPct val="80000"/>
              <a:buFont typeface="Courier New" panose="02070309020205020404" pitchFamily="49" charset="0"/>
              <a:buChar char="o"/>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chemeClr val="accent1"/>
              </a:buClr>
              <a:buFont typeface="Arial" panose="020B0604020202020204" pitchFamily="34" charset="0"/>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Tx/>
            </a:pPr>
            <a:r>
              <a:rPr lang="en-US" dirty="0"/>
              <a:t>Click to edit Master text styles</a:t>
            </a:r>
          </a:p>
          <a:p>
            <a:pPr lvl="1">
              <a:buClrTx/>
            </a:pPr>
            <a:r>
              <a:rPr lang="en-US" dirty="0"/>
              <a:t>Second level</a:t>
            </a:r>
          </a:p>
          <a:p>
            <a:pPr lvl="2">
              <a:buClrTx/>
            </a:pPr>
            <a:r>
              <a:rPr lang="en-US" dirty="0"/>
              <a:t>Third level</a:t>
            </a:r>
          </a:p>
          <a:p>
            <a:pPr lvl="3">
              <a:buClrTx/>
            </a:pPr>
            <a:r>
              <a:rPr lang="en-US" dirty="0"/>
              <a:t>Fourth level</a:t>
            </a:r>
          </a:p>
          <a:p>
            <a:pPr lvl="4">
              <a:buClrTx/>
            </a:pPr>
            <a:r>
              <a:rPr lang="en-US" dirty="0"/>
              <a:t>Fifth level</a:t>
            </a:r>
            <a:endParaRPr lang="en-GB" dirty="0"/>
          </a:p>
        </p:txBody>
      </p:sp>
    </p:spTree>
    <p:extLst>
      <p:ext uri="{BB962C8B-B14F-4D97-AF65-F5344CB8AC3E}">
        <p14:creationId xmlns:p14="http://schemas.microsoft.com/office/powerpoint/2010/main" val="3169506041"/>
      </p:ext>
    </p:extLst>
  </p:cSld>
  <p:clrMap bg1="lt1" tx1="dk1" bg2="lt2" tx2="dk2" accent1="accent1" accent2="accent2" accent3="accent3" accent4="accent4" accent5="accent5" accent6="accent6" hlink="hlink" folHlink="folHlink"/>
  <p:sldLayoutIdLst>
    <p:sldLayoutId id="2147483925" r:id="rId1"/>
  </p:sldLayoutIdLst>
  <p:hf hdr="0" ftr="0" dt="0"/>
  <p:txStyles>
    <p:titleStyle>
      <a:lvl1pPr algn="l" defTabSz="914400" rtl="0" eaLnBrk="1" latinLnBrk="0" hangingPunct="1">
        <a:spcBef>
          <a:spcPct val="0"/>
        </a:spcBef>
        <a:buNone/>
        <a:defRPr sz="1600" b="0" i="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Clr>
          <a:srgbClr val="FF0090"/>
        </a:buClr>
        <a:buSzPct val="100000"/>
        <a:buFont typeface="Wingdings" panose="05000000000000000000" pitchFamily="2" charset="2"/>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FF0090"/>
        </a:buClr>
        <a:buSzPct val="90000"/>
        <a:buFont typeface="Courier New" panose="02070309020205020404" pitchFamily="49" charset="0"/>
        <a:buChar char="o"/>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FF0090"/>
        </a:buClr>
        <a:buSzPct val="110000"/>
        <a:buFont typeface="Arial" panose="020B0604020202020204" pitchFamily="34" charset="0"/>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FF0090"/>
        </a:buClr>
        <a:buSzPct val="80000"/>
        <a:buFont typeface="Courier New" panose="02070309020205020404" pitchFamily="49" charset="0"/>
        <a:buChar char="o"/>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DJS_coloured-backgrounds_White-top.jp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0"/>
            <a:ext cx="9137334" cy="656492"/>
          </a:xfrm>
          <a:prstGeom prst="rect">
            <a:avLst/>
          </a:prstGeom>
        </p:spPr>
      </p:pic>
      <p:sp>
        <p:nvSpPr>
          <p:cNvPr id="11" name="Slide Number Placeholder 5"/>
          <p:cNvSpPr>
            <a:spLocks noGrp="1"/>
          </p:cNvSpPr>
          <p:nvPr>
            <p:ph type="sldNum" sz="quarter" idx="4"/>
          </p:nvPr>
        </p:nvSpPr>
        <p:spPr>
          <a:xfrm>
            <a:off x="179512" y="6381328"/>
            <a:ext cx="1043608" cy="246221"/>
          </a:xfrm>
          <a:prstGeom prst="rect">
            <a:avLst/>
          </a:prstGeom>
        </p:spPr>
        <p:txBody>
          <a:bodyPr vert="horz" lIns="91440" tIns="45720" rIns="91440" bIns="45720" rtlCol="0" anchor="b">
            <a:spAutoFit/>
          </a:bodyP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solidFill>
                  <a:srgbClr val="6D6E71"/>
                </a:solidFill>
              </a:rPr>
              <a:pPr/>
              <a:t>‹#›</a:t>
            </a:fld>
            <a:endParaRPr lang="en-GB" dirty="0">
              <a:solidFill>
                <a:srgbClr val="6D6E71"/>
              </a:solidFill>
            </a:endParaRPr>
          </a:p>
        </p:txBody>
      </p:sp>
      <p:sp>
        <p:nvSpPr>
          <p:cNvPr id="2" name="Title Placeholder 1"/>
          <p:cNvSpPr>
            <a:spLocks noGrp="1"/>
          </p:cNvSpPr>
          <p:nvPr>
            <p:ph type="title"/>
          </p:nvPr>
        </p:nvSpPr>
        <p:spPr>
          <a:xfrm>
            <a:off x="395536" y="556667"/>
            <a:ext cx="7510611" cy="542854"/>
          </a:xfrm>
          <a:prstGeom prst="rect">
            <a:avLst/>
          </a:prstGeom>
        </p:spPr>
        <p:txBody>
          <a:bodyPr vert="horz" lIns="91440" tIns="45720" rIns="91440" bIns="45720" rtlCol="0" anchor="t">
            <a:normAutofit/>
          </a:bodyPr>
          <a:lstStyle/>
          <a:p>
            <a:r>
              <a:rPr lang="en-US" dirty="0"/>
              <a:t>Single line heading here 28pt</a:t>
            </a:r>
            <a:endParaRPr lang="en-GB" dirty="0"/>
          </a:p>
        </p:txBody>
      </p:sp>
    </p:spTree>
    <p:extLst>
      <p:ext uri="{BB962C8B-B14F-4D97-AF65-F5344CB8AC3E}">
        <p14:creationId xmlns:p14="http://schemas.microsoft.com/office/powerpoint/2010/main" val="3750920827"/>
      </p:ext>
    </p:extLst>
  </p:cSld>
  <p:clrMap bg1="lt1" tx1="dk1" bg2="lt2" tx2="dk2" accent1="accent1" accent2="accent2" accent3="accent3" accent4="accent4" accent5="accent5" accent6="accent6" hlink="hlink" folHlink="folHlink"/>
  <p:sldLayoutIdLst>
    <p:sldLayoutId id="2147483940" r:id="rId1"/>
    <p:sldLayoutId id="2147484079" r:id="rId2"/>
  </p:sldLayoutIdLst>
  <p:hf hdr="0" ftr="0" dt="0"/>
  <p:txStyles>
    <p:titleStyle>
      <a:lvl1pPr algn="l" defTabSz="914400" rtl="0" eaLnBrk="1" latinLnBrk="0" hangingPunct="1">
        <a:spcBef>
          <a:spcPct val="0"/>
        </a:spcBef>
        <a:buNone/>
        <a:defRPr sz="2800" b="1" i="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spcBef>
          <a:spcPct val="20000"/>
        </a:spcBef>
        <a:buClr>
          <a:srgbClr val="FF0090"/>
        </a:buClr>
        <a:buSzPct val="100000"/>
        <a:buFont typeface="Wingdings" panose="05000000000000000000" pitchFamily="2" charset="2"/>
        <a:buNone/>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FF0090"/>
        </a:buClr>
        <a:buSzPct val="9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FF0090"/>
        </a:buClr>
        <a:buSzPct val="110000"/>
        <a:buFont typeface="Arial" panose="020B0604020202020204" pitchFamily="34" charset="0"/>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FF0090"/>
        </a:buClr>
        <a:buSzPct val="8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3528" y="1628800"/>
            <a:ext cx="8352928" cy="48965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0" name="Picture 9"/>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8388425" y="258620"/>
            <a:ext cx="576063" cy="174442"/>
          </a:xfrm>
          <a:prstGeom prst="rect">
            <a:avLst/>
          </a:prstGeom>
        </p:spPr>
      </p:pic>
      <p:sp>
        <p:nvSpPr>
          <p:cNvPr id="11" name="Slide Number Placeholder 5"/>
          <p:cNvSpPr>
            <a:spLocks noGrp="1"/>
          </p:cNvSpPr>
          <p:nvPr>
            <p:ph type="sldNum" sz="quarter" idx="4"/>
          </p:nvPr>
        </p:nvSpPr>
        <p:spPr>
          <a:xfrm>
            <a:off x="0" y="6611779"/>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4"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cxnSp>
        <p:nvCxnSpPr>
          <p:cNvPr id="7" name="Straight Connector 6"/>
          <p:cNvCxnSpPr/>
          <p:nvPr userDrawn="1"/>
        </p:nvCxnSpPr>
        <p:spPr>
          <a:xfrm flipH="1">
            <a:off x="179512" y="345841"/>
            <a:ext cx="8064896"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1303441"/>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 id="2147483979" r:id="rId13"/>
    <p:sldLayoutId id="2147483980" r:id="rId14"/>
    <p:sldLayoutId id="2147483982" r:id="rId15"/>
    <p:sldLayoutId id="2147483983" r:id="rId16"/>
  </p:sldLayoutIdLst>
  <p:hf sldNum="0" hdr="0" ftr="0" dt="0"/>
  <p:txStyles>
    <p:titleStyle>
      <a:lvl1pPr algn="l" defTabSz="914400" rtl="0" eaLnBrk="1" latinLnBrk="0" hangingPunct="1">
        <a:spcBef>
          <a:spcPct val="0"/>
        </a:spcBef>
        <a:buNone/>
        <a:defRPr sz="2800" b="0" kern="1200">
          <a:solidFill>
            <a:srgbClr val="1268B3"/>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Clr>
          <a:srgbClr val="FF0090"/>
        </a:buClr>
        <a:buSzPct val="100000"/>
        <a:buFont typeface="Wingdings" panose="05000000000000000000" pitchFamily="2" charset="2"/>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FF0090"/>
        </a:buClr>
        <a:buSzPct val="9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FF0090"/>
        </a:buClr>
        <a:buSzPct val="110000"/>
        <a:buFont typeface="Arial" panose="020B0604020202020204" pitchFamily="34" charset="0"/>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FF0090"/>
        </a:buClr>
        <a:buSzPct val="8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3528" y="1628800"/>
            <a:ext cx="8352928" cy="48965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Slide Number Placeholder 5"/>
          <p:cNvSpPr>
            <a:spLocks noGrp="1"/>
          </p:cNvSpPr>
          <p:nvPr>
            <p:ph type="sldNum" sz="quarter" idx="4"/>
          </p:nvPr>
        </p:nvSpPr>
        <p:spPr>
          <a:xfrm>
            <a:off x="0" y="6611779"/>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4"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455066372"/>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 id="2147483996" r:id="rId12"/>
    <p:sldLayoutId id="2147483997" r:id="rId13"/>
    <p:sldLayoutId id="2147483998" r:id="rId14"/>
  </p:sldLayoutIdLst>
  <p:hf sldNum="0" hdr="0" ftr="0" dt="0"/>
  <p:txStyles>
    <p:titleStyle>
      <a:lvl1pPr algn="l" defTabSz="914400" rtl="0" eaLnBrk="1" latinLnBrk="0" hangingPunct="1">
        <a:spcBef>
          <a:spcPct val="0"/>
        </a:spcBef>
        <a:buNone/>
        <a:defRPr sz="2800" b="0" kern="1200">
          <a:solidFill>
            <a:srgbClr val="1268B3"/>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Clr>
          <a:srgbClr val="FF0090"/>
        </a:buClr>
        <a:buSzPct val="100000"/>
        <a:buFont typeface="Wingdings" panose="05000000000000000000" pitchFamily="2" charset="2"/>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FF0090"/>
        </a:buClr>
        <a:buSzPct val="9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FF0090"/>
        </a:buClr>
        <a:buSzPct val="110000"/>
        <a:buFont typeface="Arial" panose="020B0604020202020204" pitchFamily="34" charset="0"/>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FF0090"/>
        </a:buClr>
        <a:buSzPct val="8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3528" y="1628800"/>
            <a:ext cx="8352928" cy="48965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0" name="Picture 9"/>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8388425" y="258620"/>
            <a:ext cx="576063" cy="174442"/>
          </a:xfrm>
          <a:prstGeom prst="rect">
            <a:avLst/>
          </a:prstGeom>
        </p:spPr>
      </p:pic>
      <p:sp>
        <p:nvSpPr>
          <p:cNvPr id="11" name="Slide Number Placeholder 5"/>
          <p:cNvSpPr>
            <a:spLocks noGrp="1"/>
          </p:cNvSpPr>
          <p:nvPr>
            <p:ph type="sldNum" sz="quarter" idx="4"/>
          </p:nvPr>
        </p:nvSpPr>
        <p:spPr>
          <a:xfrm>
            <a:off x="0" y="6611779"/>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pPr defTabSz="457200"/>
            <a:fld id="{A4C18273-3B06-4AC5-BD96-A00D2AA2E2E6}" type="slidenum">
              <a:rPr lang="en-GB" smtClean="0"/>
              <a:pPr defTabSz="457200"/>
              <a:t>‹#›</a:t>
            </a:fld>
            <a:endParaRPr lang="en-GB" dirty="0"/>
          </a:p>
        </p:txBody>
      </p:sp>
      <p:sp>
        <p:nvSpPr>
          <p:cNvPr id="4"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cxnSp>
        <p:nvCxnSpPr>
          <p:cNvPr id="7" name="Straight Connector 6"/>
          <p:cNvCxnSpPr/>
          <p:nvPr/>
        </p:nvCxnSpPr>
        <p:spPr>
          <a:xfrm flipH="1">
            <a:off x="179512" y="345841"/>
            <a:ext cx="8064896"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013698"/>
      </p:ext>
    </p:extLst>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 id="2147484035" r:id="rId12"/>
    <p:sldLayoutId id="2147484036" r:id="rId13"/>
  </p:sldLayoutIdLst>
  <p:hf sldNum="0" hdr="0" ftr="0" dt="0"/>
  <p:txStyles>
    <p:titleStyle>
      <a:lvl1pPr algn="l" defTabSz="914400" rtl="0" eaLnBrk="1" latinLnBrk="0" hangingPunct="1">
        <a:spcBef>
          <a:spcPct val="0"/>
        </a:spcBef>
        <a:buNone/>
        <a:defRPr sz="2800" b="0" kern="1200">
          <a:solidFill>
            <a:srgbClr val="1268B3"/>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Clr>
          <a:srgbClr val="FF0090"/>
        </a:buClr>
        <a:buSzPct val="100000"/>
        <a:buFont typeface="Wingdings" panose="05000000000000000000" pitchFamily="2" charset="2"/>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FF0090"/>
        </a:buClr>
        <a:buSzPct val="9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FF0090"/>
        </a:buClr>
        <a:buSzPct val="110000"/>
        <a:buFont typeface="Arial" panose="020B0604020202020204" pitchFamily="34" charset="0"/>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FF0090"/>
        </a:buClr>
        <a:buSzPct val="8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3528" y="1628800"/>
            <a:ext cx="8352928" cy="48965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0" name="Picture 9"/>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8388425" y="258620"/>
            <a:ext cx="576063" cy="174442"/>
          </a:xfrm>
          <a:prstGeom prst="rect">
            <a:avLst/>
          </a:prstGeom>
        </p:spPr>
      </p:pic>
      <p:sp>
        <p:nvSpPr>
          <p:cNvPr id="11" name="Slide Number Placeholder 5"/>
          <p:cNvSpPr>
            <a:spLocks noGrp="1"/>
          </p:cNvSpPr>
          <p:nvPr>
            <p:ph type="sldNum" sz="quarter" idx="4"/>
          </p:nvPr>
        </p:nvSpPr>
        <p:spPr>
          <a:xfrm>
            <a:off x="0" y="6611779"/>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4"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cxnSp>
        <p:nvCxnSpPr>
          <p:cNvPr id="7" name="Straight Connector 6"/>
          <p:cNvCxnSpPr/>
          <p:nvPr/>
        </p:nvCxnSpPr>
        <p:spPr>
          <a:xfrm flipH="1">
            <a:off x="179512" y="345841"/>
            <a:ext cx="8064896"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0373742"/>
      </p:ext>
    </p:extLst>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 id="2147484073" r:id="rId12"/>
    <p:sldLayoutId id="2147484074" r:id="rId13"/>
    <p:sldLayoutId id="2147484075" r:id="rId14"/>
  </p:sldLayoutIdLst>
  <p:hf sldNum="0" hdr="0" ftr="0" dt="0"/>
  <p:txStyles>
    <p:titleStyle>
      <a:lvl1pPr algn="l" defTabSz="914400" rtl="0" eaLnBrk="1" latinLnBrk="0" hangingPunct="1">
        <a:spcBef>
          <a:spcPct val="0"/>
        </a:spcBef>
        <a:buNone/>
        <a:defRPr sz="2800" b="0" kern="1200">
          <a:solidFill>
            <a:srgbClr val="1268B3"/>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Clr>
          <a:srgbClr val="FF0090"/>
        </a:buClr>
        <a:buSzPct val="100000"/>
        <a:buFont typeface="Wingdings" panose="05000000000000000000" pitchFamily="2" charset="2"/>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FF0090"/>
        </a:buClr>
        <a:buSzPct val="9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FF0090"/>
        </a:buClr>
        <a:buSzPct val="110000"/>
        <a:buFont typeface="Arial" panose="020B0604020202020204" pitchFamily="34" charset="0"/>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FF0090"/>
        </a:buClr>
        <a:buSzPct val="8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3528" y="1628800"/>
            <a:ext cx="8352928" cy="48965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0" name="Picture 9"/>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8388425" y="258620"/>
            <a:ext cx="576063" cy="174442"/>
          </a:xfrm>
          <a:prstGeom prst="rect">
            <a:avLst/>
          </a:prstGeom>
        </p:spPr>
      </p:pic>
      <p:sp>
        <p:nvSpPr>
          <p:cNvPr id="11" name="Slide Number Placeholder 5"/>
          <p:cNvSpPr>
            <a:spLocks noGrp="1"/>
          </p:cNvSpPr>
          <p:nvPr>
            <p:ph type="sldNum" sz="quarter" idx="4"/>
          </p:nvPr>
        </p:nvSpPr>
        <p:spPr>
          <a:xfrm>
            <a:off x="0" y="6611779"/>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4"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cxnSp>
        <p:nvCxnSpPr>
          <p:cNvPr id="7" name="Straight Connector 6"/>
          <p:cNvCxnSpPr/>
          <p:nvPr/>
        </p:nvCxnSpPr>
        <p:spPr>
          <a:xfrm flipH="1">
            <a:off x="179512" y="345841"/>
            <a:ext cx="8064896"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2824530"/>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 id="2147484154" r:id="rId13"/>
    <p:sldLayoutId id="2147484155" r:id="rId14"/>
    <p:sldLayoutId id="2147484157" r:id="rId15"/>
  </p:sldLayoutIdLst>
  <p:hf sldNum="0" hdr="0" dt="0"/>
  <p:txStyles>
    <p:titleStyle>
      <a:lvl1pPr algn="l" defTabSz="914400" rtl="0" eaLnBrk="1" latinLnBrk="0" hangingPunct="1">
        <a:spcBef>
          <a:spcPct val="0"/>
        </a:spcBef>
        <a:buNone/>
        <a:defRPr sz="2800" b="0" kern="1200">
          <a:solidFill>
            <a:srgbClr val="1268B3"/>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Clr>
          <a:srgbClr val="FF0090"/>
        </a:buClr>
        <a:buSzPct val="100000"/>
        <a:buFont typeface="Wingdings" panose="05000000000000000000" pitchFamily="2" charset="2"/>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FF0090"/>
        </a:buClr>
        <a:buSzPct val="9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FF0090"/>
        </a:buClr>
        <a:buSzPct val="110000"/>
        <a:buFont typeface="Arial" panose="020B0604020202020204" pitchFamily="34" charset="0"/>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FF0090"/>
        </a:buClr>
        <a:buSzPct val="8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3528" y="1628800"/>
            <a:ext cx="8352928" cy="48965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0" name="Picture 9"/>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8388425" y="258620"/>
            <a:ext cx="576063" cy="174442"/>
          </a:xfrm>
          <a:prstGeom prst="rect">
            <a:avLst/>
          </a:prstGeom>
        </p:spPr>
      </p:pic>
      <p:sp>
        <p:nvSpPr>
          <p:cNvPr id="11" name="Slide Number Placeholder 5"/>
          <p:cNvSpPr>
            <a:spLocks noGrp="1"/>
          </p:cNvSpPr>
          <p:nvPr>
            <p:ph type="sldNum" sz="quarter" idx="4"/>
          </p:nvPr>
        </p:nvSpPr>
        <p:spPr>
          <a:xfrm>
            <a:off x="0" y="6611779"/>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4"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cxnSp>
        <p:nvCxnSpPr>
          <p:cNvPr id="7" name="Straight Connector 6"/>
          <p:cNvCxnSpPr/>
          <p:nvPr userDrawn="1"/>
        </p:nvCxnSpPr>
        <p:spPr>
          <a:xfrm flipH="1">
            <a:off x="179512" y="345841"/>
            <a:ext cx="8064896"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4246218"/>
      </p:ext>
    </p:extLst>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 id="2147484189" r:id="rId12"/>
    <p:sldLayoutId id="2147484190" r:id="rId13"/>
    <p:sldLayoutId id="2147484191" r:id="rId14"/>
    <p:sldLayoutId id="2147484192" r:id="rId15"/>
    <p:sldLayoutId id="2147484193" r:id="rId16"/>
  </p:sldLayoutIdLst>
  <p:hf hdr="0" ftr="0" dt="0"/>
  <p:txStyles>
    <p:titleStyle>
      <a:lvl1pPr algn="l" defTabSz="914400" rtl="0" eaLnBrk="1" latinLnBrk="0" hangingPunct="1">
        <a:spcBef>
          <a:spcPct val="0"/>
        </a:spcBef>
        <a:buNone/>
        <a:defRPr sz="2800" b="0" kern="1200">
          <a:solidFill>
            <a:srgbClr val="1268B3"/>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Clr>
          <a:srgbClr val="FF0090"/>
        </a:buClr>
        <a:buSzPct val="100000"/>
        <a:buFont typeface="Wingdings" panose="05000000000000000000" pitchFamily="2" charset="2"/>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FF0090"/>
        </a:buClr>
        <a:buSzPct val="9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FF0090"/>
        </a:buClr>
        <a:buSzPct val="110000"/>
        <a:buFont typeface="Arial" panose="020B0604020202020204" pitchFamily="34" charset="0"/>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FF0090"/>
        </a:buClr>
        <a:buSzPct val="8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pic>
        <p:nvPicPr>
          <p:cNvPr id="7" name="Picture 6" descr="DJS_coloured-backgrounds-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837363"/>
          </a:xfrm>
          <a:prstGeom prst="rect">
            <a:avLst/>
          </a:prstGeom>
        </p:spPr>
      </p:pic>
      <p:sp>
        <p:nvSpPr>
          <p:cNvPr id="9" name="TextBox 8"/>
          <p:cNvSpPr txBox="1"/>
          <p:nvPr/>
        </p:nvSpPr>
        <p:spPr>
          <a:xfrm>
            <a:off x="323528" y="529516"/>
            <a:ext cx="7510611" cy="523220"/>
          </a:xfrm>
          <a:prstGeom prst="rect">
            <a:avLst/>
          </a:prstGeom>
          <a:noFill/>
        </p:spPr>
        <p:txBody>
          <a:bodyPr wrap="square" rtlCol="0">
            <a:spAutoFit/>
          </a:bodyPr>
          <a:lstStyle>
            <a:defPPr>
              <a:defRPr lang="en-US"/>
            </a:defPPr>
            <a:lvl1pPr>
              <a:defRPr sz="4000" b="1" baseline="3000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GB" sz="2800" baseline="0" dirty="0"/>
              <a:t>Single line heading here 28pt</a:t>
            </a:r>
            <a:endParaRPr lang="en-US" sz="2800" baseline="0" dirty="0"/>
          </a:p>
        </p:txBody>
      </p:sp>
      <p:sp>
        <p:nvSpPr>
          <p:cNvPr id="11" name="Slide Number Placeholder 5"/>
          <p:cNvSpPr>
            <a:spLocks noGrp="1"/>
          </p:cNvSpPr>
          <p:nvPr>
            <p:ph type="sldNum" sz="quarter" idx="4"/>
          </p:nvPr>
        </p:nvSpPr>
        <p:spPr>
          <a:xfrm>
            <a:off x="179512" y="6381328"/>
            <a:ext cx="1043608" cy="246221"/>
          </a:xfrm>
          <a:prstGeom prst="rect">
            <a:avLst/>
          </a:prstGeom>
        </p:spPr>
        <p:txBody>
          <a:bodyPr vert="horz" lIns="91440" tIns="45720" rIns="91440" bIns="45720" rtlCol="0" anchor="b">
            <a:spAutoFit/>
          </a:bodyPr>
          <a:lstStyle>
            <a:lvl1pPr algn="l">
              <a:defRPr sz="100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8" name="Content Placeholder 12"/>
          <p:cNvSpPr txBox="1">
            <a:spLocks/>
          </p:cNvSpPr>
          <p:nvPr/>
        </p:nvSpPr>
        <p:spPr>
          <a:xfrm>
            <a:off x="323528" y="1196181"/>
            <a:ext cx="8352086" cy="5113139"/>
          </a:xfrm>
          <a:prstGeom prst="rect">
            <a:avLst/>
          </a:prstGeom>
        </p:spPr>
        <p:txBody>
          <a:bodyPr/>
          <a:lstStyle>
            <a:lvl1pPr marL="342900" indent="-342900" algn="l" defTabSz="914400" rtl="0" eaLnBrk="1" latinLnBrk="0" hangingPunct="1">
              <a:spcBef>
                <a:spcPct val="20000"/>
              </a:spcBef>
              <a:buClr>
                <a:schemeClr val="accent1"/>
              </a:buClr>
              <a:buSzPct val="110000"/>
              <a:buFont typeface="Verdana" panose="020B0604030504040204" pitchFamily="34" charset="0"/>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chemeClr val="accent1"/>
              </a:buClr>
              <a:buSzPct val="90000"/>
              <a:buFont typeface="Courier New" panose="02070309020205020404" pitchFamily="49" charset="0"/>
              <a:buChar char="o"/>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chemeClr val="accent1"/>
              </a:buClr>
              <a:buSzPct val="110000"/>
              <a:buFont typeface="Arial" panose="020B0604020202020204" pitchFamily="34" charset="0"/>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chemeClr val="accent1"/>
              </a:buClr>
              <a:buSzPct val="80000"/>
              <a:buFont typeface="Courier New" panose="02070309020205020404" pitchFamily="49" charset="0"/>
              <a:buChar char="o"/>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chemeClr val="accent1"/>
              </a:buClr>
              <a:buFont typeface="Arial" panose="020B0604020202020204" pitchFamily="34" charset="0"/>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Tx/>
            </a:pPr>
            <a:r>
              <a:rPr lang="en-US" dirty="0"/>
              <a:t>Click to edit Master text styles</a:t>
            </a:r>
          </a:p>
          <a:p>
            <a:pPr lvl="1">
              <a:buClrTx/>
            </a:pPr>
            <a:r>
              <a:rPr lang="en-US" dirty="0"/>
              <a:t>Second level</a:t>
            </a:r>
          </a:p>
          <a:p>
            <a:pPr lvl="2">
              <a:buClrTx/>
            </a:pPr>
            <a:r>
              <a:rPr lang="en-US" dirty="0"/>
              <a:t>Third level</a:t>
            </a:r>
          </a:p>
          <a:p>
            <a:pPr lvl="3">
              <a:buClrTx/>
            </a:pPr>
            <a:r>
              <a:rPr lang="en-US" dirty="0"/>
              <a:t>Fourth level</a:t>
            </a:r>
          </a:p>
          <a:p>
            <a:pPr lvl="4">
              <a:buClrTx/>
            </a:pPr>
            <a:r>
              <a:rPr lang="en-US" dirty="0"/>
              <a:t>Fifth level</a:t>
            </a:r>
            <a:endParaRPr lang="en-GB" dirty="0"/>
          </a:p>
        </p:txBody>
      </p:sp>
    </p:spTree>
    <p:extLst>
      <p:ext uri="{BB962C8B-B14F-4D97-AF65-F5344CB8AC3E}">
        <p14:creationId xmlns:p14="http://schemas.microsoft.com/office/powerpoint/2010/main" val="673093831"/>
      </p:ext>
    </p:extLst>
  </p:cSld>
  <p:clrMap bg1="lt1" tx1="dk1" bg2="lt2" tx2="dk2" accent1="accent1" accent2="accent2" accent3="accent3" accent4="accent4" accent5="accent5" accent6="accent6" hlink="hlink" folHlink="folHlink"/>
  <p:sldLayoutIdLst>
    <p:sldLayoutId id="2147483659" r:id="rId1"/>
  </p:sldLayoutIdLst>
  <p:hf hdr="0" ftr="0" dt="0"/>
  <p:txStyles>
    <p:titleStyle>
      <a:lvl1pPr algn="l" defTabSz="914400" rtl="0" eaLnBrk="1" latinLnBrk="0" hangingPunct="1">
        <a:spcBef>
          <a:spcPct val="0"/>
        </a:spcBef>
        <a:buNone/>
        <a:defRPr sz="1600" b="0" i="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Clr>
          <a:srgbClr val="FF0090"/>
        </a:buClr>
        <a:buSzPct val="100000"/>
        <a:buFont typeface="Wingdings" panose="05000000000000000000" pitchFamily="2" charset="2"/>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FF0090"/>
        </a:buClr>
        <a:buSzPct val="90000"/>
        <a:buFont typeface="Courier New" panose="02070309020205020404" pitchFamily="49" charset="0"/>
        <a:buChar char="o"/>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FF0090"/>
        </a:buClr>
        <a:buSzPct val="110000"/>
        <a:buFont typeface="Arial" panose="020B0604020202020204" pitchFamily="34" charset="0"/>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FF0090"/>
        </a:buClr>
        <a:buSzPct val="80000"/>
        <a:buFont typeface="Courier New" panose="02070309020205020404" pitchFamily="49" charset="0"/>
        <a:buChar char="o"/>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3528" y="1628800"/>
            <a:ext cx="8352928" cy="48965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0" name="Picture 9"/>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8388425" y="258620"/>
            <a:ext cx="576063" cy="174442"/>
          </a:xfrm>
          <a:prstGeom prst="rect">
            <a:avLst/>
          </a:prstGeom>
        </p:spPr>
      </p:pic>
      <p:sp>
        <p:nvSpPr>
          <p:cNvPr id="11" name="Slide Number Placeholder 5"/>
          <p:cNvSpPr>
            <a:spLocks noGrp="1"/>
          </p:cNvSpPr>
          <p:nvPr>
            <p:ph type="sldNum" sz="quarter" idx="4"/>
          </p:nvPr>
        </p:nvSpPr>
        <p:spPr>
          <a:xfrm>
            <a:off x="0" y="6611779"/>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4"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cxnSp>
        <p:nvCxnSpPr>
          <p:cNvPr id="7" name="Straight Connector 6"/>
          <p:cNvCxnSpPr/>
          <p:nvPr/>
        </p:nvCxnSpPr>
        <p:spPr>
          <a:xfrm flipH="1">
            <a:off x="179512" y="345841"/>
            <a:ext cx="8064896"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5155155"/>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 id="2147484216" r:id="rId12"/>
    <p:sldLayoutId id="2147484217" r:id="rId13"/>
  </p:sldLayoutIdLst>
  <p:hf hdr="0" ftr="0" dt="0"/>
  <p:txStyles>
    <p:titleStyle>
      <a:lvl1pPr algn="l" defTabSz="914400" rtl="0" eaLnBrk="1" latinLnBrk="0" hangingPunct="1">
        <a:spcBef>
          <a:spcPct val="0"/>
        </a:spcBef>
        <a:buNone/>
        <a:defRPr sz="2800" b="0" kern="1200">
          <a:solidFill>
            <a:srgbClr val="1268B3"/>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Clr>
          <a:srgbClr val="FF0090"/>
        </a:buClr>
        <a:buSzPct val="100000"/>
        <a:buFont typeface="Wingdings" panose="05000000000000000000" pitchFamily="2" charset="2"/>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FF0090"/>
        </a:buClr>
        <a:buSzPct val="9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FF0090"/>
        </a:buClr>
        <a:buSzPct val="110000"/>
        <a:buFont typeface="Arial" panose="020B0604020202020204" pitchFamily="34" charset="0"/>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FF0090"/>
        </a:buClr>
        <a:buSzPct val="8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3528" y="1628800"/>
            <a:ext cx="8352928" cy="48965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0" name="Picture 9"/>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8388425" y="258620"/>
            <a:ext cx="576063" cy="174442"/>
          </a:xfrm>
          <a:prstGeom prst="rect">
            <a:avLst/>
          </a:prstGeom>
        </p:spPr>
      </p:pic>
      <p:sp>
        <p:nvSpPr>
          <p:cNvPr id="11" name="Slide Number Placeholder 5"/>
          <p:cNvSpPr>
            <a:spLocks noGrp="1"/>
          </p:cNvSpPr>
          <p:nvPr>
            <p:ph type="sldNum" sz="quarter" idx="4"/>
          </p:nvPr>
        </p:nvSpPr>
        <p:spPr>
          <a:xfrm>
            <a:off x="0" y="6611779"/>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pPr defTabSz="457200"/>
            <a:fld id="{A4C18273-3B06-4AC5-BD96-A00D2AA2E2E6}" type="slidenum">
              <a:rPr lang="en-GB" smtClean="0"/>
              <a:pPr defTabSz="457200"/>
              <a:t>‹#›</a:t>
            </a:fld>
            <a:endParaRPr lang="en-GB" dirty="0"/>
          </a:p>
        </p:txBody>
      </p:sp>
      <p:sp>
        <p:nvSpPr>
          <p:cNvPr id="4"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cxnSp>
        <p:nvCxnSpPr>
          <p:cNvPr id="7" name="Straight Connector 6"/>
          <p:cNvCxnSpPr/>
          <p:nvPr/>
        </p:nvCxnSpPr>
        <p:spPr>
          <a:xfrm flipH="1">
            <a:off x="179512" y="345841"/>
            <a:ext cx="8064896"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1301662"/>
      </p:ext>
    </p:extLst>
  </p:cSld>
  <p:clrMap bg1="lt1" tx1="dk1" bg2="lt2" tx2="dk2" accent1="accent1" accent2="accent2" accent3="accent3" accent4="accent4" accent5="accent5" accent6="accent6" hlink="hlink" folHlink="folHlink"/>
  <p:sldLayoutIdLst>
    <p:sldLayoutId id="2147484224" r:id="rId1"/>
    <p:sldLayoutId id="2147484225" r:id="rId2"/>
    <p:sldLayoutId id="2147484226" r:id="rId3"/>
    <p:sldLayoutId id="2147484227" r:id="rId4"/>
    <p:sldLayoutId id="2147484228" r:id="rId5"/>
    <p:sldLayoutId id="2147484229" r:id="rId6"/>
    <p:sldLayoutId id="2147484230" r:id="rId7"/>
    <p:sldLayoutId id="2147484231" r:id="rId8"/>
    <p:sldLayoutId id="2147484232" r:id="rId9"/>
    <p:sldLayoutId id="2147484233" r:id="rId10"/>
    <p:sldLayoutId id="2147484234" r:id="rId11"/>
    <p:sldLayoutId id="2147484235" r:id="rId12"/>
    <p:sldLayoutId id="2147484236" r:id="rId13"/>
    <p:sldLayoutId id="2147484237" r:id="rId14"/>
  </p:sldLayoutIdLst>
  <p:hf sldNum="0" hdr="0" ftr="0" dt="0"/>
  <p:txStyles>
    <p:titleStyle>
      <a:lvl1pPr algn="l" defTabSz="914400" rtl="0" eaLnBrk="1" latinLnBrk="0" hangingPunct="1">
        <a:spcBef>
          <a:spcPct val="0"/>
        </a:spcBef>
        <a:buNone/>
        <a:defRPr sz="2800" b="0" kern="1200">
          <a:solidFill>
            <a:srgbClr val="1268B3"/>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Clr>
          <a:srgbClr val="FF0090"/>
        </a:buClr>
        <a:buSzPct val="100000"/>
        <a:buFont typeface="Wingdings" panose="05000000000000000000" pitchFamily="2" charset="2"/>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FF0090"/>
        </a:buClr>
        <a:buSzPct val="9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FF0090"/>
        </a:buClr>
        <a:buSzPct val="110000"/>
        <a:buFont typeface="Arial" panose="020B0604020202020204" pitchFamily="34" charset="0"/>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FF0090"/>
        </a:buClr>
        <a:buSzPct val="8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pic>
        <p:nvPicPr>
          <p:cNvPr id="7" name="Picture 6" descr="DJS_coloured-backgrounds-whit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837363"/>
          </a:xfrm>
          <a:prstGeom prst="rect">
            <a:avLst/>
          </a:prstGeom>
        </p:spPr>
      </p:pic>
      <p:sp>
        <p:nvSpPr>
          <p:cNvPr id="9" name="TextBox 8"/>
          <p:cNvSpPr txBox="1"/>
          <p:nvPr userDrawn="1"/>
        </p:nvSpPr>
        <p:spPr>
          <a:xfrm>
            <a:off x="323528" y="529516"/>
            <a:ext cx="7510611" cy="523220"/>
          </a:xfrm>
          <a:prstGeom prst="rect">
            <a:avLst/>
          </a:prstGeom>
          <a:noFill/>
        </p:spPr>
        <p:txBody>
          <a:bodyPr wrap="square" rtlCol="0">
            <a:spAutoFit/>
          </a:bodyPr>
          <a:lstStyle>
            <a:defPPr>
              <a:defRPr lang="en-US"/>
            </a:defPPr>
            <a:lvl1pPr>
              <a:defRPr sz="4000" b="1" baseline="3000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GB" sz="2800" baseline="0" dirty="0"/>
              <a:t>Single line heading here 28pt</a:t>
            </a:r>
            <a:endParaRPr lang="en-US" sz="2800" baseline="0" dirty="0"/>
          </a:p>
        </p:txBody>
      </p:sp>
      <p:sp>
        <p:nvSpPr>
          <p:cNvPr id="11" name="Slide Number Placeholder 5"/>
          <p:cNvSpPr>
            <a:spLocks noGrp="1"/>
          </p:cNvSpPr>
          <p:nvPr>
            <p:ph type="sldNum" sz="quarter" idx="4"/>
          </p:nvPr>
        </p:nvSpPr>
        <p:spPr>
          <a:xfrm>
            <a:off x="179512" y="6381328"/>
            <a:ext cx="1043608" cy="246221"/>
          </a:xfrm>
          <a:prstGeom prst="rect">
            <a:avLst/>
          </a:prstGeom>
        </p:spPr>
        <p:txBody>
          <a:bodyPr vert="horz" lIns="91440" tIns="45720" rIns="91440" bIns="45720" rtlCol="0" anchor="b">
            <a:spAutoFit/>
          </a:bodyPr>
          <a:lstStyle>
            <a:lvl1pPr algn="l">
              <a:defRPr sz="100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8" name="Content Placeholder 12"/>
          <p:cNvSpPr txBox="1">
            <a:spLocks/>
          </p:cNvSpPr>
          <p:nvPr userDrawn="1"/>
        </p:nvSpPr>
        <p:spPr>
          <a:xfrm>
            <a:off x="323528" y="1196181"/>
            <a:ext cx="8352086" cy="5113139"/>
          </a:xfrm>
          <a:prstGeom prst="rect">
            <a:avLst/>
          </a:prstGeom>
        </p:spPr>
        <p:txBody>
          <a:bodyPr/>
          <a:lstStyle>
            <a:lvl1pPr marL="342900" indent="-342900" algn="l" defTabSz="914400" rtl="0" eaLnBrk="1" latinLnBrk="0" hangingPunct="1">
              <a:spcBef>
                <a:spcPct val="20000"/>
              </a:spcBef>
              <a:buClr>
                <a:schemeClr val="accent1"/>
              </a:buClr>
              <a:buSzPct val="110000"/>
              <a:buFont typeface="Verdana" panose="020B0604030504040204" pitchFamily="34" charset="0"/>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chemeClr val="accent1"/>
              </a:buClr>
              <a:buSzPct val="90000"/>
              <a:buFont typeface="Courier New" panose="02070309020205020404" pitchFamily="49" charset="0"/>
              <a:buChar char="o"/>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chemeClr val="accent1"/>
              </a:buClr>
              <a:buSzPct val="110000"/>
              <a:buFont typeface="Arial" panose="020B0604020202020204" pitchFamily="34" charset="0"/>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chemeClr val="accent1"/>
              </a:buClr>
              <a:buSzPct val="80000"/>
              <a:buFont typeface="Courier New" panose="02070309020205020404" pitchFamily="49" charset="0"/>
              <a:buChar char="o"/>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chemeClr val="accent1"/>
              </a:buClr>
              <a:buFont typeface="Arial" panose="020B0604020202020204" pitchFamily="34" charset="0"/>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Tx/>
            </a:pPr>
            <a:r>
              <a:rPr lang="en-US" dirty="0">
                <a:solidFill>
                  <a:prstClr val="white"/>
                </a:solidFill>
              </a:rPr>
              <a:t>Click to edit Master text styles</a:t>
            </a:r>
          </a:p>
          <a:p>
            <a:pPr lvl="1">
              <a:buClrTx/>
            </a:pPr>
            <a:r>
              <a:rPr lang="en-US" dirty="0">
                <a:solidFill>
                  <a:prstClr val="white"/>
                </a:solidFill>
              </a:rPr>
              <a:t>Second level</a:t>
            </a:r>
          </a:p>
          <a:p>
            <a:pPr lvl="2">
              <a:buClrTx/>
            </a:pPr>
            <a:r>
              <a:rPr lang="en-US" dirty="0">
                <a:solidFill>
                  <a:prstClr val="white"/>
                </a:solidFill>
              </a:rPr>
              <a:t>Third level</a:t>
            </a:r>
          </a:p>
          <a:p>
            <a:pPr lvl="3">
              <a:buClrTx/>
            </a:pPr>
            <a:r>
              <a:rPr lang="en-US" dirty="0">
                <a:solidFill>
                  <a:prstClr val="white"/>
                </a:solidFill>
              </a:rPr>
              <a:t>Fourth level</a:t>
            </a:r>
          </a:p>
          <a:p>
            <a:pPr lvl="4">
              <a:buClrTx/>
            </a:pPr>
            <a:r>
              <a:rPr lang="en-US" dirty="0">
                <a:solidFill>
                  <a:prstClr val="white"/>
                </a:solidFill>
              </a:rPr>
              <a:t>Fifth level</a:t>
            </a:r>
            <a:endParaRPr lang="en-GB" dirty="0">
              <a:solidFill>
                <a:prstClr val="white"/>
              </a:solidFill>
            </a:endParaRPr>
          </a:p>
        </p:txBody>
      </p:sp>
    </p:spTree>
    <p:extLst>
      <p:ext uri="{BB962C8B-B14F-4D97-AF65-F5344CB8AC3E}">
        <p14:creationId xmlns:p14="http://schemas.microsoft.com/office/powerpoint/2010/main" val="634003248"/>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3" r:id="rId4"/>
  </p:sldLayoutIdLst>
  <p:hf hdr="0" ftr="0" dt="0"/>
  <p:txStyles>
    <p:titleStyle>
      <a:lvl1pPr algn="l" defTabSz="914400" rtl="0" eaLnBrk="1" latinLnBrk="0" hangingPunct="1">
        <a:spcBef>
          <a:spcPct val="0"/>
        </a:spcBef>
        <a:buNone/>
        <a:defRPr sz="1600" b="0" i="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Clr>
          <a:srgbClr val="FF0090"/>
        </a:buClr>
        <a:buSzPct val="100000"/>
        <a:buFont typeface="Wingdings" panose="05000000000000000000" pitchFamily="2" charset="2"/>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FF0090"/>
        </a:buClr>
        <a:buSzPct val="90000"/>
        <a:buFont typeface="Courier New" panose="02070309020205020404" pitchFamily="49" charset="0"/>
        <a:buChar char="o"/>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FF0090"/>
        </a:buClr>
        <a:buSzPct val="110000"/>
        <a:buFont typeface="Arial" panose="020B0604020202020204" pitchFamily="34" charset="0"/>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FF0090"/>
        </a:buClr>
        <a:buSzPct val="80000"/>
        <a:buFont typeface="Courier New" panose="02070309020205020404" pitchFamily="49" charset="0"/>
        <a:buChar char="o"/>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0832" y="116632"/>
            <a:ext cx="8157593" cy="776875"/>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268760"/>
            <a:ext cx="8229600" cy="52565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388425" y="806286"/>
            <a:ext cx="576063" cy="174442"/>
          </a:xfrm>
          <a:prstGeom prst="rect">
            <a:avLst/>
          </a:prstGeom>
        </p:spPr>
      </p:pic>
      <p:cxnSp>
        <p:nvCxnSpPr>
          <p:cNvPr id="5" name="Straight Connector 4"/>
          <p:cNvCxnSpPr/>
          <p:nvPr/>
        </p:nvCxnSpPr>
        <p:spPr>
          <a:xfrm>
            <a:off x="251520" y="893507"/>
            <a:ext cx="7920880"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8062039"/>
      </p:ext>
    </p:extLst>
  </p:cSld>
  <p:clrMap bg1="lt1" tx1="dk1" bg2="lt2" tx2="dk2" accent1="accent1" accent2="accent2" accent3="accent3" accent4="accent4" accent5="accent5" accent6="accent6" hlink="hlink" folHlink="folHlink"/>
  <p:sldLayoutIdLst>
    <p:sldLayoutId id="2147484267" r:id="rId1"/>
    <p:sldLayoutId id="2147484268" r:id="rId2"/>
    <p:sldLayoutId id="2147484269" r:id="rId3"/>
    <p:sldLayoutId id="2147484270" r:id="rId4"/>
    <p:sldLayoutId id="2147484271" r:id="rId5"/>
    <p:sldLayoutId id="2147484272" r:id="rId6"/>
    <p:sldLayoutId id="2147484273" r:id="rId7"/>
    <p:sldLayoutId id="2147484274" r:id="rId8"/>
    <p:sldLayoutId id="2147484275" r:id="rId9"/>
  </p:sldLayoutIdLst>
  <p:hf hdr="0" ftr="0" dt="0"/>
  <p:txStyles>
    <p:titleStyle>
      <a:lvl1pPr algn="l" defTabSz="914400" rtl="0" eaLnBrk="1" latinLnBrk="0" hangingPunct="1">
        <a:spcBef>
          <a:spcPct val="0"/>
        </a:spcBef>
        <a:buNone/>
        <a:defRPr sz="1600" b="0" i="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Clr>
          <a:srgbClr val="FF0090"/>
        </a:buClr>
        <a:buSzPct val="100000"/>
        <a:buFont typeface="Wingdings" panose="05000000000000000000" pitchFamily="2" charset="2"/>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FF0090"/>
        </a:buClr>
        <a:buSzPct val="9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FF0090"/>
        </a:buClr>
        <a:buSzPct val="110000"/>
        <a:buFont typeface="Arial" panose="020B0604020202020204" pitchFamily="34" charset="0"/>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FF0090"/>
        </a:buClr>
        <a:buSzPct val="8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3528" y="1628800"/>
            <a:ext cx="8352928" cy="48965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Slide Number Placeholder 5"/>
          <p:cNvSpPr>
            <a:spLocks noGrp="1"/>
          </p:cNvSpPr>
          <p:nvPr>
            <p:ph type="sldNum" sz="quarter" idx="4"/>
          </p:nvPr>
        </p:nvSpPr>
        <p:spPr>
          <a:xfrm>
            <a:off x="0" y="6611779"/>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4"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488702282"/>
      </p:ext>
    </p:extLst>
  </p:cSld>
  <p:clrMap bg1="lt1" tx1="dk1" bg2="lt2" tx2="dk2" accent1="accent1" accent2="accent2" accent3="accent3" accent4="accent4" accent5="accent5" accent6="accent6" hlink="hlink" folHlink="folHlink"/>
  <p:sldLayoutIdLst>
    <p:sldLayoutId id="2147484283" r:id="rId1"/>
    <p:sldLayoutId id="2147484284" r:id="rId2"/>
    <p:sldLayoutId id="2147484285" r:id="rId3"/>
    <p:sldLayoutId id="2147484286" r:id="rId4"/>
    <p:sldLayoutId id="2147484287" r:id="rId5"/>
    <p:sldLayoutId id="2147484288" r:id="rId6"/>
    <p:sldLayoutId id="2147484289" r:id="rId7"/>
    <p:sldLayoutId id="2147484290" r:id="rId8"/>
    <p:sldLayoutId id="2147484291" r:id="rId9"/>
    <p:sldLayoutId id="2147484292" r:id="rId10"/>
    <p:sldLayoutId id="2147484293" r:id="rId11"/>
    <p:sldLayoutId id="2147484294" r:id="rId12"/>
    <p:sldLayoutId id="2147484295" r:id="rId13"/>
    <p:sldLayoutId id="2147484296" r:id="rId14"/>
  </p:sldLayoutIdLst>
  <p:hf hdr="0" ftr="0" dt="0"/>
  <p:txStyles>
    <p:titleStyle>
      <a:lvl1pPr algn="l" defTabSz="914400" rtl="0" eaLnBrk="1" latinLnBrk="0" hangingPunct="1">
        <a:spcBef>
          <a:spcPct val="0"/>
        </a:spcBef>
        <a:buNone/>
        <a:defRPr sz="2800" b="0" kern="1200">
          <a:solidFill>
            <a:srgbClr val="1268B3"/>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Clr>
          <a:srgbClr val="FF0090"/>
        </a:buClr>
        <a:buSzPct val="100000"/>
        <a:buFont typeface="Wingdings" panose="05000000000000000000" pitchFamily="2" charset="2"/>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FF0090"/>
        </a:buClr>
        <a:buSzPct val="9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FF0090"/>
        </a:buClr>
        <a:buSzPct val="110000"/>
        <a:buFont typeface="Arial" panose="020B0604020202020204" pitchFamily="34" charset="0"/>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FF0090"/>
        </a:buClr>
        <a:buSzPct val="8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0832" y="116632"/>
            <a:ext cx="8157593" cy="776875"/>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268760"/>
            <a:ext cx="8229600" cy="52565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pic>
        <p:nvPicPr>
          <p:cNvPr id="8" name="Picture 7"/>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8388425" y="806286"/>
            <a:ext cx="576063" cy="174442"/>
          </a:xfrm>
          <a:prstGeom prst="rect">
            <a:avLst/>
          </a:prstGeom>
        </p:spPr>
      </p:pic>
      <p:cxnSp>
        <p:nvCxnSpPr>
          <p:cNvPr id="5" name="Straight Connector 4"/>
          <p:cNvCxnSpPr/>
          <p:nvPr/>
        </p:nvCxnSpPr>
        <p:spPr>
          <a:xfrm>
            <a:off x="251520" y="893507"/>
            <a:ext cx="7920880"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2275200"/>
      </p:ext>
    </p:extLst>
  </p:cSld>
  <p:clrMap bg1="lt1" tx1="dk1" bg2="lt2" tx2="dk2" accent1="accent1" accent2="accent2" accent3="accent3" accent4="accent4" accent5="accent5" accent6="accent6" hlink="hlink" folHlink="folHlink"/>
  <p:sldLayoutIdLst>
    <p:sldLayoutId id="2147484311" r:id="rId1"/>
    <p:sldLayoutId id="2147484312" r:id="rId2"/>
    <p:sldLayoutId id="2147484313" r:id="rId3"/>
    <p:sldLayoutId id="2147484314" r:id="rId4"/>
    <p:sldLayoutId id="2147484315" r:id="rId5"/>
    <p:sldLayoutId id="2147484316" r:id="rId6"/>
    <p:sldLayoutId id="2147484317" r:id="rId7"/>
    <p:sldLayoutId id="2147484318" r:id="rId8"/>
    <p:sldLayoutId id="2147484319" r:id="rId9"/>
  </p:sldLayoutIdLst>
  <p:hf hdr="0" ftr="0" dt="0"/>
  <p:txStyles>
    <p:titleStyle>
      <a:lvl1pPr algn="l" defTabSz="914400" rtl="0" eaLnBrk="1" latinLnBrk="0" hangingPunct="1">
        <a:spcBef>
          <a:spcPct val="0"/>
        </a:spcBef>
        <a:buNone/>
        <a:defRPr sz="1600" b="0" i="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Clr>
          <a:srgbClr val="FF0090"/>
        </a:buClr>
        <a:buSzPct val="100000"/>
        <a:buFont typeface="Wingdings" panose="05000000000000000000" pitchFamily="2" charset="2"/>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FF0090"/>
        </a:buClr>
        <a:buSzPct val="9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FF0090"/>
        </a:buClr>
        <a:buSzPct val="110000"/>
        <a:buFont typeface="Arial" panose="020B0604020202020204" pitchFamily="34" charset="0"/>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FF0090"/>
        </a:buClr>
        <a:buSzPct val="8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DJS_coloured-backgrounds_White-top.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37334" cy="656492"/>
          </a:xfrm>
          <a:prstGeom prst="rect">
            <a:avLst/>
          </a:prstGeom>
        </p:spPr>
      </p:pic>
      <p:sp>
        <p:nvSpPr>
          <p:cNvPr id="11" name="Slide Number Placeholder 5"/>
          <p:cNvSpPr>
            <a:spLocks noGrp="1"/>
          </p:cNvSpPr>
          <p:nvPr>
            <p:ph type="sldNum" sz="quarter" idx="4"/>
          </p:nvPr>
        </p:nvSpPr>
        <p:spPr>
          <a:xfrm>
            <a:off x="179512" y="6381328"/>
            <a:ext cx="1043608" cy="246221"/>
          </a:xfrm>
          <a:prstGeom prst="rect">
            <a:avLst/>
          </a:prstGeom>
        </p:spPr>
        <p:txBody>
          <a:bodyPr vert="horz" lIns="91440" tIns="45720" rIns="91440" bIns="45720" rtlCol="0" anchor="b">
            <a:spAutoFit/>
          </a:bodyP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solidFill>
                  <a:srgbClr val="6D6E71"/>
                </a:solidFill>
              </a:rPr>
              <a:pPr/>
              <a:t>‹#›</a:t>
            </a:fld>
            <a:endParaRPr lang="en-GB" dirty="0">
              <a:solidFill>
                <a:srgbClr val="6D6E71"/>
              </a:solidFill>
            </a:endParaRPr>
          </a:p>
        </p:txBody>
      </p:sp>
      <p:sp>
        <p:nvSpPr>
          <p:cNvPr id="2" name="Title Placeholder 1"/>
          <p:cNvSpPr>
            <a:spLocks noGrp="1"/>
          </p:cNvSpPr>
          <p:nvPr>
            <p:ph type="title"/>
          </p:nvPr>
        </p:nvSpPr>
        <p:spPr>
          <a:xfrm>
            <a:off x="395536" y="556667"/>
            <a:ext cx="7510611" cy="542854"/>
          </a:xfrm>
          <a:prstGeom prst="rect">
            <a:avLst/>
          </a:prstGeom>
        </p:spPr>
        <p:txBody>
          <a:bodyPr vert="horz" lIns="91440" tIns="45720" rIns="91440" bIns="45720" rtlCol="0" anchor="t">
            <a:normAutofit/>
          </a:bodyPr>
          <a:lstStyle/>
          <a:p>
            <a:r>
              <a:rPr lang="en-US" dirty="0"/>
              <a:t>Single line heading here 28pt</a:t>
            </a:r>
            <a:endParaRPr lang="en-GB" dirty="0"/>
          </a:p>
        </p:txBody>
      </p:sp>
    </p:spTree>
    <p:extLst>
      <p:ext uri="{BB962C8B-B14F-4D97-AF65-F5344CB8AC3E}">
        <p14:creationId xmlns:p14="http://schemas.microsoft.com/office/powerpoint/2010/main" val="1442848031"/>
      </p:ext>
    </p:extLst>
  </p:cSld>
  <p:clrMap bg1="lt1" tx1="dk1" bg2="lt2" tx2="dk2" accent1="accent1" accent2="accent2" accent3="accent3" accent4="accent4" accent5="accent5" accent6="accent6" hlink="hlink" folHlink="folHlink"/>
  <p:sldLayoutIdLst>
    <p:sldLayoutId id="2147484321" r:id="rId1"/>
  </p:sldLayoutIdLst>
  <p:hf sldNum="0" hdr="0" ftr="0" dt="0"/>
  <p:txStyles>
    <p:titleStyle>
      <a:lvl1pPr algn="l" defTabSz="914400" rtl="0" eaLnBrk="1" latinLnBrk="0" hangingPunct="1">
        <a:spcBef>
          <a:spcPct val="0"/>
        </a:spcBef>
        <a:buNone/>
        <a:defRPr sz="2800" b="1" i="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spcBef>
          <a:spcPct val="20000"/>
        </a:spcBef>
        <a:buClr>
          <a:srgbClr val="FF0090"/>
        </a:buClr>
        <a:buSzPct val="100000"/>
        <a:buFont typeface="Wingdings" panose="05000000000000000000" pitchFamily="2" charset="2"/>
        <a:buNone/>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FF0090"/>
        </a:buClr>
        <a:buSzPct val="9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FF0090"/>
        </a:buClr>
        <a:buSzPct val="110000"/>
        <a:buFont typeface="Arial" panose="020B0604020202020204" pitchFamily="34" charset="0"/>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FF0090"/>
        </a:buClr>
        <a:buSzPct val="8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DJS_coloured-backgrounds_White-top.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37334" cy="656492"/>
          </a:xfrm>
          <a:prstGeom prst="rect">
            <a:avLst/>
          </a:prstGeom>
        </p:spPr>
      </p:pic>
      <p:sp>
        <p:nvSpPr>
          <p:cNvPr id="11" name="Slide Number Placeholder 5"/>
          <p:cNvSpPr>
            <a:spLocks noGrp="1"/>
          </p:cNvSpPr>
          <p:nvPr>
            <p:ph type="sldNum" sz="quarter" idx="4"/>
          </p:nvPr>
        </p:nvSpPr>
        <p:spPr>
          <a:xfrm>
            <a:off x="179512" y="6381328"/>
            <a:ext cx="1043608" cy="246221"/>
          </a:xfrm>
          <a:prstGeom prst="rect">
            <a:avLst/>
          </a:prstGeom>
        </p:spPr>
        <p:txBody>
          <a:bodyPr vert="horz" lIns="91440" tIns="45720" rIns="91440" bIns="45720" rtlCol="0" anchor="b">
            <a:spAutoFit/>
          </a:bodyP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solidFill>
                  <a:srgbClr val="6D6E71"/>
                </a:solidFill>
              </a:rPr>
              <a:pPr/>
              <a:t>‹#›</a:t>
            </a:fld>
            <a:endParaRPr lang="en-GB" dirty="0">
              <a:solidFill>
                <a:srgbClr val="6D6E71"/>
              </a:solidFill>
            </a:endParaRPr>
          </a:p>
        </p:txBody>
      </p:sp>
      <p:sp>
        <p:nvSpPr>
          <p:cNvPr id="2" name="Title Placeholder 1"/>
          <p:cNvSpPr>
            <a:spLocks noGrp="1"/>
          </p:cNvSpPr>
          <p:nvPr>
            <p:ph type="title"/>
          </p:nvPr>
        </p:nvSpPr>
        <p:spPr>
          <a:xfrm>
            <a:off x="395536" y="556667"/>
            <a:ext cx="7510611" cy="542854"/>
          </a:xfrm>
          <a:prstGeom prst="rect">
            <a:avLst/>
          </a:prstGeom>
        </p:spPr>
        <p:txBody>
          <a:bodyPr vert="horz" lIns="91440" tIns="45720" rIns="91440" bIns="45720" rtlCol="0" anchor="t">
            <a:normAutofit/>
          </a:bodyPr>
          <a:lstStyle/>
          <a:p>
            <a:r>
              <a:rPr lang="en-US" dirty="0"/>
              <a:t>Single line heading here 28pt</a:t>
            </a:r>
            <a:endParaRPr lang="en-GB" dirty="0"/>
          </a:p>
        </p:txBody>
      </p:sp>
    </p:spTree>
    <p:extLst>
      <p:ext uri="{BB962C8B-B14F-4D97-AF65-F5344CB8AC3E}">
        <p14:creationId xmlns:p14="http://schemas.microsoft.com/office/powerpoint/2010/main" val="2607530970"/>
      </p:ext>
    </p:extLst>
  </p:cSld>
  <p:clrMap bg1="lt1" tx1="dk1" bg2="lt2" tx2="dk2" accent1="accent1" accent2="accent2" accent3="accent3" accent4="accent4" accent5="accent5" accent6="accent6" hlink="hlink" folHlink="folHlink"/>
  <p:sldLayoutIdLst>
    <p:sldLayoutId id="2147484323" r:id="rId1"/>
  </p:sldLayoutIdLst>
  <p:hf sldNum="0" hdr="0" ftr="0" dt="0"/>
  <p:txStyles>
    <p:titleStyle>
      <a:lvl1pPr algn="l" defTabSz="914400" rtl="0" eaLnBrk="1" latinLnBrk="0" hangingPunct="1">
        <a:spcBef>
          <a:spcPct val="0"/>
        </a:spcBef>
        <a:buNone/>
        <a:defRPr sz="2800" b="1" i="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spcBef>
          <a:spcPct val="20000"/>
        </a:spcBef>
        <a:buClr>
          <a:srgbClr val="FF0090"/>
        </a:buClr>
        <a:buSzPct val="100000"/>
        <a:buFont typeface="Wingdings" panose="05000000000000000000" pitchFamily="2" charset="2"/>
        <a:buNone/>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FF0090"/>
        </a:buClr>
        <a:buSzPct val="9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FF0090"/>
        </a:buClr>
        <a:buSzPct val="110000"/>
        <a:buFont typeface="Arial" panose="020B0604020202020204" pitchFamily="34" charset="0"/>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FF0090"/>
        </a:buClr>
        <a:buSzPct val="8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9" name="TextBox 8"/>
          <p:cNvSpPr txBox="1"/>
          <p:nvPr/>
        </p:nvSpPr>
        <p:spPr>
          <a:xfrm>
            <a:off x="323528" y="529516"/>
            <a:ext cx="7510611" cy="523220"/>
          </a:xfrm>
          <a:prstGeom prst="rect">
            <a:avLst/>
          </a:prstGeom>
          <a:noFill/>
        </p:spPr>
        <p:txBody>
          <a:bodyPr wrap="square" rtlCol="0">
            <a:spAutoFit/>
          </a:bodyPr>
          <a:lstStyle>
            <a:defPPr>
              <a:defRPr lang="en-US"/>
            </a:defPPr>
            <a:lvl1pPr>
              <a:defRPr sz="4000" b="1" baseline="3000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GB" sz="2800" baseline="0" dirty="0">
                <a:solidFill>
                  <a:schemeClr val="tx1"/>
                </a:solidFill>
              </a:rPr>
              <a:t>Single line heading here 28pt</a:t>
            </a:r>
            <a:endParaRPr lang="en-US" sz="2800" baseline="0" dirty="0">
              <a:solidFill>
                <a:schemeClr val="tx1"/>
              </a:solidFill>
            </a:endParaRPr>
          </a:p>
        </p:txBody>
      </p:sp>
      <p:sp>
        <p:nvSpPr>
          <p:cNvPr id="11" name="Slide Number Placeholder 5"/>
          <p:cNvSpPr>
            <a:spLocks noGrp="1"/>
          </p:cNvSpPr>
          <p:nvPr>
            <p:ph type="sldNum" sz="quarter" idx="4"/>
          </p:nvPr>
        </p:nvSpPr>
        <p:spPr>
          <a:xfrm>
            <a:off x="179512" y="6381328"/>
            <a:ext cx="1043608" cy="246221"/>
          </a:xfrm>
          <a:prstGeom prst="rect">
            <a:avLst/>
          </a:prstGeom>
        </p:spPr>
        <p:txBody>
          <a:bodyPr vert="horz" lIns="91440" tIns="45720" rIns="91440" bIns="45720" rtlCol="0" anchor="b">
            <a:spAutoFit/>
          </a:bodyP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pic>
        <p:nvPicPr>
          <p:cNvPr id="7" name="Picture 6" descr="DJS_coloured-backgrounds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92"/>
            <a:ext cx="9144000" cy="649793"/>
          </a:xfrm>
          <a:prstGeom prst="rect">
            <a:avLst/>
          </a:prstGeom>
        </p:spPr>
      </p:pic>
    </p:spTree>
    <p:extLst>
      <p:ext uri="{BB962C8B-B14F-4D97-AF65-F5344CB8AC3E}">
        <p14:creationId xmlns:p14="http://schemas.microsoft.com/office/powerpoint/2010/main" val="1680856424"/>
      </p:ext>
    </p:extLst>
  </p:cSld>
  <p:clrMap bg1="lt1" tx1="dk1" bg2="lt2" tx2="dk2" accent1="accent1" accent2="accent2" accent3="accent3" accent4="accent4" accent5="accent5" accent6="accent6" hlink="hlink" folHlink="folHlink"/>
  <p:sldLayoutIdLst>
    <p:sldLayoutId id="2147483657" r:id="rId1"/>
  </p:sldLayoutIdLst>
  <p:hf hdr="0" ftr="0" dt="0"/>
  <p:txStyles>
    <p:titleStyle>
      <a:lvl1pPr algn="l" defTabSz="914400" rtl="0" eaLnBrk="1" latinLnBrk="0" hangingPunct="1">
        <a:spcBef>
          <a:spcPct val="0"/>
        </a:spcBef>
        <a:buNone/>
        <a:defRPr sz="1600" b="0" i="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Clr>
          <a:srgbClr val="FF0090"/>
        </a:buClr>
        <a:buSzPct val="100000"/>
        <a:buFont typeface="Wingdings" panose="05000000000000000000" pitchFamily="2" charset="2"/>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FF0090"/>
        </a:buClr>
        <a:buSzPct val="9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FF0090"/>
        </a:buClr>
        <a:buSzPct val="110000"/>
        <a:buFont typeface="Arial" panose="020B0604020202020204" pitchFamily="34" charset="0"/>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FF0090"/>
        </a:buClr>
        <a:buSzPct val="8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3528" y="1628800"/>
            <a:ext cx="8352928" cy="48965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Slide Number Placeholder 5"/>
          <p:cNvSpPr>
            <a:spLocks noGrp="1"/>
          </p:cNvSpPr>
          <p:nvPr>
            <p:ph type="sldNum" sz="quarter" idx="4"/>
          </p:nvPr>
        </p:nvSpPr>
        <p:spPr>
          <a:xfrm>
            <a:off x="0" y="6611779"/>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4"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6917291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914400" rtl="0" eaLnBrk="1" latinLnBrk="0" hangingPunct="1">
        <a:spcBef>
          <a:spcPct val="0"/>
        </a:spcBef>
        <a:buNone/>
        <a:defRPr sz="2800" b="0" kern="1200">
          <a:solidFill>
            <a:srgbClr val="1268B3"/>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Clr>
          <a:srgbClr val="FF0090"/>
        </a:buClr>
        <a:buSzPct val="100000"/>
        <a:buFont typeface="Wingdings" panose="05000000000000000000" pitchFamily="2" charset="2"/>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FF0090"/>
        </a:buClr>
        <a:buSzPct val="9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FF0090"/>
        </a:buClr>
        <a:buSzPct val="110000"/>
        <a:buFont typeface="Arial" panose="020B0604020202020204" pitchFamily="34" charset="0"/>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FF0090"/>
        </a:buClr>
        <a:buSzPct val="8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3528" y="1628800"/>
            <a:ext cx="8352928" cy="48965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0" name="Picture 9"/>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8388425" y="258620"/>
            <a:ext cx="576063" cy="174442"/>
          </a:xfrm>
          <a:prstGeom prst="rect">
            <a:avLst/>
          </a:prstGeom>
        </p:spPr>
      </p:pic>
      <p:sp>
        <p:nvSpPr>
          <p:cNvPr id="11" name="Slide Number Placeholder 5"/>
          <p:cNvSpPr>
            <a:spLocks noGrp="1"/>
          </p:cNvSpPr>
          <p:nvPr>
            <p:ph type="sldNum" sz="quarter" idx="4"/>
          </p:nvPr>
        </p:nvSpPr>
        <p:spPr>
          <a:xfrm>
            <a:off x="0" y="6611779"/>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4"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cxnSp>
        <p:nvCxnSpPr>
          <p:cNvPr id="7" name="Straight Connector 6"/>
          <p:cNvCxnSpPr/>
          <p:nvPr/>
        </p:nvCxnSpPr>
        <p:spPr>
          <a:xfrm flipH="1">
            <a:off x="179512" y="345841"/>
            <a:ext cx="8064896"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564540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hdr="0" ftr="0" dt="0"/>
  <p:txStyles>
    <p:titleStyle>
      <a:lvl1pPr algn="l" defTabSz="914400" rtl="0" eaLnBrk="1" latinLnBrk="0" hangingPunct="1">
        <a:spcBef>
          <a:spcPct val="0"/>
        </a:spcBef>
        <a:buNone/>
        <a:defRPr sz="2800" b="0" kern="1200">
          <a:solidFill>
            <a:srgbClr val="1268B3"/>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Clr>
          <a:srgbClr val="FF0090"/>
        </a:buClr>
        <a:buSzPct val="100000"/>
        <a:buFont typeface="Wingdings" panose="05000000000000000000" pitchFamily="2" charset="2"/>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FF0090"/>
        </a:buClr>
        <a:buSzPct val="9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FF0090"/>
        </a:buClr>
        <a:buSzPct val="110000"/>
        <a:buFont typeface="Arial" panose="020B0604020202020204" pitchFamily="34" charset="0"/>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FF0090"/>
        </a:buClr>
        <a:buSzPct val="8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3528" y="1628800"/>
            <a:ext cx="8352928" cy="48965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0" name="Picture 9"/>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8388425" y="258620"/>
            <a:ext cx="576063" cy="174442"/>
          </a:xfrm>
          <a:prstGeom prst="rect">
            <a:avLst/>
          </a:prstGeom>
        </p:spPr>
      </p:pic>
      <p:sp>
        <p:nvSpPr>
          <p:cNvPr id="11" name="Slide Number Placeholder 5"/>
          <p:cNvSpPr>
            <a:spLocks noGrp="1"/>
          </p:cNvSpPr>
          <p:nvPr>
            <p:ph type="sldNum" sz="quarter" idx="4"/>
          </p:nvPr>
        </p:nvSpPr>
        <p:spPr>
          <a:xfrm>
            <a:off x="0" y="6611779"/>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4"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cxnSp>
        <p:nvCxnSpPr>
          <p:cNvPr id="7" name="Straight Connector 6"/>
          <p:cNvCxnSpPr/>
          <p:nvPr userDrawn="1"/>
        </p:nvCxnSpPr>
        <p:spPr>
          <a:xfrm flipH="1">
            <a:off x="179512" y="345841"/>
            <a:ext cx="8064896"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4960613"/>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9" r:id="rId14"/>
    <p:sldLayoutId id="2147483800" r:id="rId15"/>
  </p:sldLayoutIdLst>
  <p:hf hdr="0" ftr="0" dt="0"/>
  <p:txStyles>
    <p:titleStyle>
      <a:lvl1pPr algn="l" defTabSz="914400" rtl="0" eaLnBrk="1" latinLnBrk="0" hangingPunct="1">
        <a:spcBef>
          <a:spcPct val="0"/>
        </a:spcBef>
        <a:buNone/>
        <a:defRPr sz="2800" b="0" kern="1200">
          <a:solidFill>
            <a:srgbClr val="1268B3"/>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Clr>
          <a:srgbClr val="FF0090"/>
        </a:buClr>
        <a:buSzPct val="100000"/>
        <a:buFont typeface="Wingdings" panose="05000000000000000000" pitchFamily="2" charset="2"/>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FF0090"/>
        </a:buClr>
        <a:buSzPct val="9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FF0090"/>
        </a:buClr>
        <a:buSzPct val="110000"/>
        <a:buFont typeface="Arial" panose="020B0604020202020204" pitchFamily="34" charset="0"/>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FF0090"/>
        </a:buClr>
        <a:buSzPct val="8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3528" y="1628800"/>
            <a:ext cx="8352928" cy="48965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0" name="Picture 9"/>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8388425" y="258620"/>
            <a:ext cx="576063" cy="174442"/>
          </a:xfrm>
          <a:prstGeom prst="rect">
            <a:avLst/>
          </a:prstGeom>
        </p:spPr>
      </p:pic>
      <p:sp>
        <p:nvSpPr>
          <p:cNvPr id="11" name="Slide Number Placeholder 5"/>
          <p:cNvSpPr>
            <a:spLocks noGrp="1"/>
          </p:cNvSpPr>
          <p:nvPr>
            <p:ph type="sldNum" sz="quarter" idx="4"/>
          </p:nvPr>
        </p:nvSpPr>
        <p:spPr>
          <a:xfrm>
            <a:off x="0" y="6611779"/>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pPr defTabSz="457200"/>
            <a:fld id="{A4C18273-3B06-4AC5-BD96-A00D2AA2E2E6}" type="slidenum">
              <a:rPr lang="en-GB" smtClean="0"/>
              <a:pPr defTabSz="457200"/>
              <a:t>‹#›</a:t>
            </a:fld>
            <a:endParaRPr lang="en-GB" dirty="0"/>
          </a:p>
        </p:txBody>
      </p:sp>
      <p:sp>
        <p:nvSpPr>
          <p:cNvPr id="4"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cxnSp>
        <p:nvCxnSpPr>
          <p:cNvPr id="7" name="Straight Connector 6"/>
          <p:cNvCxnSpPr/>
          <p:nvPr/>
        </p:nvCxnSpPr>
        <p:spPr>
          <a:xfrm flipH="1">
            <a:off x="179512" y="345841"/>
            <a:ext cx="8064896"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4334772"/>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Lst>
  <p:hf hdr="0" ftr="0" dt="0"/>
  <p:txStyles>
    <p:titleStyle>
      <a:lvl1pPr algn="l" defTabSz="914400" rtl="0" eaLnBrk="1" latinLnBrk="0" hangingPunct="1">
        <a:spcBef>
          <a:spcPct val="0"/>
        </a:spcBef>
        <a:buNone/>
        <a:defRPr sz="2800" b="0" kern="1200">
          <a:solidFill>
            <a:srgbClr val="1268B3"/>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Clr>
          <a:srgbClr val="FF0090"/>
        </a:buClr>
        <a:buSzPct val="100000"/>
        <a:buFont typeface="Wingdings" panose="05000000000000000000" pitchFamily="2" charset="2"/>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FF0090"/>
        </a:buClr>
        <a:buSzPct val="9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FF0090"/>
        </a:buClr>
        <a:buSzPct val="110000"/>
        <a:buFont typeface="Arial" panose="020B0604020202020204" pitchFamily="34" charset="0"/>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FF0090"/>
        </a:buClr>
        <a:buSzPct val="8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3528" y="1628800"/>
            <a:ext cx="8352928" cy="48965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0" name="Picture 9"/>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8388425" y="258620"/>
            <a:ext cx="576063" cy="174442"/>
          </a:xfrm>
          <a:prstGeom prst="rect">
            <a:avLst/>
          </a:prstGeom>
        </p:spPr>
      </p:pic>
      <p:sp>
        <p:nvSpPr>
          <p:cNvPr id="11" name="Slide Number Placeholder 5"/>
          <p:cNvSpPr>
            <a:spLocks noGrp="1"/>
          </p:cNvSpPr>
          <p:nvPr>
            <p:ph type="sldNum" sz="quarter" idx="4"/>
          </p:nvPr>
        </p:nvSpPr>
        <p:spPr>
          <a:xfrm>
            <a:off x="0" y="6611779"/>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4"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cxnSp>
        <p:nvCxnSpPr>
          <p:cNvPr id="7" name="Straight Connector 6"/>
          <p:cNvCxnSpPr/>
          <p:nvPr/>
        </p:nvCxnSpPr>
        <p:spPr>
          <a:xfrm flipH="1">
            <a:off x="179512" y="345841"/>
            <a:ext cx="8064896"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9644974"/>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Lst>
  <p:hf hdr="0" ftr="0" dt="0"/>
  <p:txStyles>
    <p:titleStyle>
      <a:lvl1pPr algn="l" defTabSz="914400" rtl="0" eaLnBrk="1" latinLnBrk="0" hangingPunct="1">
        <a:spcBef>
          <a:spcPct val="0"/>
        </a:spcBef>
        <a:buNone/>
        <a:defRPr sz="2800" b="0" kern="1200">
          <a:solidFill>
            <a:srgbClr val="1268B3"/>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Clr>
          <a:srgbClr val="FF0090"/>
        </a:buClr>
        <a:buSzPct val="100000"/>
        <a:buFont typeface="Wingdings" panose="05000000000000000000" pitchFamily="2" charset="2"/>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FF0090"/>
        </a:buClr>
        <a:buSzPct val="9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FF0090"/>
        </a:buClr>
        <a:buSzPct val="110000"/>
        <a:buFont typeface="Arial" panose="020B0604020202020204" pitchFamily="34" charset="0"/>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FF0090"/>
        </a:buClr>
        <a:buSzPct val="8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pic>
        <p:nvPicPr>
          <p:cNvPr id="7" name="Picture 6" descr="DJS_coloured-backgrounds-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837363"/>
          </a:xfrm>
          <a:prstGeom prst="rect">
            <a:avLst/>
          </a:prstGeom>
        </p:spPr>
      </p:pic>
      <p:sp>
        <p:nvSpPr>
          <p:cNvPr id="9" name="TextBox 8"/>
          <p:cNvSpPr txBox="1"/>
          <p:nvPr userDrawn="1"/>
        </p:nvSpPr>
        <p:spPr>
          <a:xfrm>
            <a:off x="323528" y="529516"/>
            <a:ext cx="7510611" cy="523220"/>
          </a:xfrm>
          <a:prstGeom prst="rect">
            <a:avLst/>
          </a:prstGeom>
          <a:noFill/>
        </p:spPr>
        <p:txBody>
          <a:bodyPr wrap="square" rtlCol="0">
            <a:spAutoFit/>
          </a:bodyPr>
          <a:lstStyle>
            <a:defPPr>
              <a:defRPr lang="en-US"/>
            </a:defPPr>
            <a:lvl1pPr>
              <a:defRPr sz="4000" b="1" baseline="3000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GB" sz="2800" baseline="0" dirty="0"/>
              <a:t>Single line heading here 28pt</a:t>
            </a:r>
            <a:endParaRPr lang="en-US" sz="2800" baseline="0" dirty="0"/>
          </a:p>
        </p:txBody>
      </p:sp>
      <p:sp>
        <p:nvSpPr>
          <p:cNvPr id="11" name="Slide Number Placeholder 5"/>
          <p:cNvSpPr>
            <a:spLocks noGrp="1"/>
          </p:cNvSpPr>
          <p:nvPr>
            <p:ph type="sldNum" sz="quarter" idx="4"/>
          </p:nvPr>
        </p:nvSpPr>
        <p:spPr>
          <a:xfrm>
            <a:off x="179512" y="6381328"/>
            <a:ext cx="1043608" cy="246221"/>
          </a:xfrm>
          <a:prstGeom prst="rect">
            <a:avLst/>
          </a:prstGeom>
        </p:spPr>
        <p:txBody>
          <a:bodyPr vert="horz" lIns="91440" tIns="45720" rIns="91440" bIns="45720" rtlCol="0" anchor="b">
            <a:spAutoFit/>
          </a:bodyPr>
          <a:lstStyle>
            <a:lvl1pPr algn="l">
              <a:defRPr sz="100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8" name="Content Placeholder 12"/>
          <p:cNvSpPr txBox="1">
            <a:spLocks/>
          </p:cNvSpPr>
          <p:nvPr userDrawn="1"/>
        </p:nvSpPr>
        <p:spPr>
          <a:xfrm>
            <a:off x="323528" y="1196181"/>
            <a:ext cx="8352086" cy="5113139"/>
          </a:xfrm>
          <a:prstGeom prst="rect">
            <a:avLst/>
          </a:prstGeom>
        </p:spPr>
        <p:txBody>
          <a:bodyPr/>
          <a:lstStyle>
            <a:lvl1pPr marL="342900" indent="-342900" algn="l" defTabSz="914400" rtl="0" eaLnBrk="1" latinLnBrk="0" hangingPunct="1">
              <a:spcBef>
                <a:spcPct val="20000"/>
              </a:spcBef>
              <a:buClr>
                <a:schemeClr val="accent1"/>
              </a:buClr>
              <a:buSzPct val="110000"/>
              <a:buFont typeface="Verdana" panose="020B0604030504040204" pitchFamily="34" charset="0"/>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chemeClr val="accent1"/>
              </a:buClr>
              <a:buSzPct val="90000"/>
              <a:buFont typeface="Courier New" panose="02070309020205020404" pitchFamily="49" charset="0"/>
              <a:buChar char="o"/>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chemeClr val="accent1"/>
              </a:buClr>
              <a:buSzPct val="110000"/>
              <a:buFont typeface="Arial" panose="020B0604020202020204" pitchFamily="34" charset="0"/>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chemeClr val="accent1"/>
              </a:buClr>
              <a:buSzPct val="80000"/>
              <a:buFont typeface="Courier New" panose="02070309020205020404" pitchFamily="49" charset="0"/>
              <a:buChar char="o"/>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chemeClr val="accent1"/>
              </a:buClr>
              <a:buFont typeface="Arial" panose="020B0604020202020204" pitchFamily="34" charset="0"/>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Tx/>
            </a:pPr>
            <a:r>
              <a:rPr lang="en-US" dirty="0"/>
              <a:t>Click to edit Master text styles</a:t>
            </a:r>
          </a:p>
          <a:p>
            <a:pPr lvl="1">
              <a:buClrTx/>
            </a:pPr>
            <a:r>
              <a:rPr lang="en-US" dirty="0"/>
              <a:t>Second level</a:t>
            </a:r>
          </a:p>
          <a:p>
            <a:pPr lvl="2">
              <a:buClrTx/>
            </a:pPr>
            <a:r>
              <a:rPr lang="en-US" dirty="0"/>
              <a:t>Third level</a:t>
            </a:r>
          </a:p>
          <a:p>
            <a:pPr lvl="3">
              <a:buClrTx/>
            </a:pPr>
            <a:r>
              <a:rPr lang="en-US" dirty="0"/>
              <a:t>Fourth level</a:t>
            </a:r>
          </a:p>
          <a:p>
            <a:pPr lvl="4">
              <a:buClrTx/>
            </a:pPr>
            <a:r>
              <a:rPr lang="en-US" dirty="0"/>
              <a:t>Fifth level</a:t>
            </a:r>
            <a:endParaRPr lang="en-GB" dirty="0"/>
          </a:p>
        </p:txBody>
      </p:sp>
    </p:spTree>
    <p:extLst>
      <p:ext uri="{BB962C8B-B14F-4D97-AF65-F5344CB8AC3E}">
        <p14:creationId xmlns:p14="http://schemas.microsoft.com/office/powerpoint/2010/main" val="638974051"/>
      </p:ext>
    </p:extLst>
  </p:cSld>
  <p:clrMap bg1="lt1" tx1="dk1" bg2="lt2" tx2="dk2" accent1="accent1" accent2="accent2" accent3="accent3" accent4="accent4" accent5="accent5" accent6="accent6" hlink="hlink" folHlink="folHlink"/>
  <p:sldLayoutIdLst>
    <p:sldLayoutId id="2147483862" r:id="rId1"/>
  </p:sldLayoutIdLst>
  <p:hf hdr="0" ftr="0" dt="0"/>
  <p:txStyles>
    <p:titleStyle>
      <a:lvl1pPr algn="l" defTabSz="914400" rtl="0" eaLnBrk="1" latinLnBrk="0" hangingPunct="1">
        <a:spcBef>
          <a:spcPct val="0"/>
        </a:spcBef>
        <a:buNone/>
        <a:defRPr sz="1600" b="0" i="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Clr>
          <a:srgbClr val="FF0090"/>
        </a:buClr>
        <a:buSzPct val="100000"/>
        <a:buFont typeface="Wingdings" panose="05000000000000000000" pitchFamily="2" charset="2"/>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FF0090"/>
        </a:buClr>
        <a:buSzPct val="90000"/>
        <a:buFont typeface="Courier New" panose="02070309020205020404" pitchFamily="49" charset="0"/>
        <a:buChar char="o"/>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FF0090"/>
        </a:buClr>
        <a:buSzPct val="110000"/>
        <a:buFont typeface="Arial" panose="020B0604020202020204" pitchFamily="34" charset="0"/>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FF0090"/>
        </a:buClr>
        <a:buSzPct val="80000"/>
        <a:buFont typeface="Courier New" panose="02070309020205020404" pitchFamily="49" charset="0"/>
        <a:buChar char="o"/>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8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28.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0.png"/><Relationship Id="rId1" Type="http://schemas.openxmlformats.org/officeDocument/2006/relationships/slideLayout" Target="../slideLayouts/slideLayout101.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0.png"/><Relationship Id="rId1" Type="http://schemas.openxmlformats.org/officeDocument/2006/relationships/slideLayout" Target="../slideLayouts/slideLayout10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28.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01.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0.png"/><Relationship Id="rId1" Type="http://schemas.openxmlformats.org/officeDocument/2006/relationships/slideLayout" Target="../slideLayouts/slideLayout101.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0.png"/><Relationship Id="rId1" Type="http://schemas.openxmlformats.org/officeDocument/2006/relationships/slideLayout" Target="../slideLayouts/slideLayout101.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01.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01.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53.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8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53.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53.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28.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0.png"/><Relationship Id="rId1" Type="http://schemas.openxmlformats.org/officeDocument/2006/relationships/slideLayout" Target="../slideLayouts/slideLayout101.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01.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01.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0.png"/><Relationship Id="rId1" Type="http://schemas.openxmlformats.org/officeDocument/2006/relationships/slideLayout" Target="../slideLayouts/slideLayout101.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100.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5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28.xml"/></Relationships>
</file>

<file path=ppt/slides/_rels/slide3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5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53.xml"/><Relationship Id="rId5" Type="http://schemas.openxmlformats.org/officeDocument/2006/relationships/image" Target="../media/image44.png"/><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1.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28.xml"/><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0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0.png"/><Relationship Id="rId1" Type="http://schemas.openxmlformats.org/officeDocument/2006/relationships/slideLayout" Target="../slideLayouts/slideLayout101.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03.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101.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101.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28.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28.xml"/><Relationship Id="rId4" Type="http://schemas.openxmlformats.org/officeDocument/2006/relationships/image" Target="../media/image46.png"/></Relationships>
</file>

<file path=ppt/slides/_rels/slide4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0.png"/><Relationship Id="rId1" Type="http://schemas.openxmlformats.org/officeDocument/2006/relationships/slideLayout" Target="../slideLayouts/slideLayout101.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0.png"/><Relationship Id="rId1" Type="http://schemas.openxmlformats.org/officeDocument/2006/relationships/slideLayout" Target="../slideLayouts/slideLayout101.xml"/><Relationship Id="rId5" Type="http://schemas.openxmlformats.org/officeDocument/2006/relationships/image" Target="../media/image49.png"/><Relationship Id="rId4" Type="http://schemas.openxmlformats.org/officeDocument/2006/relationships/image" Target="../media/image48.png"/></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1.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28.xml"/><Relationship Id="rId5" Type="http://schemas.microsoft.com/office/2007/relationships/hdphoto" Target="../media/hdphoto1.wdp"/><Relationship Id="rId4" Type="http://schemas.openxmlformats.org/officeDocument/2006/relationships/image" Target="../media/image50.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03.xml"/><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28.xml"/><Relationship Id="rId4" Type="http://schemas.openxmlformats.org/officeDocument/2006/relationships/image" Target="../media/image51.png"/></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250.xml"/><Relationship Id="rId4" Type="http://schemas.openxmlformats.org/officeDocument/2006/relationships/image" Target="../media/image53.png"/></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28.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28.xml"/><Relationship Id="rId4" Type="http://schemas.openxmlformats.org/officeDocument/2006/relationships/image" Target="../media/image19.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28.xml"/><Relationship Id="rId5" Type="http://schemas.openxmlformats.org/officeDocument/2006/relationships/image" Target="../media/image54.png"/><Relationship Id="rId4" Type="http://schemas.openxmlformats.org/officeDocument/2006/relationships/image" Target="../media/image19.png"/></Relationships>
</file>

<file path=ppt/slides/_rels/slide5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201.xml"/><Relationship Id="rId6" Type="http://schemas.openxmlformats.org/officeDocument/2006/relationships/hyperlink" Target="http://ricercadimercatoinghilterra.it/" TargetMode="External"/><Relationship Id="rId5" Type="http://schemas.openxmlformats.org/officeDocument/2006/relationships/hyperlink" Target="http://etudesmarketingangleterre.fr/" TargetMode="External"/><Relationship Id="rId4" Type="http://schemas.openxmlformats.org/officeDocument/2006/relationships/image" Target="../media/image5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28.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28.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28.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28.xml"/><Relationship Id="rId6" Type="http://schemas.openxmlformats.org/officeDocument/2006/relationships/image" Target="../media/image17.png"/><Relationship Id="rId5" Type="http://schemas.openxmlformats.org/officeDocument/2006/relationships/hyperlink" Target="https://www.healthwatchdoncaster.org.uk/wp-content/uploads/2019/06/00-Healthwatch-NHS-Long-Term-Plan-survey-SYB-ICS-March-2019.pdf" TargetMode="Externa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57690">
            <a:off x="5782283" y="4526114"/>
            <a:ext cx="2440364" cy="16300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 name="TextBox 22"/>
          <p:cNvSpPr txBox="1"/>
          <p:nvPr/>
        </p:nvSpPr>
        <p:spPr>
          <a:xfrm>
            <a:off x="467544" y="1261210"/>
            <a:ext cx="6840760" cy="1015663"/>
          </a:xfrm>
          <a:prstGeom prst="rect">
            <a:avLst/>
          </a:prstGeom>
          <a:noFill/>
        </p:spPr>
        <p:txBody>
          <a:bodyPr wrap="square" rtlCol="0">
            <a:spAutoFit/>
          </a:bodyPr>
          <a:lstStyle/>
          <a:p>
            <a:pPr>
              <a:defRPr/>
            </a:pPr>
            <a:r>
              <a:rPr lang="en-GB" sz="2000" b="1" dirty="0">
                <a:solidFill>
                  <a:srgbClr val="6D6E71"/>
                </a:solidFill>
              </a:rPr>
              <a:t>South Yorkshire &amp; Bassetlaw Public Engagement over the NHS Long Term Plan</a:t>
            </a:r>
          </a:p>
          <a:p>
            <a:pPr>
              <a:defRPr/>
            </a:pPr>
            <a:r>
              <a:rPr lang="en-GB" sz="2000" b="1" dirty="0">
                <a:solidFill>
                  <a:schemeClr val="tx2"/>
                </a:solidFill>
              </a:rPr>
              <a:t>Analysis of feedback</a:t>
            </a:r>
          </a:p>
        </p:txBody>
      </p:sp>
      <p:grpSp>
        <p:nvGrpSpPr>
          <p:cNvPr id="10" name="Group 9"/>
          <p:cNvGrpSpPr/>
          <p:nvPr/>
        </p:nvGrpSpPr>
        <p:grpSpPr>
          <a:xfrm>
            <a:off x="539552" y="1052738"/>
            <a:ext cx="4104456" cy="1368150"/>
            <a:chOff x="395537" y="1124745"/>
            <a:chExt cx="2448272" cy="888274"/>
          </a:xfrm>
        </p:grpSpPr>
        <p:cxnSp>
          <p:nvCxnSpPr>
            <p:cNvPr id="26" name="Straight Connector 25"/>
            <p:cNvCxnSpPr/>
            <p:nvPr/>
          </p:nvCxnSpPr>
          <p:spPr>
            <a:xfrm>
              <a:off x="395537" y="1124745"/>
              <a:ext cx="244827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395537" y="2013019"/>
              <a:ext cx="244827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20" name="Picture 19" descr="DJS_RESEARCH_LOGO_RGB_SCREE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523354"/>
            <a:ext cx="1481293" cy="889422"/>
          </a:xfrm>
          <a:prstGeom prst="rect">
            <a:avLst/>
          </a:prstGeom>
        </p:spPr>
      </p:pic>
      <p:sp>
        <p:nvSpPr>
          <p:cNvPr id="27" name="TextBox 26"/>
          <p:cNvSpPr txBox="1"/>
          <p:nvPr/>
        </p:nvSpPr>
        <p:spPr>
          <a:xfrm>
            <a:off x="467544" y="4097491"/>
            <a:ext cx="2808312" cy="1646605"/>
          </a:xfrm>
          <a:prstGeom prst="rect">
            <a:avLst/>
          </a:prstGeom>
          <a:noFill/>
        </p:spPr>
        <p:txBody>
          <a:bodyPr wrap="square" rtlCol="0">
            <a:spAutoFit/>
          </a:bodyPr>
          <a:lstStyle/>
          <a:p>
            <a:pPr>
              <a:defRPr/>
            </a:pPr>
            <a:r>
              <a:rPr lang="en-GB" sz="1200" b="1" dirty="0">
                <a:solidFill>
                  <a:srgbClr val="6D6E71"/>
                </a:solidFill>
                <a:cs typeface="Verdana"/>
              </a:rPr>
              <a:t>Alasdair Gleed</a:t>
            </a:r>
          </a:p>
          <a:p>
            <a:pPr>
              <a:spcAft>
                <a:spcPts val="600"/>
              </a:spcAft>
              <a:defRPr/>
            </a:pPr>
            <a:r>
              <a:rPr lang="en-GB" sz="1200" b="1" dirty="0">
                <a:solidFill>
                  <a:srgbClr val="6D6E71"/>
                </a:solidFill>
                <a:cs typeface="Verdana"/>
              </a:rPr>
              <a:t>Research Director</a:t>
            </a:r>
            <a:br>
              <a:rPr lang="en-GB" sz="1200" b="1" dirty="0">
                <a:solidFill>
                  <a:srgbClr val="6D6E71"/>
                </a:solidFill>
                <a:cs typeface="Verdana"/>
              </a:rPr>
            </a:br>
            <a:r>
              <a:rPr lang="en-GB" sz="1200" dirty="0">
                <a:solidFill>
                  <a:srgbClr val="6D6E71"/>
                </a:solidFill>
                <a:cs typeface="Verdana"/>
              </a:rPr>
              <a:t>agleed@djsresearch.com</a:t>
            </a:r>
          </a:p>
          <a:p>
            <a:pPr>
              <a:spcAft>
                <a:spcPts val="600"/>
              </a:spcAft>
              <a:defRPr/>
            </a:pPr>
            <a:endParaRPr lang="en-GB" sz="1000" dirty="0">
              <a:solidFill>
                <a:srgbClr val="6D6E71"/>
              </a:solidFill>
              <a:cs typeface="Verdana"/>
            </a:endParaRPr>
          </a:p>
          <a:p>
            <a:pPr>
              <a:spcAft>
                <a:spcPts val="600"/>
              </a:spcAft>
              <a:defRPr/>
            </a:pPr>
            <a:r>
              <a:rPr lang="en-GB" sz="1000" dirty="0">
                <a:solidFill>
                  <a:srgbClr val="6D6E71"/>
                </a:solidFill>
                <a:cs typeface="Verdana"/>
              </a:rPr>
              <a:t>3 Pavilion Lane, Strines, </a:t>
            </a:r>
            <a:br>
              <a:rPr lang="en-GB" sz="1000" dirty="0">
                <a:solidFill>
                  <a:srgbClr val="6D6E71"/>
                </a:solidFill>
                <a:cs typeface="Verdana"/>
              </a:rPr>
            </a:br>
            <a:r>
              <a:rPr lang="en-GB" sz="1000" dirty="0">
                <a:solidFill>
                  <a:srgbClr val="6D6E71"/>
                </a:solidFill>
                <a:cs typeface="Verdana"/>
              </a:rPr>
              <a:t>Stockport, Cheshire, SK6 7GH</a:t>
            </a:r>
            <a:endParaRPr lang="en-GB" sz="1000" b="1" dirty="0">
              <a:solidFill>
                <a:srgbClr val="6D6E71"/>
              </a:solidFill>
              <a:cs typeface="Verdana"/>
            </a:endParaRPr>
          </a:p>
          <a:p>
            <a:pPr>
              <a:defRPr/>
            </a:pPr>
            <a:r>
              <a:rPr lang="en-US" sz="1000" b="1" dirty="0">
                <a:solidFill>
                  <a:srgbClr val="6D6E71"/>
                </a:solidFill>
                <a:cs typeface="Verdana"/>
              </a:rPr>
              <a:t>+44 (0)1663 767 857</a:t>
            </a:r>
            <a:br>
              <a:rPr lang="en-US" sz="1000" b="1" dirty="0">
                <a:solidFill>
                  <a:srgbClr val="6D6E71"/>
                </a:solidFill>
                <a:cs typeface="Verdana"/>
              </a:rPr>
            </a:br>
            <a:r>
              <a:rPr lang="en-US" sz="1000" b="1" dirty="0">
                <a:solidFill>
                  <a:srgbClr val="6D6E71"/>
                </a:solidFill>
                <a:cs typeface="Verdana"/>
              </a:rPr>
              <a:t>djsresearch.co.uk</a:t>
            </a:r>
            <a:endParaRPr lang="en-US" sz="1000" dirty="0">
              <a:solidFill>
                <a:srgbClr val="6D6E71"/>
              </a:solidFill>
              <a:cs typeface="Verdana"/>
            </a:endParaRPr>
          </a:p>
        </p:txBody>
      </p:sp>
      <p:sp>
        <p:nvSpPr>
          <p:cNvPr id="11" name="TextBox 10"/>
          <p:cNvSpPr txBox="1"/>
          <p:nvPr/>
        </p:nvSpPr>
        <p:spPr>
          <a:xfrm>
            <a:off x="467544" y="3212976"/>
            <a:ext cx="4176464" cy="576064"/>
          </a:xfrm>
          <a:prstGeom prst="rect">
            <a:avLst/>
          </a:prstGeom>
        </p:spPr>
        <p:txBody>
          <a:bodyPr vert="horz" wrap="square" lIns="91440" tIns="45720" rIns="91440" bIns="45720" rtlCol="0" anchor="ctr">
            <a:noAutofit/>
          </a:bodyPr>
          <a:lstStyle/>
          <a:p>
            <a:pPr>
              <a:defRPr/>
            </a:pPr>
            <a:r>
              <a:rPr lang="en-GB" b="1" dirty="0">
                <a:solidFill>
                  <a:srgbClr val="6D6E71"/>
                </a:solidFill>
              </a:rPr>
              <a:t>Report</a:t>
            </a:r>
          </a:p>
          <a:p>
            <a:pPr>
              <a:defRPr/>
            </a:pPr>
            <a:r>
              <a:rPr lang="en-US" sz="1400" i="1" dirty="0">
                <a:solidFill>
                  <a:srgbClr val="6D6E71"/>
                </a:solidFill>
              </a:rPr>
              <a:t>July 2019</a:t>
            </a:r>
          </a:p>
        </p:txBody>
      </p:sp>
      <p:pic>
        <p:nvPicPr>
          <p:cNvPr id="15" name="Picture 14" descr="DJS_social-media.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5986386"/>
            <a:ext cx="2232248" cy="466950"/>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82602">
            <a:off x="5083990" y="2852936"/>
            <a:ext cx="2857500" cy="1724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Focus-group_BLU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04226" y="4243361"/>
            <a:ext cx="2159528" cy="2159528"/>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30010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8" name="Picture 7" descr="DJS_coloured-backgrounds-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837363"/>
          </a:xfrm>
          <a:prstGeom prst="rect">
            <a:avLst/>
          </a:prstGeom>
        </p:spPr>
      </p:pic>
      <p:sp>
        <p:nvSpPr>
          <p:cNvPr id="46" name="Rectangle 45">
            <a:extLst>
              <a:ext uri="{FF2B5EF4-FFF2-40B4-BE49-F238E27FC236}">
                <a16:creationId xmlns="" xmlns:a16="http://schemas.microsoft.com/office/drawing/2014/main" id="{D47D423A-9DD2-4841-A1A2-EFB10320A518}"/>
              </a:ext>
            </a:extLst>
          </p:cNvPr>
          <p:cNvSpPr/>
          <p:nvPr/>
        </p:nvSpPr>
        <p:spPr>
          <a:xfrm>
            <a:off x="442004" y="1281225"/>
            <a:ext cx="8234452" cy="5244119"/>
          </a:xfrm>
          <a:prstGeom prst="rect">
            <a:avLst/>
          </a:prstGeom>
          <a:solidFill>
            <a:schemeClr val="bg1"/>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6" name="TextBox 5"/>
          <p:cNvSpPr txBox="1"/>
          <p:nvPr/>
        </p:nvSpPr>
        <p:spPr>
          <a:xfrm>
            <a:off x="321096" y="529516"/>
            <a:ext cx="7635280" cy="461665"/>
          </a:xfrm>
          <a:prstGeom prst="roundRect">
            <a:avLst>
              <a:gd name="adj" fmla="val 0"/>
            </a:avLst>
          </a:prstGeom>
          <a:noFill/>
          <a:ln w="57150">
            <a:noFill/>
          </a:ln>
        </p:spPr>
        <p:txBody>
          <a:bodyPr wrap="square" rtlCol="0">
            <a:spAutoFit/>
          </a:bodyPr>
          <a:lstStyle/>
          <a:p>
            <a:pPr>
              <a:defRPr/>
            </a:pPr>
            <a:r>
              <a:rPr lang="en-GB" sz="2400" b="1" dirty="0">
                <a:solidFill>
                  <a:prstClr val="white"/>
                </a:solidFill>
              </a:rPr>
              <a:t>Focus groups and engagement events</a:t>
            </a:r>
          </a:p>
        </p:txBody>
      </p:sp>
      <p:sp>
        <p:nvSpPr>
          <p:cNvPr id="14" name="Slide Number Placeholder 5"/>
          <p:cNvSpPr>
            <a:spLocks noGrp="1"/>
          </p:cNvSpPr>
          <p:nvPr>
            <p:ph type="sldNum" sz="quarter" idx="4294967295"/>
          </p:nvPr>
        </p:nvSpPr>
        <p:spPr>
          <a:xfrm>
            <a:off x="144016" y="6453336"/>
            <a:ext cx="1043608" cy="246221"/>
          </a:xfrm>
          <a:prstGeom prst="rect">
            <a:avLst/>
          </a:prstGeom>
        </p:spPr>
        <p:txBody>
          <a:bodyPr vert="horz" lIns="91440" tIns="45720" rIns="91440" bIns="45720" rtlCol="0" anchor="b">
            <a:spAutoFit/>
          </a:bodyP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A4C18273-3B06-4AC5-BD96-A00D2AA2E2E6}" type="slidenum">
              <a:rPr lang="en-GB" smtClean="0">
                <a:solidFill>
                  <a:prstClr val="white"/>
                </a:solidFill>
              </a:rPr>
              <a:pPr>
                <a:defRPr/>
              </a:pPr>
              <a:t>10</a:t>
            </a:fld>
            <a:endParaRPr lang="en-GB" dirty="0">
              <a:solidFill>
                <a:prstClr val="white"/>
              </a:solidFill>
            </a:endParaRPr>
          </a:p>
        </p:txBody>
      </p:sp>
      <p:sp>
        <p:nvSpPr>
          <p:cNvPr id="35" name="Rectangle 34">
            <a:extLst>
              <a:ext uri="{FF2B5EF4-FFF2-40B4-BE49-F238E27FC236}">
                <a16:creationId xmlns="" xmlns:a16="http://schemas.microsoft.com/office/drawing/2014/main" id="{A8498439-1F22-43C0-ADD4-EF29814D4969}"/>
              </a:ext>
            </a:extLst>
          </p:cNvPr>
          <p:cNvSpPr/>
          <p:nvPr/>
        </p:nvSpPr>
        <p:spPr>
          <a:xfrm>
            <a:off x="586019" y="1412776"/>
            <a:ext cx="7658389" cy="1908212"/>
          </a:xfrm>
          <a:prstGeom prst="rect">
            <a:avLst/>
          </a:prstGeom>
        </p:spPr>
        <p:txBody>
          <a:bodyPr wrap="square" anchor="t" anchorCtr="0">
            <a:noAutofit/>
          </a:bodyPr>
          <a:lstStyle/>
          <a:p>
            <a:r>
              <a:rPr lang="en-GB" sz="1400" b="1" dirty="0"/>
              <a:t>South Yorkshire and Bassetlaw </a:t>
            </a:r>
            <a:r>
              <a:rPr lang="en-GB" sz="1400" b="1" dirty="0" err="1"/>
              <a:t>Healthwatch</a:t>
            </a:r>
            <a:r>
              <a:rPr lang="en-GB" sz="1400" b="1" dirty="0"/>
              <a:t> Engagement</a:t>
            </a:r>
          </a:p>
          <a:p>
            <a:r>
              <a:rPr lang="en-GB" sz="1400" dirty="0"/>
              <a:t>South Yorkshire and Bassetlaw </a:t>
            </a:r>
            <a:r>
              <a:rPr lang="en-GB" sz="1400" dirty="0" err="1"/>
              <a:t>Healthwatch</a:t>
            </a:r>
            <a:r>
              <a:rPr lang="en-GB" sz="1400" dirty="0"/>
              <a:t> collectively conducted 15 Focus Group engagement activities involving a total of 230 attendees. Although the number of attendees varied across the focus group sessions, the average equated to over 15 attendees per session. </a:t>
            </a:r>
          </a:p>
          <a:p>
            <a:r>
              <a:rPr lang="en-GB" sz="1400" dirty="0"/>
              <a:t>More information on these focus groups can be found in the Appendix.  </a:t>
            </a:r>
          </a:p>
          <a:p>
            <a:endParaRPr lang="en-GB" sz="1400" dirty="0"/>
          </a:p>
          <a:p>
            <a:r>
              <a:rPr lang="en-GB" sz="1400" b="1" dirty="0"/>
              <a:t>ICS Engagement</a:t>
            </a:r>
          </a:p>
          <a:p>
            <a:r>
              <a:rPr lang="en-GB" sz="1400" dirty="0"/>
              <a:t>The majority of the engagement around the NHS Long Term Plan has taken the form of individual and group discussions (using a structured ‘script’) delivered in the context of pre-existing community groups, in order to reach the ‘seldom heard’ population in settings where they are already meeting. Partners supported with this activity, and feedback was gathered via groups and partners including: Rotherham Sight and Sound; Epilepsy Action Sheffield; Sheffield Versus Arthritis; Sheffield School of Nursing; Emmanuel Church; Sheffield Children’s Youth Forum; Lesbian Asylum Support Sheffield; Sheffield Family Voices; </a:t>
            </a:r>
            <a:r>
              <a:rPr lang="en-GB" sz="1400" dirty="0" err="1"/>
              <a:t>Firvale</a:t>
            </a:r>
            <a:r>
              <a:rPr lang="en-GB" sz="1400" dirty="0"/>
              <a:t> Women’s Group; Rotherham Maternity Voices; U3A; the Cancer Alliance</a:t>
            </a:r>
            <a:endParaRPr lang="en-GB" sz="1400" dirty="0">
              <a:solidFill>
                <a:srgbClr val="FF0000"/>
              </a:solidFill>
            </a:endParaRPr>
          </a:p>
          <a:p>
            <a:endParaRPr lang="en-GB" sz="1400" dirty="0"/>
          </a:p>
          <a:p>
            <a:r>
              <a:rPr lang="en-GB" sz="1400" dirty="0"/>
              <a:t>As part of the Long Term plan engagement, SYB </a:t>
            </a:r>
            <a:r>
              <a:rPr lang="en-GB" sz="1400" dirty="0" smtClean="0"/>
              <a:t>ICS </a:t>
            </a:r>
            <a:r>
              <a:rPr lang="en-GB" sz="1400" dirty="0"/>
              <a:t>held public events at the Source, in locations such as Sheffield and Barnsley.  These open public events were designed to allow anyone in South Yorkshire and Bassetlaw who is interested in the future of local health and care services the opportunity to attend and contribute to the discussion on the Long Term Plan. </a:t>
            </a:r>
          </a:p>
          <a:p>
            <a:r>
              <a:rPr lang="en-GB" sz="1400" dirty="0"/>
              <a:t> </a:t>
            </a:r>
          </a:p>
          <a:p>
            <a:endParaRPr lang="en-GB" sz="1400" b="1"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78009" flipH="1">
            <a:off x="7798093" y="4713643"/>
            <a:ext cx="1291682" cy="1700137"/>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4368" y="44624"/>
            <a:ext cx="1119131" cy="111913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54753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A4C18273-3B06-4AC5-BD96-A00D2AA2E2E6}" type="slidenum">
              <a:rPr lang="en-GB" smtClean="0"/>
              <a:pPr/>
              <a:t>11</a:t>
            </a:fld>
            <a:endParaRPr lang="en-GB" dirty="0"/>
          </a:p>
        </p:txBody>
      </p:sp>
      <p:sp>
        <p:nvSpPr>
          <p:cNvPr id="4" name="Title 3"/>
          <p:cNvSpPr txBox="1">
            <a:spLocks/>
          </p:cNvSpPr>
          <p:nvPr/>
        </p:nvSpPr>
        <p:spPr>
          <a:xfrm>
            <a:off x="251520" y="548680"/>
            <a:ext cx="7056784" cy="1080120"/>
          </a:xfrm>
          <a:prstGeom prst="rect">
            <a:avLst/>
          </a:prstGeom>
        </p:spPr>
        <p:txBody>
          <a:bodyPr vert="horz" lIns="91440" tIns="45720" rIns="91440" bIns="45720" rtlCol="0" anchor="t">
            <a:noAutofit/>
          </a:bodyPr>
          <a:lstStyle>
            <a:lvl1pPr algn="l" defTabSz="914400" rtl="0" eaLnBrk="1" latinLnBrk="0" hangingPunct="1">
              <a:spcBef>
                <a:spcPct val="0"/>
              </a:spcBef>
              <a:buNone/>
              <a:defRPr lang="en-US" sz="1600" b="0" i="1"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sz="2400" b="1" i="0" dirty="0">
                <a:solidFill>
                  <a:srgbClr val="6D6E71"/>
                </a:solidFill>
              </a:rPr>
              <a:t>Respondent profile (1)</a:t>
            </a:r>
          </a:p>
          <a:p>
            <a:r>
              <a:rPr lang="en-GB" sz="1400" i="0" dirty="0">
                <a:solidFill>
                  <a:srgbClr val="6D6E71"/>
                </a:solidFill>
              </a:rPr>
              <a:t>Around half of all survey respondents are from Sheffield. 4 in 10 respondents have one of the listed mental or physical health conditions.</a:t>
            </a:r>
            <a:endParaRPr sz="1800" i="0" dirty="0">
              <a:solidFill>
                <a:srgbClr val="6D6E71"/>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5597" y="83885"/>
            <a:ext cx="1400899" cy="1400899"/>
          </a:xfrm>
          <a:prstGeom prst="rect">
            <a:avLst/>
          </a:prstGeom>
          <a:effectLst>
            <a:outerShdw blurRad="50800" dist="38100" dir="2700000" algn="tl" rotWithShape="0">
              <a:prstClr val="black">
                <a:alpha val="40000"/>
              </a:prstClr>
            </a:outerShdw>
          </a:effectLst>
        </p:spPr>
      </p:pic>
      <p:graphicFrame>
        <p:nvGraphicFramePr>
          <p:cNvPr id="10" name="Chart 9"/>
          <p:cNvGraphicFramePr/>
          <p:nvPr>
            <p:extLst>
              <p:ext uri="{D42A27DB-BD31-4B8C-83A1-F6EECF244321}">
                <p14:modId xmlns:p14="http://schemas.microsoft.com/office/powerpoint/2010/main" val="88435424"/>
              </p:ext>
            </p:extLst>
          </p:nvPr>
        </p:nvGraphicFramePr>
        <p:xfrm>
          <a:off x="251520" y="1597111"/>
          <a:ext cx="6768753" cy="4802985"/>
        </p:xfrm>
        <a:graphic>
          <a:graphicData uri="http://schemas.openxmlformats.org/drawingml/2006/chart">
            <c:chart xmlns:c="http://schemas.openxmlformats.org/drawingml/2006/chart" xmlns:r="http://schemas.openxmlformats.org/officeDocument/2006/relationships" r:id="rId3"/>
          </a:graphicData>
        </a:graphic>
      </p:graphicFrame>
      <p:sp>
        <p:nvSpPr>
          <p:cNvPr id="6" name="Oval 5">
            <a:extLst>
              <a:ext uri="{FF2B5EF4-FFF2-40B4-BE49-F238E27FC236}">
                <a16:creationId xmlns="" xmlns:a16="http://schemas.microsoft.com/office/drawing/2014/main" id="{196EF42D-B4C9-41F0-8A53-9916DFFB4D4D}"/>
              </a:ext>
            </a:extLst>
          </p:cNvPr>
          <p:cNvSpPr>
            <a:spLocks noChangeAspect="1"/>
          </p:cNvSpPr>
          <p:nvPr/>
        </p:nvSpPr>
        <p:spPr>
          <a:xfrm>
            <a:off x="6228184" y="2243874"/>
            <a:ext cx="2736304" cy="2734296"/>
          </a:xfrm>
          <a:prstGeom prst="ellipse">
            <a:avLst/>
          </a:prstGeom>
          <a:solidFill>
            <a:schemeClr val="accent2">
              <a:lumMod val="20000"/>
              <a:lumOff val="80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600" dirty="0">
              <a:solidFill>
                <a:prstClr val="white"/>
              </a:solidFill>
            </a:endParaRPr>
          </a:p>
        </p:txBody>
      </p:sp>
      <p:sp>
        <p:nvSpPr>
          <p:cNvPr id="7" name="TextBox 6">
            <a:extLst>
              <a:ext uri="{FF2B5EF4-FFF2-40B4-BE49-F238E27FC236}">
                <a16:creationId xmlns="" xmlns:a16="http://schemas.microsoft.com/office/drawing/2014/main" id="{7B2E3C42-BA91-42AA-B272-1EA8F83798C3}"/>
              </a:ext>
            </a:extLst>
          </p:cNvPr>
          <p:cNvSpPr txBox="1"/>
          <p:nvPr/>
        </p:nvSpPr>
        <p:spPr>
          <a:xfrm>
            <a:off x="6588222" y="2567878"/>
            <a:ext cx="1944218" cy="2123658"/>
          </a:xfrm>
          <a:prstGeom prst="rect">
            <a:avLst/>
          </a:prstGeom>
          <a:noFill/>
        </p:spPr>
        <p:txBody>
          <a:bodyPr wrap="square" rtlCol="0">
            <a:spAutoFit/>
          </a:bodyPr>
          <a:lstStyle/>
          <a:p>
            <a:pPr algn="ctr">
              <a:defRPr/>
            </a:pPr>
            <a:r>
              <a:rPr lang="en-GB" sz="1200" b="1" dirty="0">
                <a:solidFill>
                  <a:srgbClr val="6D6E71"/>
                </a:solidFill>
              </a:rPr>
              <a:t>32% </a:t>
            </a:r>
            <a:r>
              <a:rPr lang="en-GB" sz="1200" dirty="0">
                <a:solidFill>
                  <a:srgbClr val="6D6E71"/>
                </a:solidFill>
              </a:rPr>
              <a:t>respondents have a </a:t>
            </a:r>
            <a:r>
              <a:rPr lang="en-GB" sz="1200" b="1" dirty="0">
                <a:solidFill>
                  <a:srgbClr val="6D6E71"/>
                </a:solidFill>
              </a:rPr>
              <a:t>long-term condition </a:t>
            </a:r>
            <a:r>
              <a:rPr lang="en-GB" sz="1200" dirty="0">
                <a:solidFill>
                  <a:srgbClr val="6D6E71"/>
                </a:solidFill>
              </a:rPr>
              <a:t>(incl. arthritis, diabetes, heart or lung disease), </a:t>
            </a:r>
            <a:r>
              <a:rPr lang="en-GB" sz="1200" b="1" dirty="0">
                <a:solidFill>
                  <a:srgbClr val="6D6E71"/>
                </a:solidFill>
              </a:rPr>
              <a:t>15% </a:t>
            </a:r>
            <a:r>
              <a:rPr lang="en-GB" sz="1200" dirty="0">
                <a:solidFill>
                  <a:srgbClr val="6D6E71"/>
                </a:solidFill>
              </a:rPr>
              <a:t>have a </a:t>
            </a:r>
            <a:r>
              <a:rPr lang="en-GB" sz="1200" b="1" dirty="0">
                <a:solidFill>
                  <a:srgbClr val="6D6E71"/>
                </a:solidFill>
              </a:rPr>
              <a:t>mental health </a:t>
            </a:r>
            <a:r>
              <a:rPr lang="en-GB" sz="1200" dirty="0">
                <a:solidFill>
                  <a:srgbClr val="6D6E71"/>
                </a:solidFill>
              </a:rPr>
              <a:t>condition, </a:t>
            </a:r>
            <a:r>
              <a:rPr lang="en-GB" sz="1200" b="1" dirty="0">
                <a:solidFill>
                  <a:srgbClr val="6D6E71"/>
                </a:solidFill>
              </a:rPr>
              <a:t>4% </a:t>
            </a:r>
            <a:r>
              <a:rPr lang="en-GB" sz="1200" dirty="0">
                <a:solidFill>
                  <a:srgbClr val="6D6E71"/>
                </a:solidFill>
              </a:rPr>
              <a:t>have a </a:t>
            </a:r>
            <a:r>
              <a:rPr lang="en-GB" sz="1200" b="1" dirty="0">
                <a:solidFill>
                  <a:srgbClr val="6D6E71"/>
                </a:solidFill>
              </a:rPr>
              <a:t>learning disability or autism </a:t>
            </a:r>
            <a:r>
              <a:rPr lang="en-GB" sz="1200" dirty="0">
                <a:solidFill>
                  <a:srgbClr val="6D6E71"/>
                </a:solidFill>
              </a:rPr>
              <a:t>and </a:t>
            </a:r>
            <a:r>
              <a:rPr lang="en-GB" sz="1200" b="1" dirty="0">
                <a:solidFill>
                  <a:srgbClr val="6D6E71"/>
                </a:solidFill>
              </a:rPr>
              <a:t>3% </a:t>
            </a:r>
            <a:r>
              <a:rPr lang="en-GB" sz="1200" dirty="0">
                <a:solidFill>
                  <a:srgbClr val="6D6E71"/>
                </a:solidFill>
              </a:rPr>
              <a:t>have </a:t>
            </a:r>
            <a:r>
              <a:rPr lang="en-GB" sz="1200" b="1" dirty="0">
                <a:solidFill>
                  <a:srgbClr val="6D6E71"/>
                </a:solidFill>
              </a:rPr>
              <a:t>cancer</a:t>
            </a:r>
            <a:r>
              <a:rPr lang="en-GB" sz="1200" dirty="0">
                <a:solidFill>
                  <a:srgbClr val="6D6E71"/>
                </a:solidFill>
              </a:rPr>
              <a:t>. </a:t>
            </a:r>
          </a:p>
          <a:p>
            <a:pPr algn="ctr">
              <a:defRPr/>
            </a:pPr>
            <a:r>
              <a:rPr lang="en-GB" sz="1200" i="1" dirty="0">
                <a:solidFill>
                  <a:srgbClr val="6D6E71"/>
                </a:solidFill>
              </a:rPr>
              <a:t>Q3</a:t>
            </a:r>
            <a:endParaRPr lang="en-US" sz="1200" i="1" dirty="0">
              <a:solidFill>
                <a:srgbClr val="6D6E71"/>
              </a:solidFill>
            </a:endParaRPr>
          </a:p>
        </p:txBody>
      </p:sp>
      <p:sp>
        <p:nvSpPr>
          <p:cNvPr id="2" name="TextBox 1"/>
          <p:cNvSpPr txBox="1"/>
          <p:nvPr/>
        </p:nvSpPr>
        <p:spPr>
          <a:xfrm>
            <a:off x="683568" y="6453336"/>
            <a:ext cx="6952029" cy="261610"/>
          </a:xfrm>
          <a:prstGeom prst="rect">
            <a:avLst/>
          </a:prstGeom>
          <a:noFill/>
        </p:spPr>
        <p:txBody>
          <a:bodyPr wrap="square" rtlCol="0">
            <a:spAutoFit/>
          </a:bodyPr>
          <a:lstStyle/>
          <a:p>
            <a:r>
              <a:rPr lang="en-GB" sz="1050" i="1" dirty="0"/>
              <a:t>Base: all respondents answering question</a:t>
            </a:r>
          </a:p>
        </p:txBody>
      </p:sp>
    </p:spTree>
    <p:extLst>
      <p:ext uri="{BB962C8B-B14F-4D97-AF65-F5344CB8AC3E}">
        <p14:creationId xmlns:p14="http://schemas.microsoft.com/office/powerpoint/2010/main" val="2122891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A4C18273-3B06-4AC5-BD96-A00D2AA2E2E6}" type="slidenum">
              <a:rPr lang="en-GB" smtClean="0"/>
              <a:pPr/>
              <a:t>12</a:t>
            </a:fld>
            <a:endParaRPr lang="en-GB" dirty="0"/>
          </a:p>
        </p:txBody>
      </p:sp>
      <p:sp>
        <p:nvSpPr>
          <p:cNvPr id="4" name="Title 3"/>
          <p:cNvSpPr txBox="1">
            <a:spLocks/>
          </p:cNvSpPr>
          <p:nvPr/>
        </p:nvSpPr>
        <p:spPr>
          <a:xfrm>
            <a:off x="251520" y="548680"/>
            <a:ext cx="7056784" cy="1080120"/>
          </a:xfrm>
          <a:prstGeom prst="rect">
            <a:avLst/>
          </a:prstGeom>
        </p:spPr>
        <p:txBody>
          <a:bodyPr vert="horz" lIns="91440" tIns="45720" rIns="91440" bIns="45720" rtlCol="0" anchor="t">
            <a:noAutofit/>
          </a:bodyPr>
          <a:lstStyle>
            <a:lvl1pPr algn="l" defTabSz="914400" rtl="0" eaLnBrk="1" latinLnBrk="0" hangingPunct="1">
              <a:spcBef>
                <a:spcPct val="0"/>
              </a:spcBef>
              <a:buNone/>
              <a:defRPr lang="en-US" sz="1600" b="0" i="1"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sz="2400" b="1" i="0" dirty="0">
                <a:solidFill>
                  <a:srgbClr val="6D6E71"/>
                </a:solidFill>
              </a:rPr>
              <a:t>Respondent profile (2)</a:t>
            </a:r>
          </a:p>
          <a:p>
            <a:r>
              <a:rPr lang="en-GB" sz="1400" i="0" dirty="0">
                <a:solidFill>
                  <a:srgbClr val="6D6E71"/>
                </a:solidFill>
              </a:rPr>
              <a:t>The majority of respondents are over the age of 45, with a fifth over the age of 65. Over 7 in 10 respondents are female.</a:t>
            </a:r>
            <a:endParaRPr sz="1800" i="0" dirty="0">
              <a:solidFill>
                <a:srgbClr val="6D6E71"/>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5597" y="83885"/>
            <a:ext cx="1400899" cy="1400899"/>
          </a:xfrm>
          <a:prstGeom prst="rect">
            <a:avLst/>
          </a:prstGeom>
          <a:effectLst>
            <a:outerShdw blurRad="50800" dist="38100" dir="2700000" algn="tl" rotWithShape="0">
              <a:prstClr val="black">
                <a:alpha val="40000"/>
              </a:prstClr>
            </a:outerShdw>
          </a:effectLst>
        </p:spPr>
      </p:pic>
      <p:graphicFrame>
        <p:nvGraphicFramePr>
          <p:cNvPr id="10" name="Chart 9"/>
          <p:cNvGraphicFramePr/>
          <p:nvPr>
            <p:extLst>
              <p:ext uri="{D42A27DB-BD31-4B8C-83A1-F6EECF244321}">
                <p14:modId xmlns:p14="http://schemas.microsoft.com/office/powerpoint/2010/main" val="4079873577"/>
              </p:ext>
            </p:extLst>
          </p:nvPr>
        </p:nvGraphicFramePr>
        <p:xfrm>
          <a:off x="107504" y="1628800"/>
          <a:ext cx="8784976" cy="259228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683568" y="6453336"/>
            <a:ext cx="6952029" cy="261610"/>
          </a:xfrm>
          <a:prstGeom prst="rect">
            <a:avLst/>
          </a:prstGeom>
          <a:noFill/>
        </p:spPr>
        <p:txBody>
          <a:bodyPr wrap="square" rtlCol="0">
            <a:spAutoFit/>
          </a:bodyPr>
          <a:lstStyle/>
          <a:p>
            <a:r>
              <a:rPr lang="en-GB" sz="1050" i="1" dirty="0"/>
              <a:t>Base: all respondents answering question</a:t>
            </a:r>
          </a:p>
        </p:txBody>
      </p:sp>
      <p:sp>
        <p:nvSpPr>
          <p:cNvPr id="14" name="Oval 13">
            <a:extLst>
              <a:ext uri="{FF2B5EF4-FFF2-40B4-BE49-F238E27FC236}">
                <a16:creationId xmlns="" xmlns:a16="http://schemas.microsoft.com/office/drawing/2014/main" id="{196EF42D-B4C9-41F0-8A53-9916DFFB4D4D}"/>
              </a:ext>
            </a:extLst>
          </p:cNvPr>
          <p:cNvSpPr>
            <a:spLocks noChangeAspect="1"/>
          </p:cNvSpPr>
          <p:nvPr/>
        </p:nvSpPr>
        <p:spPr>
          <a:xfrm>
            <a:off x="1115616" y="4509120"/>
            <a:ext cx="1656184" cy="1654969"/>
          </a:xfrm>
          <a:prstGeom prst="ellipse">
            <a:avLst/>
          </a:prstGeom>
          <a:solidFill>
            <a:schemeClr val="accent2">
              <a:lumMod val="20000"/>
              <a:lumOff val="80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600" dirty="0">
              <a:solidFill>
                <a:prstClr val="white"/>
              </a:solidFill>
            </a:endParaRPr>
          </a:p>
        </p:txBody>
      </p:sp>
      <p:sp>
        <p:nvSpPr>
          <p:cNvPr id="15" name="TextBox 14">
            <a:extLst>
              <a:ext uri="{FF2B5EF4-FFF2-40B4-BE49-F238E27FC236}">
                <a16:creationId xmlns="" xmlns:a16="http://schemas.microsoft.com/office/drawing/2014/main" id="{7B2E3C42-BA91-42AA-B272-1EA8F83798C3}"/>
              </a:ext>
            </a:extLst>
          </p:cNvPr>
          <p:cNvSpPr txBox="1"/>
          <p:nvPr/>
        </p:nvSpPr>
        <p:spPr>
          <a:xfrm>
            <a:off x="1348919" y="4912213"/>
            <a:ext cx="1227927" cy="892552"/>
          </a:xfrm>
          <a:prstGeom prst="rect">
            <a:avLst/>
          </a:prstGeom>
          <a:noFill/>
        </p:spPr>
        <p:txBody>
          <a:bodyPr wrap="square" rtlCol="0">
            <a:spAutoFit/>
          </a:bodyPr>
          <a:lstStyle/>
          <a:p>
            <a:pPr algn="ctr">
              <a:defRPr/>
            </a:pPr>
            <a:r>
              <a:rPr lang="en-GB" sz="1600" b="1" dirty="0">
                <a:solidFill>
                  <a:schemeClr val="accent2"/>
                </a:solidFill>
              </a:rPr>
              <a:t>22% </a:t>
            </a:r>
            <a:r>
              <a:rPr lang="en-GB" sz="1200" dirty="0">
                <a:solidFill>
                  <a:srgbClr val="6D6E71"/>
                </a:solidFill>
              </a:rPr>
              <a:t>of all respondents </a:t>
            </a:r>
            <a:r>
              <a:rPr lang="en-GB" sz="1200" b="1" dirty="0">
                <a:solidFill>
                  <a:schemeClr val="accent2"/>
                </a:solidFill>
              </a:rPr>
              <a:t>have a disability</a:t>
            </a:r>
            <a:endParaRPr lang="en-US" sz="1200" i="1" dirty="0">
              <a:solidFill>
                <a:schemeClr val="accent2"/>
              </a:solidFill>
            </a:endParaRPr>
          </a:p>
        </p:txBody>
      </p:sp>
      <p:sp>
        <p:nvSpPr>
          <p:cNvPr id="5" name="Rectangle 4"/>
          <p:cNvSpPr/>
          <p:nvPr/>
        </p:nvSpPr>
        <p:spPr>
          <a:xfrm>
            <a:off x="4079935" y="4405664"/>
            <a:ext cx="4572000" cy="295466"/>
          </a:xfrm>
          <a:prstGeom prst="rect">
            <a:avLst/>
          </a:prstGeom>
        </p:spPr>
        <p:txBody>
          <a:bodyPr>
            <a:spAutoFit/>
          </a:bodyPr>
          <a:lstStyle/>
          <a:p>
            <a:pPr algn="ctr">
              <a:defRPr sz="1320" b="1" i="0" u="none" strike="noStrike" kern="1200" baseline="0">
                <a:solidFill>
                  <a:srgbClr val="6D6E71"/>
                </a:solidFill>
                <a:latin typeface="+mn-lt"/>
                <a:ea typeface="+mn-ea"/>
                <a:cs typeface="+mn-cs"/>
              </a:defRPr>
            </a:pPr>
            <a:r>
              <a:rPr lang="en-GB" dirty="0">
                <a:solidFill>
                  <a:schemeClr val="accent1"/>
                </a:solidFill>
              </a:rPr>
              <a:t>Gender of respondent</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5492" y="4619739"/>
            <a:ext cx="1112516" cy="1112516"/>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25252" y="4574414"/>
            <a:ext cx="1247268" cy="1247268"/>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62857" y="5627804"/>
            <a:ext cx="988482" cy="988482"/>
          </a:xfrm>
          <a:prstGeom prst="rect">
            <a:avLst/>
          </a:prstGeom>
        </p:spPr>
      </p:pic>
      <p:sp>
        <p:nvSpPr>
          <p:cNvPr id="18" name="TextBox 17"/>
          <p:cNvSpPr txBox="1"/>
          <p:nvPr/>
        </p:nvSpPr>
        <p:spPr>
          <a:xfrm>
            <a:off x="5372520" y="4806665"/>
            <a:ext cx="1168608" cy="738664"/>
          </a:xfrm>
          <a:prstGeom prst="rect">
            <a:avLst/>
          </a:prstGeom>
          <a:noFill/>
        </p:spPr>
        <p:txBody>
          <a:bodyPr wrap="square" rtlCol="0">
            <a:spAutoFit/>
          </a:bodyPr>
          <a:lstStyle/>
          <a:p>
            <a:r>
              <a:rPr lang="en-GB" sz="1400" b="1" dirty="0"/>
              <a:t>Male:</a:t>
            </a:r>
          </a:p>
          <a:p>
            <a:r>
              <a:rPr lang="en-GB" sz="1400" b="1" dirty="0"/>
              <a:t>26%</a:t>
            </a:r>
          </a:p>
          <a:p>
            <a:endParaRPr lang="en-GB" sz="1400" b="1" dirty="0"/>
          </a:p>
        </p:txBody>
      </p:sp>
      <p:sp>
        <p:nvSpPr>
          <p:cNvPr id="19" name="TextBox 18"/>
          <p:cNvSpPr txBox="1"/>
          <p:nvPr/>
        </p:nvSpPr>
        <p:spPr>
          <a:xfrm>
            <a:off x="7377364" y="4806665"/>
            <a:ext cx="1168608" cy="830997"/>
          </a:xfrm>
          <a:prstGeom prst="rect">
            <a:avLst/>
          </a:prstGeom>
          <a:noFill/>
        </p:spPr>
        <p:txBody>
          <a:bodyPr wrap="square" rtlCol="0">
            <a:spAutoFit/>
          </a:bodyPr>
          <a:lstStyle/>
          <a:p>
            <a:r>
              <a:rPr lang="en-GB" sz="1400" b="1" dirty="0"/>
              <a:t>Female:</a:t>
            </a:r>
          </a:p>
          <a:p>
            <a:r>
              <a:rPr lang="en-GB" sz="2000" b="1" dirty="0"/>
              <a:t>72%</a:t>
            </a:r>
          </a:p>
          <a:p>
            <a:endParaRPr lang="en-GB" sz="1400" b="1" dirty="0"/>
          </a:p>
        </p:txBody>
      </p:sp>
      <p:sp>
        <p:nvSpPr>
          <p:cNvPr id="20" name="TextBox 19"/>
          <p:cNvSpPr txBox="1"/>
          <p:nvPr/>
        </p:nvSpPr>
        <p:spPr>
          <a:xfrm>
            <a:off x="5651338" y="5760827"/>
            <a:ext cx="1168608" cy="954107"/>
          </a:xfrm>
          <a:prstGeom prst="rect">
            <a:avLst/>
          </a:prstGeom>
          <a:noFill/>
        </p:spPr>
        <p:txBody>
          <a:bodyPr wrap="square" rtlCol="0">
            <a:spAutoFit/>
          </a:bodyPr>
          <a:lstStyle/>
          <a:p>
            <a:r>
              <a:rPr lang="en-GB" sz="1400" b="1" dirty="0"/>
              <a:t>Non binary:</a:t>
            </a:r>
          </a:p>
          <a:p>
            <a:r>
              <a:rPr lang="en-GB" sz="1400" b="1" dirty="0"/>
              <a:t>1%</a:t>
            </a:r>
          </a:p>
          <a:p>
            <a:endParaRPr lang="en-GB" sz="1400" b="1" dirty="0"/>
          </a:p>
        </p:txBody>
      </p:sp>
      <p:sp>
        <p:nvSpPr>
          <p:cNvPr id="21" name="TextBox 20"/>
          <p:cNvSpPr txBox="1"/>
          <p:nvPr/>
        </p:nvSpPr>
        <p:spPr>
          <a:xfrm>
            <a:off x="6948264" y="5760827"/>
            <a:ext cx="1387782" cy="954107"/>
          </a:xfrm>
          <a:prstGeom prst="rect">
            <a:avLst/>
          </a:prstGeom>
          <a:noFill/>
        </p:spPr>
        <p:txBody>
          <a:bodyPr wrap="square" rtlCol="0">
            <a:spAutoFit/>
          </a:bodyPr>
          <a:lstStyle/>
          <a:p>
            <a:r>
              <a:rPr lang="en-GB" sz="1400" b="1" dirty="0"/>
              <a:t>Prefer not to say:</a:t>
            </a:r>
          </a:p>
          <a:p>
            <a:r>
              <a:rPr lang="en-GB" sz="1400" b="1" dirty="0"/>
              <a:t>2%</a:t>
            </a:r>
          </a:p>
          <a:p>
            <a:endParaRPr lang="en-GB" sz="1400" b="1" dirty="0"/>
          </a:p>
        </p:txBody>
      </p:sp>
    </p:spTree>
    <p:extLst>
      <p:ext uri="{BB962C8B-B14F-4D97-AF65-F5344CB8AC3E}">
        <p14:creationId xmlns:p14="http://schemas.microsoft.com/office/powerpoint/2010/main" val="3797443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8" name="Picture 7" descr="DJS_coloured-backgrounds-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837363"/>
          </a:xfrm>
          <a:prstGeom prst="rect">
            <a:avLst/>
          </a:prstGeom>
        </p:spPr>
      </p:pic>
      <p:sp>
        <p:nvSpPr>
          <p:cNvPr id="46" name="Rectangle 45">
            <a:extLst>
              <a:ext uri="{FF2B5EF4-FFF2-40B4-BE49-F238E27FC236}">
                <a16:creationId xmlns="" xmlns:a16="http://schemas.microsoft.com/office/drawing/2014/main" id="{D47D423A-9DD2-4841-A1A2-EFB10320A518}"/>
              </a:ext>
            </a:extLst>
          </p:cNvPr>
          <p:cNvSpPr/>
          <p:nvPr/>
        </p:nvSpPr>
        <p:spPr>
          <a:xfrm>
            <a:off x="442004" y="1340768"/>
            <a:ext cx="8234452" cy="4968552"/>
          </a:xfrm>
          <a:prstGeom prst="rect">
            <a:avLst/>
          </a:prstGeom>
          <a:solidFill>
            <a:schemeClr val="bg1"/>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6" name="TextBox 5"/>
          <p:cNvSpPr txBox="1"/>
          <p:nvPr/>
        </p:nvSpPr>
        <p:spPr>
          <a:xfrm>
            <a:off x="321096" y="529516"/>
            <a:ext cx="7635280" cy="769441"/>
          </a:xfrm>
          <a:prstGeom prst="roundRect">
            <a:avLst>
              <a:gd name="adj" fmla="val 0"/>
            </a:avLst>
          </a:prstGeom>
          <a:noFill/>
          <a:ln w="57150">
            <a:noFill/>
          </a:ln>
        </p:spPr>
        <p:txBody>
          <a:bodyPr wrap="square" rtlCol="0">
            <a:spAutoFit/>
          </a:bodyPr>
          <a:lstStyle/>
          <a:p>
            <a:pPr>
              <a:defRPr/>
            </a:pPr>
            <a:r>
              <a:rPr lang="en-GB" sz="2400" b="1" dirty="0">
                <a:solidFill>
                  <a:prstClr val="white"/>
                </a:solidFill>
              </a:rPr>
              <a:t>Long Term Plan: </a:t>
            </a:r>
            <a:r>
              <a:rPr lang="en-GB" sz="2000" b="1" dirty="0">
                <a:solidFill>
                  <a:prstClr val="white"/>
                </a:solidFill>
              </a:rPr>
              <a:t>Prevention, Choice, Control and Promoting Independence and Self-Care</a:t>
            </a:r>
            <a:endParaRPr lang="en-GB" sz="2400" b="1" dirty="0">
              <a:solidFill>
                <a:prstClr val="white"/>
              </a:solidFill>
            </a:endParaRPr>
          </a:p>
        </p:txBody>
      </p:sp>
      <p:sp>
        <p:nvSpPr>
          <p:cNvPr id="14" name="Slide Number Placeholder 5"/>
          <p:cNvSpPr>
            <a:spLocks noGrp="1"/>
          </p:cNvSpPr>
          <p:nvPr>
            <p:ph type="sldNum" sz="quarter" idx="4294967295"/>
          </p:nvPr>
        </p:nvSpPr>
        <p:spPr>
          <a:xfrm>
            <a:off x="144016" y="6453336"/>
            <a:ext cx="1043608" cy="246221"/>
          </a:xfrm>
          <a:prstGeom prst="rect">
            <a:avLst/>
          </a:prstGeom>
        </p:spPr>
        <p:txBody>
          <a:bodyPr vert="horz" lIns="91440" tIns="45720" rIns="91440" bIns="45720" rtlCol="0" anchor="b">
            <a:spAutoFit/>
          </a:bodyP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A4C18273-3B06-4AC5-BD96-A00D2AA2E2E6}" type="slidenum">
              <a:rPr lang="en-GB" smtClean="0">
                <a:solidFill>
                  <a:prstClr val="white"/>
                </a:solidFill>
              </a:rPr>
              <a:pPr>
                <a:defRPr/>
              </a:pPr>
              <a:t>13</a:t>
            </a:fld>
            <a:endParaRPr lang="en-GB" dirty="0">
              <a:solidFill>
                <a:prstClr val="white"/>
              </a:solidFill>
            </a:endParaRPr>
          </a:p>
        </p:txBody>
      </p:sp>
      <p:sp>
        <p:nvSpPr>
          <p:cNvPr id="35" name="Rectangle 34">
            <a:extLst>
              <a:ext uri="{FF2B5EF4-FFF2-40B4-BE49-F238E27FC236}">
                <a16:creationId xmlns="" xmlns:a16="http://schemas.microsoft.com/office/drawing/2014/main" id="{A8498439-1F22-43C0-ADD4-EF29814D4969}"/>
              </a:ext>
            </a:extLst>
          </p:cNvPr>
          <p:cNvSpPr/>
          <p:nvPr/>
        </p:nvSpPr>
        <p:spPr>
          <a:xfrm>
            <a:off x="683568" y="1412776"/>
            <a:ext cx="6482296" cy="1512168"/>
          </a:xfrm>
          <a:prstGeom prst="rect">
            <a:avLst/>
          </a:prstGeom>
        </p:spPr>
        <p:txBody>
          <a:bodyPr wrap="square" anchor="t" anchorCtr="0">
            <a:noAutofit/>
          </a:bodyPr>
          <a:lstStyle/>
          <a:p>
            <a:pPr algn="just"/>
            <a:r>
              <a:rPr lang="en-GB" sz="1100" dirty="0">
                <a:solidFill>
                  <a:srgbClr val="6D6E71"/>
                </a:solidFill>
              </a:rPr>
              <a:t>The Long Term Plan outlines that the NHS want to get better at helping people to stay well or ‘preventing avoidable illness’. </a:t>
            </a:r>
          </a:p>
          <a:p>
            <a:pPr algn="just"/>
            <a:endParaRPr lang="en-GB" sz="1100" dirty="0">
              <a:solidFill>
                <a:srgbClr val="6D6E71"/>
              </a:solidFill>
            </a:endParaRPr>
          </a:p>
          <a:p>
            <a:pPr algn="just"/>
            <a:r>
              <a:rPr lang="en-GB" sz="1100" dirty="0">
                <a:solidFill>
                  <a:srgbClr val="6D6E71"/>
                </a:solidFill>
              </a:rPr>
              <a:t>This includes things like: </a:t>
            </a:r>
          </a:p>
          <a:p>
            <a:pPr marL="285750" indent="-285750" algn="just">
              <a:buFont typeface="Arial" panose="020B0604020202020204" pitchFamily="34" charset="0"/>
              <a:buChar char="•"/>
            </a:pPr>
            <a:r>
              <a:rPr lang="en-GB" sz="1100" dirty="0">
                <a:solidFill>
                  <a:srgbClr val="6D6E71"/>
                </a:solidFill>
              </a:rPr>
              <a:t>helping people to stop smoking</a:t>
            </a:r>
          </a:p>
          <a:p>
            <a:pPr marL="285750" indent="-285750" algn="just">
              <a:buFont typeface="Arial" panose="020B0604020202020204" pitchFamily="34" charset="0"/>
              <a:buChar char="•"/>
            </a:pPr>
            <a:r>
              <a:rPr lang="en-GB" sz="1100" dirty="0">
                <a:solidFill>
                  <a:srgbClr val="6D6E71"/>
                </a:solidFill>
              </a:rPr>
              <a:t>helping people to be a healthy weight (which helps prevent diabetes)</a:t>
            </a:r>
          </a:p>
          <a:p>
            <a:pPr marL="285750" indent="-285750" algn="just">
              <a:buFont typeface="Arial" panose="020B0604020202020204" pitchFamily="34" charset="0"/>
              <a:buChar char="•"/>
            </a:pPr>
            <a:r>
              <a:rPr lang="en-GB" sz="1100" dirty="0">
                <a:solidFill>
                  <a:srgbClr val="6D6E71"/>
                </a:solidFill>
              </a:rPr>
              <a:t>helping to lower pollution – this is about the air we breathe (and reducing the number of people who go into hospital because of breathing problems)</a:t>
            </a:r>
          </a:p>
          <a:p>
            <a:pPr marL="285750" indent="-285750" algn="just">
              <a:buFont typeface="Arial" panose="020B0604020202020204" pitchFamily="34" charset="0"/>
              <a:buChar char="•"/>
            </a:pPr>
            <a:r>
              <a:rPr lang="en-GB" sz="1100" dirty="0">
                <a:solidFill>
                  <a:srgbClr val="6D6E71"/>
                </a:solidFill>
              </a:rPr>
              <a:t>lowering the number of people who need to go to hospital because of drinking too much alcohol </a:t>
            </a:r>
          </a:p>
          <a:p>
            <a:pPr algn="just"/>
            <a:endParaRPr lang="en-GB" sz="1050" dirty="0">
              <a:solidFill>
                <a:srgbClr val="6D6E71"/>
              </a:solidFill>
            </a:endParaRPr>
          </a:p>
          <a:p>
            <a:pPr algn="just"/>
            <a:endParaRPr lang="en-GB" sz="1050" dirty="0">
              <a:solidFill>
                <a:srgbClr val="6D6E71"/>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165864" y="982305"/>
            <a:ext cx="1798623" cy="1798623"/>
          </a:xfrm>
          <a:prstGeom prst="rect">
            <a:avLst/>
          </a:prstGeom>
        </p:spPr>
      </p:pic>
      <p:sp>
        <p:nvSpPr>
          <p:cNvPr id="2" name="Rectangle 1"/>
          <p:cNvSpPr/>
          <p:nvPr/>
        </p:nvSpPr>
        <p:spPr>
          <a:xfrm>
            <a:off x="711311" y="3212976"/>
            <a:ext cx="7605106" cy="2970044"/>
          </a:xfrm>
          <a:prstGeom prst="rect">
            <a:avLst/>
          </a:prstGeom>
        </p:spPr>
        <p:txBody>
          <a:bodyPr wrap="square">
            <a:spAutoFit/>
          </a:bodyPr>
          <a:lstStyle/>
          <a:p>
            <a:pPr algn="just"/>
            <a:r>
              <a:rPr lang="en-GB" sz="1100" dirty="0">
                <a:solidFill>
                  <a:srgbClr val="6D6E71"/>
                </a:solidFill>
              </a:rPr>
              <a:t>It also makes a commitment to people getting more control over their own health and more personalised care when they need it. </a:t>
            </a:r>
          </a:p>
          <a:p>
            <a:pPr algn="just"/>
            <a:endParaRPr lang="en-GB" sz="1100" dirty="0">
              <a:solidFill>
                <a:srgbClr val="6D6E71"/>
              </a:solidFill>
            </a:endParaRPr>
          </a:p>
          <a:p>
            <a:pPr algn="just"/>
            <a:r>
              <a:rPr lang="en-GB" sz="1100" dirty="0">
                <a:solidFill>
                  <a:srgbClr val="6D6E71"/>
                </a:solidFill>
              </a:rPr>
              <a:t>The NHS will support and train staff to have conversations which help patients make the decisions that are right for them, creating genuine partnerships between patients and professionals and ensuring patients are engaged in decisions about their health and wellbeing.</a:t>
            </a:r>
          </a:p>
          <a:p>
            <a:pPr algn="just"/>
            <a:endParaRPr lang="en-GB" sz="1100" dirty="0">
              <a:solidFill>
                <a:srgbClr val="6D6E71"/>
              </a:solidFill>
            </a:endParaRPr>
          </a:p>
          <a:p>
            <a:pPr algn="just"/>
            <a:r>
              <a:rPr lang="en-GB" sz="1100" dirty="0">
                <a:solidFill>
                  <a:srgbClr val="6D6E71"/>
                </a:solidFill>
              </a:rPr>
              <a:t>Increasing the number of Personal Health Budgets (where people get control of the funding that would be spent on them to make their own decisions about what would best improve their conditions) is also planned. Over the next five years the NHS will increase support for people to manage their own health. This will start with diabetes prevention and management, asthma and respiratory conditions, maternity and parenting support, and online therapies for common mental health problems. There is a commitment to increasing social prescribing, which is where patients can be prescribed a variety of activities such as volunteering, arts activities, group learning, gardening, befriending, cookery, healthy eating advice and a range of sports, as a way of giving people access to wider, less health-focused ways for them to improve their health. There is also a commitment to improve personalised care at end of life ensuring people are supported to receive the best quality care and die in the place they chose.</a:t>
            </a:r>
          </a:p>
        </p:txBody>
      </p:sp>
    </p:spTree>
    <p:extLst>
      <p:ext uri="{BB962C8B-B14F-4D97-AF65-F5344CB8AC3E}">
        <p14:creationId xmlns:p14="http://schemas.microsoft.com/office/powerpoint/2010/main" val="1679392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A4C18273-3B06-4AC5-BD96-A00D2AA2E2E6}" type="slidenum">
              <a:rPr lang="en-GB" smtClean="0"/>
              <a:pPr/>
              <a:t>14</a:t>
            </a:fld>
            <a:endParaRPr lang="en-GB" dirty="0"/>
          </a:p>
        </p:txBody>
      </p:sp>
      <p:sp>
        <p:nvSpPr>
          <p:cNvPr id="4" name="Title 3"/>
          <p:cNvSpPr txBox="1">
            <a:spLocks/>
          </p:cNvSpPr>
          <p:nvPr/>
        </p:nvSpPr>
        <p:spPr>
          <a:xfrm>
            <a:off x="251519" y="548680"/>
            <a:ext cx="7384078" cy="1080120"/>
          </a:xfrm>
          <a:prstGeom prst="rect">
            <a:avLst/>
          </a:prstGeom>
        </p:spPr>
        <p:txBody>
          <a:bodyPr vert="horz" lIns="91440" tIns="45720" rIns="91440" bIns="45720" rtlCol="0" anchor="t">
            <a:noAutofit/>
          </a:bodyPr>
          <a:lstStyle>
            <a:lvl1pPr algn="l" defTabSz="914400" rtl="0" eaLnBrk="1" latinLnBrk="0" hangingPunct="1">
              <a:spcBef>
                <a:spcPct val="0"/>
              </a:spcBef>
              <a:buNone/>
              <a:defRPr lang="en-US" sz="1600" b="0" i="1"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sz="2000" b="1" i="0" dirty="0">
                <a:solidFill>
                  <a:srgbClr val="6D6E71"/>
                </a:solidFill>
              </a:rPr>
              <a:t>High levels of agreement with proposed areas of focus</a:t>
            </a:r>
          </a:p>
          <a:p>
            <a:r>
              <a:rPr lang="en-GB" sz="1400" i="0" dirty="0">
                <a:solidFill>
                  <a:srgbClr val="6D6E71"/>
                </a:solidFill>
              </a:rPr>
              <a:t>Almost 9 in 10 respondents agree with these proposed areas for investment as they feel that prevention is better (and cheaper) than treatment.</a:t>
            </a:r>
            <a:endParaRPr sz="1800" i="0" dirty="0">
              <a:solidFill>
                <a:srgbClr val="6D6E71"/>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5597" y="83885"/>
            <a:ext cx="1400899" cy="1400899"/>
          </a:xfrm>
          <a:prstGeom prst="rect">
            <a:avLst/>
          </a:prstGeom>
          <a:effectLst>
            <a:outerShdw blurRad="50800" dist="38100" dir="2700000" algn="tl" rotWithShape="0">
              <a:prstClr val="black">
                <a:alpha val="40000"/>
              </a:prstClr>
            </a:outerShdw>
          </a:effectLst>
        </p:spPr>
      </p:pic>
      <p:sp>
        <p:nvSpPr>
          <p:cNvPr id="11" name="Rectangle 10"/>
          <p:cNvSpPr/>
          <p:nvPr/>
        </p:nvSpPr>
        <p:spPr>
          <a:xfrm>
            <a:off x="3563888" y="2480697"/>
            <a:ext cx="5328592" cy="2246769"/>
          </a:xfrm>
          <a:prstGeom prst="rect">
            <a:avLst/>
          </a:prstGeom>
          <a:solidFill>
            <a:schemeClr val="tx1">
              <a:lumMod val="20000"/>
              <a:lumOff val="80000"/>
            </a:schemeClr>
          </a:solidFill>
        </p:spPr>
        <p:txBody>
          <a:bodyPr wrap="square">
            <a:spAutoFit/>
          </a:bodyPr>
          <a:lstStyle/>
          <a:p>
            <a:endParaRPr lang="en-GB" sz="1400" b="1" dirty="0">
              <a:solidFill>
                <a:srgbClr val="6D6E71"/>
              </a:solidFill>
            </a:endParaRPr>
          </a:p>
          <a:p>
            <a:endParaRPr lang="en-GB" sz="1400" b="1" dirty="0">
              <a:solidFill>
                <a:srgbClr val="6D6E71"/>
              </a:solidFill>
            </a:endParaRPr>
          </a:p>
          <a:p>
            <a:r>
              <a:rPr lang="en-GB" sz="1400" b="1" dirty="0">
                <a:solidFill>
                  <a:srgbClr val="1268B3"/>
                </a:solidFill>
              </a:rPr>
              <a:t>Key themes:</a:t>
            </a:r>
          </a:p>
          <a:p>
            <a:r>
              <a:rPr lang="en-GB" sz="1400" dirty="0">
                <a:solidFill>
                  <a:srgbClr val="6D6E71"/>
                </a:solidFill>
              </a:rPr>
              <a:t>Prevention is cheaper than treatment.</a:t>
            </a:r>
          </a:p>
          <a:p>
            <a:endParaRPr lang="en-GB" sz="1400" dirty="0">
              <a:solidFill>
                <a:srgbClr val="6D6E71"/>
              </a:solidFill>
            </a:endParaRPr>
          </a:p>
          <a:p>
            <a:r>
              <a:rPr lang="en-GB" sz="1400" dirty="0">
                <a:solidFill>
                  <a:srgbClr val="6D6E71"/>
                </a:solidFill>
              </a:rPr>
              <a:t>Support for Social Prescribing as an alternative to traditional NHS services.</a:t>
            </a:r>
          </a:p>
          <a:p>
            <a:endParaRPr lang="en-GB" sz="1400" dirty="0">
              <a:solidFill>
                <a:srgbClr val="6D6E71"/>
              </a:solidFill>
            </a:endParaRPr>
          </a:p>
          <a:p>
            <a:r>
              <a:rPr lang="en-GB" sz="1400" dirty="0">
                <a:solidFill>
                  <a:srgbClr val="6D6E71"/>
                </a:solidFill>
              </a:rPr>
              <a:t>People should take greater ownership for their own health.</a:t>
            </a:r>
          </a:p>
        </p:txBody>
      </p:sp>
      <p:sp>
        <p:nvSpPr>
          <p:cNvPr id="6" name="Oval 5"/>
          <p:cNvSpPr>
            <a:spLocks noChangeAspect="1"/>
          </p:cNvSpPr>
          <p:nvPr/>
        </p:nvSpPr>
        <p:spPr>
          <a:xfrm>
            <a:off x="395536" y="1976640"/>
            <a:ext cx="2676792" cy="2676495"/>
          </a:xfrm>
          <a:prstGeom prst="ellipse">
            <a:avLst/>
          </a:prstGeom>
          <a:solidFill>
            <a:schemeClr val="accent2"/>
          </a:solidFill>
          <a:ln w="1270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extBox 11"/>
          <p:cNvSpPr txBox="1"/>
          <p:nvPr/>
        </p:nvSpPr>
        <p:spPr>
          <a:xfrm>
            <a:off x="611560" y="2132856"/>
            <a:ext cx="2232248" cy="2185214"/>
          </a:xfrm>
          <a:prstGeom prst="rect">
            <a:avLst/>
          </a:prstGeom>
          <a:noFill/>
        </p:spPr>
        <p:txBody>
          <a:bodyPr wrap="square" rtlCol="0">
            <a:spAutoFit/>
          </a:bodyPr>
          <a:lstStyle/>
          <a:p>
            <a:pPr algn="ctr"/>
            <a:r>
              <a:rPr lang="en-GB" sz="2400" b="1" dirty="0">
                <a:solidFill>
                  <a:prstClr val="white"/>
                </a:solidFill>
              </a:rPr>
              <a:t>88%</a:t>
            </a:r>
            <a:r>
              <a:rPr lang="en-GB" sz="1400" b="1" dirty="0">
                <a:solidFill>
                  <a:prstClr val="white"/>
                </a:solidFill>
              </a:rPr>
              <a:t> </a:t>
            </a:r>
            <a:r>
              <a:rPr lang="en-GB" sz="1400" dirty="0">
                <a:solidFill>
                  <a:prstClr val="white"/>
                </a:solidFill>
              </a:rPr>
              <a:t>of all respondents agree that the areas outlined in the NHS Long Term Plan regarding Prevention, Choice and Control are the right things to focus on.*</a:t>
            </a:r>
          </a:p>
        </p:txBody>
      </p:sp>
      <p:sp>
        <p:nvSpPr>
          <p:cNvPr id="8" name="TextBox 7">
            <a:extLst>
              <a:ext uri="{FF2B5EF4-FFF2-40B4-BE49-F238E27FC236}">
                <a16:creationId xmlns="" xmlns:a16="http://schemas.microsoft.com/office/drawing/2014/main" id="{BCD7AE04-1A95-49DD-BB86-458BCE751A53}"/>
              </a:ext>
            </a:extLst>
          </p:cNvPr>
          <p:cNvSpPr txBox="1"/>
          <p:nvPr/>
        </p:nvSpPr>
        <p:spPr>
          <a:xfrm rot="21178601">
            <a:off x="4367133" y="2159303"/>
            <a:ext cx="3722101" cy="498772"/>
          </a:xfrm>
          <a:prstGeom prst="rect">
            <a:avLst/>
          </a:prstGeom>
          <a:solidFill>
            <a:schemeClr val="tx1"/>
          </a:solidFill>
          <a:ln>
            <a:noFill/>
          </a:ln>
          <a:effectLst>
            <a:outerShdw blurRad="50800" dist="38100" dir="2700000" algn="tl" rotWithShape="0">
              <a:srgbClr val="000000">
                <a:alpha val="43000"/>
              </a:srgbClr>
            </a:outerShdw>
          </a:effectLst>
        </p:spPr>
        <p:style>
          <a:lnRef idx="2">
            <a:schemeClr val="dk1">
              <a:shade val="50000"/>
            </a:schemeClr>
          </a:lnRef>
          <a:fillRef idx="1">
            <a:schemeClr val="dk1"/>
          </a:fillRef>
          <a:effectRef idx="0">
            <a:schemeClr val="dk1"/>
          </a:effectRef>
          <a:fontRef idx="minor">
            <a:schemeClr val="lt1"/>
          </a:fontRef>
        </p:style>
        <p:txBody>
          <a:bodyPr wrap="square" rtlCol="0" anchor="ctr" anchorCtr="0">
            <a:noAutofit/>
          </a:bodyPr>
          <a:lstStyle/>
          <a:p>
            <a:pPr algn="ctr">
              <a:spcAft>
                <a:spcPts val="3600"/>
              </a:spcAft>
              <a:buClr>
                <a:srgbClr val="FF3399"/>
              </a:buClr>
              <a:buSzPct val="125000"/>
              <a:defRPr/>
            </a:pPr>
            <a:r>
              <a:rPr lang="en-GB" sz="1400" b="1" dirty="0">
                <a:solidFill>
                  <a:prstClr val="white"/>
                </a:solidFill>
              </a:rPr>
              <a:t>Why do people agree?</a:t>
            </a:r>
            <a:endParaRPr lang="en-GB" sz="1400" dirty="0">
              <a:solidFill>
                <a:prstClr val="white"/>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35982">
            <a:off x="2882595" y="1759589"/>
            <a:ext cx="1583823" cy="1583823"/>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1049" y="1672541"/>
            <a:ext cx="1220611" cy="1424688"/>
          </a:xfrm>
          <a:prstGeom prst="rect">
            <a:avLst/>
          </a:prstGeom>
        </p:spPr>
      </p:pic>
      <p:sp>
        <p:nvSpPr>
          <p:cNvPr id="14" name="Rectangular Callout 13"/>
          <p:cNvSpPr/>
          <p:nvPr/>
        </p:nvSpPr>
        <p:spPr>
          <a:xfrm>
            <a:off x="395536" y="4797152"/>
            <a:ext cx="3168352" cy="1368152"/>
          </a:xfrm>
          <a:prstGeom prst="wedgeRectCallout">
            <a:avLst/>
          </a:prstGeom>
          <a:solidFill>
            <a:schemeClr val="bg1"/>
          </a:solidFill>
          <a:ln w="12700">
            <a:solidFill>
              <a:srgbClr val="6D6E7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6D6E71"/>
                </a:solidFill>
              </a:rPr>
              <a:t>Social prescribing is a great idea - people will get out more, therefore meeting new people, making new friends hopefully will improve mental health as well as physical health. </a:t>
            </a:r>
            <a:r>
              <a:rPr lang="en-GB" sz="1200" i="1" dirty="0">
                <a:solidFill>
                  <a:srgbClr val="6D6E71"/>
                </a:solidFill>
              </a:rPr>
              <a:t>(</a:t>
            </a:r>
            <a:r>
              <a:rPr lang="en-GB" sz="1200" i="1" dirty="0" err="1">
                <a:solidFill>
                  <a:srgbClr val="6D6E71"/>
                </a:solidFill>
              </a:rPr>
              <a:t>Healthwatch</a:t>
            </a:r>
            <a:r>
              <a:rPr lang="en-GB" sz="1200" i="1" dirty="0">
                <a:solidFill>
                  <a:srgbClr val="6D6E71"/>
                </a:solidFill>
              </a:rPr>
              <a:t> survey respondent)</a:t>
            </a:r>
          </a:p>
        </p:txBody>
      </p:sp>
      <p:sp>
        <p:nvSpPr>
          <p:cNvPr id="16" name="TextBox 15"/>
          <p:cNvSpPr txBox="1"/>
          <p:nvPr/>
        </p:nvSpPr>
        <p:spPr>
          <a:xfrm>
            <a:off x="524719" y="6453336"/>
            <a:ext cx="6952029" cy="253916"/>
          </a:xfrm>
          <a:prstGeom prst="rect">
            <a:avLst/>
          </a:prstGeom>
          <a:noFill/>
        </p:spPr>
        <p:txBody>
          <a:bodyPr wrap="square" rtlCol="0">
            <a:spAutoFit/>
          </a:bodyPr>
          <a:lstStyle/>
          <a:p>
            <a:r>
              <a:rPr lang="en-GB" sz="1050" i="1" dirty="0">
                <a:solidFill>
                  <a:srgbClr val="6D6E71"/>
                </a:solidFill>
              </a:rPr>
              <a:t>*Q4 % agreeing (Base: all those answering question)</a:t>
            </a:r>
          </a:p>
        </p:txBody>
      </p:sp>
      <p:sp>
        <p:nvSpPr>
          <p:cNvPr id="18" name="Rectangle 17"/>
          <p:cNvSpPr/>
          <p:nvPr/>
        </p:nvSpPr>
        <p:spPr>
          <a:xfrm>
            <a:off x="216024" y="168895"/>
            <a:ext cx="8676456" cy="307777"/>
          </a:xfrm>
          <a:prstGeom prst="rect">
            <a:avLst/>
          </a:prstGeom>
        </p:spPr>
        <p:txBody>
          <a:bodyPr wrap="square">
            <a:spAutoFit/>
          </a:bodyPr>
          <a:lstStyle/>
          <a:p>
            <a:r>
              <a:rPr lang="en-GB" sz="1400" b="1" dirty="0">
                <a:solidFill>
                  <a:srgbClr val="6D6E71"/>
                </a:solidFill>
              </a:rPr>
              <a:t>Survey responses</a:t>
            </a:r>
            <a:endParaRPr lang="en-GB" sz="1400" dirty="0">
              <a:solidFill>
                <a:srgbClr val="6D6E71"/>
              </a:solidFill>
            </a:endParaRPr>
          </a:p>
        </p:txBody>
      </p:sp>
      <p:sp>
        <p:nvSpPr>
          <p:cNvPr id="15" name="Rectangular Callout 14"/>
          <p:cNvSpPr/>
          <p:nvPr/>
        </p:nvSpPr>
        <p:spPr>
          <a:xfrm>
            <a:off x="3923928" y="4797152"/>
            <a:ext cx="4891746" cy="1368152"/>
          </a:xfrm>
          <a:prstGeom prst="wedgeRectCallout">
            <a:avLst/>
          </a:prstGeom>
          <a:solidFill>
            <a:schemeClr val="bg1"/>
          </a:solidFill>
          <a:ln w="12700">
            <a:solidFill>
              <a:srgbClr val="6D6E7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6D6E71"/>
                </a:solidFill>
              </a:rPr>
              <a:t>Preventing many life changing conditions from occurring in the first place has to be beneficial both to the patient and to the NHS in saving money. Better education of lifestyle choices leading to poor health should be made a priority. </a:t>
            </a:r>
            <a:r>
              <a:rPr lang="en-GB" sz="1200" i="1" dirty="0">
                <a:solidFill>
                  <a:srgbClr val="6D6E71"/>
                </a:solidFill>
              </a:rPr>
              <a:t>(ICS survey respondent)</a:t>
            </a:r>
            <a:endParaRPr lang="en-GB" sz="1200" dirty="0">
              <a:solidFill>
                <a:srgbClr val="6D6E71"/>
              </a:solidFill>
            </a:endParaRPr>
          </a:p>
        </p:txBody>
      </p:sp>
    </p:spTree>
    <p:extLst>
      <p:ext uri="{BB962C8B-B14F-4D97-AF65-F5344CB8AC3E}">
        <p14:creationId xmlns:p14="http://schemas.microsoft.com/office/powerpoint/2010/main" val="2152891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A4C18273-3B06-4AC5-BD96-A00D2AA2E2E6}" type="slidenum">
              <a:rPr lang="en-GB" smtClean="0"/>
              <a:pPr/>
              <a:t>15</a:t>
            </a:fld>
            <a:endParaRPr lang="en-GB" dirty="0"/>
          </a:p>
        </p:txBody>
      </p:sp>
      <p:sp>
        <p:nvSpPr>
          <p:cNvPr id="4" name="Title 3"/>
          <p:cNvSpPr txBox="1">
            <a:spLocks/>
          </p:cNvSpPr>
          <p:nvPr/>
        </p:nvSpPr>
        <p:spPr>
          <a:xfrm>
            <a:off x="251519" y="548680"/>
            <a:ext cx="7384077" cy="1080120"/>
          </a:xfrm>
          <a:prstGeom prst="rect">
            <a:avLst/>
          </a:prstGeom>
        </p:spPr>
        <p:txBody>
          <a:bodyPr vert="horz" lIns="91440" tIns="45720" rIns="91440" bIns="45720" rtlCol="0" anchor="t">
            <a:noAutofit/>
          </a:bodyPr>
          <a:lstStyle>
            <a:lvl1pPr algn="l" defTabSz="914400" rtl="0" eaLnBrk="1" latinLnBrk="0" hangingPunct="1">
              <a:spcBef>
                <a:spcPct val="0"/>
              </a:spcBef>
              <a:buNone/>
              <a:defRPr lang="en-US" sz="1600" b="0" i="1"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sz="2000" b="1" i="0" dirty="0">
                <a:solidFill>
                  <a:srgbClr val="6D6E71"/>
                </a:solidFill>
              </a:rPr>
              <a:t>'Working in partnership with health professionals to get the right care' is important for 9 out of 10</a:t>
            </a:r>
          </a:p>
          <a:p>
            <a:r>
              <a:rPr sz="1400" i="0" dirty="0">
                <a:solidFill>
                  <a:srgbClr val="6D6E71"/>
                </a:solidFill>
              </a:rPr>
              <a:t>Whilst all four statements are important for 7 in 10 or more, 'working in partnership with health professionals' is particularly important.</a:t>
            </a:r>
            <a:endParaRPr sz="1800" i="0" dirty="0">
              <a:solidFill>
                <a:srgbClr val="6D6E71"/>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5597" y="83885"/>
            <a:ext cx="1400899" cy="1400899"/>
          </a:xfrm>
          <a:prstGeom prst="rect">
            <a:avLst/>
          </a:prstGeom>
          <a:effectLst>
            <a:outerShdw blurRad="50800" dist="38100" dir="2700000" algn="tl" rotWithShape="0">
              <a:prstClr val="black">
                <a:alpha val="40000"/>
              </a:prstClr>
            </a:outerShdw>
          </a:effectLst>
        </p:spPr>
      </p:pic>
      <p:graphicFrame>
        <p:nvGraphicFramePr>
          <p:cNvPr id="10" name="Chart 9"/>
          <p:cNvGraphicFramePr/>
          <p:nvPr>
            <p:extLst>
              <p:ext uri="{D42A27DB-BD31-4B8C-83A1-F6EECF244321}">
                <p14:modId xmlns:p14="http://schemas.microsoft.com/office/powerpoint/2010/main" val="1408049982"/>
              </p:ext>
            </p:extLst>
          </p:nvPr>
        </p:nvGraphicFramePr>
        <p:xfrm>
          <a:off x="251520" y="1890564"/>
          <a:ext cx="8568952" cy="4536504"/>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683568" y="6453336"/>
            <a:ext cx="6952029" cy="261610"/>
          </a:xfrm>
          <a:prstGeom prst="rect">
            <a:avLst/>
          </a:prstGeom>
          <a:noFill/>
        </p:spPr>
        <p:txBody>
          <a:bodyPr wrap="square" rtlCol="0">
            <a:spAutoFit/>
          </a:bodyPr>
          <a:lstStyle/>
          <a:p>
            <a:r>
              <a:rPr lang="en-GB" sz="1050" i="1" dirty="0"/>
              <a:t>Base: all respondents answering question (Base sizes vary by individual statements)</a:t>
            </a:r>
          </a:p>
        </p:txBody>
      </p:sp>
      <p:sp>
        <p:nvSpPr>
          <p:cNvPr id="8" name="Rectangle 7"/>
          <p:cNvSpPr/>
          <p:nvPr/>
        </p:nvSpPr>
        <p:spPr>
          <a:xfrm>
            <a:off x="216024" y="168895"/>
            <a:ext cx="8676456" cy="307777"/>
          </a:xfrm>
          <a:prstGeom prst="rect">
            <a:avLst/>
          </a:prstGeom>
        </p:spPr>
        <p:txBody>
          <a:bodyPr wrap="square">
            <a:spAutoFit/>
          </a:bodyPr>
          <a:lstStyle/>
          <a:p>
            <a:r>
              <a:rPr lang="en-GB" sz="1400" b="1" dirty="0">
                <a:solidFill>
                  <a:srgbClr val="6D6E71"/>
                </a:solidFill>
              </a:rPr>
              <a:t>Survey responses</a:t>
            </a:r>
            <a:endParaRPr lang="en-GB" sz="1400" dirty="0">
              <a:solidFill>
                <a:srgbClr val="6D6E71"/>
              </a:solidFill>
            </a:endParaRPr>
          </a:p>
        </p:txBody>
      </p:sp>
    </p:spTree>
    <p:extLst>
      <p:ext uri="{BB962C8B-B14F-4D97-AF65-F5344CB8AC3E}">
        <p14:creationId xmlns:p14="http://schemas.microsoft.com/office/powerpoint/2010/main" val="4255193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A4C18273-3B06-4AC5-BD96-A00D2AA2E2E6}" type="slidenum">
              <a:rPr lang="en-GB" smtClean="0"/>
              <a:pPr/>
              <a:t>16</a:t>
            </a:fld>
            <a:endParaRPr lang="en-GB" dirty="0"/>
          </a:p>
        </p:txBody>
      </p:sp>
      <p:sp>
        <p:nvSpPr>
          <p:cNvPr id="4" name="Title 3"/>
          <p:cNvSpPr txBox="1">
            <a:spLocks/>
          </p:cNvSpPr>
          <p:nvPr/>
        </p:nvSpPr>
        <p:spPr>
          <a:xfrm>
            <a:off x="251519" y="548680"/>
            <a:ext cx="7384077" cy="1080120"/>
          </a:xfrm>
          <a:prstGeom prst="rect">
            <a:avLst/>
          </a:prstGeom>
        </p:spPr>
        <p:txBody>
          <a:bodyPr vert="horz" lIns="91440" tIns="45720" rIns="91440" bIns="45720" rtlCol="0" anchor="t">
            <a:noAutofit/>
          </a:bodyPr>
          <a:lstStyle>
            <a:lvl1pPr algn="l" defTabSz="914400" rtl="0" eaLnBrk="1" latinLnBrk="0" hangingPunct="1">
              <a:spcBef>
                <a:spcPct val="0"/>
              </a:spcBef>
              <a:buNone/>
              <a:defRPr lang="en-US" sz="1600" b="0" i="1"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b="1" i="0" dirty="0">
                <a:solidFill>
                  <a:srgbClr val="6D6E71"/>
                </a:solidFill>
              </a:rPr>
              <a:t>More accessible appointments and services are the key suggested improvements for self-care</a:t>
            </a:r>
            <a:endParaRPr sz="2000" b="1" i="0" dirty="0">
              <a:solidFill>
                <a:srgbClr val="6D6E71"/>
              </a:solidFill>
            </a:endParaRPr>
          </a:p>
          <a:p>
            <a:r>
              <a:rPr lang="en-GB" sz="1400" i="0" dirty="0">
                <a:solidFill>
                  <a:srgbClr val="6D6E71"/>
                </a:solidFill>
              </a:rPr>
              <a:t>Respondents feel improved access to GPs, more health promotion and prevention programmes and more low-cost and accessible activities would help them to take greater care and control of their own health.</a:t>
            </a:r>
            <a:endParaRPr sz="1800" i="0" dirty="0">
              <a:solidFill>
                <a:srgbClr val="6D6E71"/>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5597" y="83885"/>
            <a:ext cx="1400899" cy="1400899"/>
          </a:xfrm>
          <a:prstGeom prst="rect">
            <a:avLst/>
          </a:prstGeom>
          <a:effectLst>
            <a:outerShdw blurRad="50800" dist="38100" dir="2700000" algn="tl" rotWithShape="0">
              <a:prstClr val="black">
                <a:alpha val="40000"/>
              </a:prstClr>
            </a:outerShdw>
          </a:effectLst>
        </p:spPr>
      </p:pic>
      <p:sp>
        <p:nvSpPr>
          <p:cNvPr id="6" name="Oval 5"/>
          <p:cNvSpPr>
            <a:spLocks noChangeAspect="1"/>
          </p:cNvSpPr>
          <p:nvPr/>
        </p:nvSpPr>
        <p:spPr>
          <a:xfrm>
            <a:off x="647466" y="2713850"/>
            <a:ext cx="2111256" cy="2111021"/>
          </a:xfrm>
          <a:prstGeom prst="ellipse">
            <a:avLst/>
          </a:prstGeom>
          <a:solidFill>
            <a:schemeClr val="accent2"/>
          </a:solidFill>
          <a:ln w="1270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755576" y="3123545"/>
            <a:ext cx="1963738" cy="1169551"/>
          </a:xfrm>
          <a:prstGeom prst="rect">
            <a:avLst/>
          </a:prstGeom>
          <a:noFill/>
        </p:spPr>
        <p:txBody>
          <a:bodyPr wrap="square" rtlCol="0">
            <a:spAutoFit/>
          </a:bodyPr>
          <a:lstStyle/>
          <a:p>
            <a:pPr algn="ctr"/>
            <a:r>
              <a:rPr lang="en-GB" sz="1400" dirty="0">
                <a:solidFill>
                  <a:schemeClr val="bg1"/>
                </a:solidFill>
              </a:rPr>
              <a:t>Improve access to GP appointments and changing requirements from GP practices</a:t>
            </a:r>
            <a:endParaRPr lang="en-GB" sz="1000" dirty="0">
              <a:solidFill>
                <a:schemeClr val="bg1"/>
              </a:solidFill>
            </a:endParaRPr>
          </a:p>
        </p:txBody>
      </p:sp>
      <p:sp>
        <p:nvSpPr>
          <p:cNvPr id="8" name="TextBox 7">
            <a:extLst>
              <a:ext uri="{FF2B5EF4-FFF2-40B4-BE49-F238E27FC236}">
                <a16:creationId xmlns="" xmlns:a16="http://schemas.microsoft.com/office/drawing/2014/main" id="{BCD7AE04-1A95-49DD-BB86-458BCE751A53}"/>
              </a:ext>
            </a:extLst>
          </p:cNvPr>
          <p:cNvSpPr txBox="1"/>
          <p:nvPr/>
        </p:nvSpPr>
        <p:spPr>
          <a:xfrm>
            <a:off x="1475656" y="2066132"/>
            <a:ext cx="6535627" cy="498772"/>
          </a:xfrm>
          <a:prstGeom prst="rect">
            <a:avLst/>
          </a:prstGeom>
          <a:solidFill>
            <a:schemeClr val="tx1"/>
          </a:solidFill>
          <a:ln>
            <a:noFill/>
          </a:ln>
          <a:effectLst>
            <a:outerShdw blurRad="50800" dist="38100" dir="2700000" algn="tl" rotWithShape="0">
              <a:srgbClr val="000000">
                <a:alpha val="43000"/>
              </a:srgbClr>
            </a:outerShdw>
          </a:effectLst>
        </p:spPr>
        <p:style>
          <a:lnRef idx="2">
            <a:schemeClr val="dk1">
              <a:shade val="50000"/>
            </a:schemeClr>
          </a:lnRef>
          <a:fillRef idx="1">
            <a:schemeClr val="dk1"/>
          </a:fillRef>
          <a:effectRef idx="0">
            <a:schemeClr val="dk1"/>
          </a:effectRef>
          <a:fontRef idx="minor">
            <a:schemeClr val="lt1"/>
          </a:fontRef>
        </p:style>
        <p:txBody>
          <a:bodyPr wrap="square" rtlCol="0" anchor="ctr" anchorCtr="0">
            <a:noAutofit/>
          </a:bodyPr>
          <a:lstStyle/>
          <a:p>
            <a:pPr algn="ctr">
              <a:spcAft>
                <a:spcPts val="3600"/>
              </a:spcAft>
              <a:buClr>
                <a:srgbClr val="FF3399"/>
              </a:buClr>
              <a:buSzPct val="125000"/>
              <a:defRPr/>
            </a:pPr>
            <a:r>
              <a:rPr lang="en-GB" sz="1400" b="1" dirty="0">
                <a:solidFill>
                  <a:prstClr val="white"/>
                </a:solidFill>
              </a:rPr>
              <a:t>To be able to take greater  care and control of your health, what would you need?   What could services do differently?</a:t>
            </a:r>
            <a:endParaRPr lang="en-GB" sz="1400" dirty="0">
              <a:solidFill>
                <a:prstClr val="white"/>
              </a:solidFill>
            </a:endParaRPr>
          </a:p>
        </p:txBody>
      </p:sp>
      <p:pic>
        <p:nvPicPr>
          <p:cNvPr id="13" name="Picture 12"/>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2361" y="1615808"/>
            <a:ext cx="1346429" cy="1813192"/>
          </a:xfrm>
          <a:prstGeom prst="rect">
            <a:avLst/>
          </a:prstGeom>
        </p:spPr>
      </p:pic>
      <p:sp>
        <p:nvSpPr>
          <p:cNvPr id="14" name="Rectangular Callout 13"/>
          <p:cNvSpPr/>
          <p:nvPr/>
        </p:nvSpPr>
        <p:spPr>
          <a:xfrm>
            <a:off x="395536" y="4941168"/>
            <a:ext cx="2448272" cy="1296144"/>
          </a:xfrm>
          <a:prstGeom prst="wedgeRectCallout">
            <a:avLst/>
          </a:prstGeom>
          <a:solidFill>
            <a:schemeClr val="bg1"/>
          </a:solidFill>
          <a:ln w="12700">
            <a:solidFill>
              <a:srgbClr val="6D6E7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Easier access to GPs in order to prevent escalation of illness, quicker resolution to ongoing issues. </a:t>
            </a:r>
            <a:r>
              <a:rPr lang="en-GB" sz="1200" i="1" dirty="0">
                <a:solidFill>
                  <a:schemeClr val="tx1"/>
                </a:solidFill>
              </a:rPr>
              <a:t>(ICS survey respondent)</a:t>
            </a:r>
            <a:endParaRPr lang="en-GB" sz="1200" dirty="0">
              <a:solidFill>
                <a:schemeClr val="tx1"/>
              </a:solidFill>
            </a:endParaRPr>
          </a:p>
        </p:txBody>
      </p:sp>
      <p:sp>
        <p:nvSpPr>
          <p:cNvPr id="16" name="TextBox 15"/>
          <p:cNvSpPr txBox="1"/>
          <p:nvPr/>
        </p:nvSpPr>
        <p:spPr>
          <a:xfrm>
            <a:off x="539552" y="6479758"/>
            <a:ext cx="6952029" cy="261610"/>
          </a:xfrm>
          <a:prstGeom prst="rect">
            <a:avLst/>
          </a:prstGeom>
          <a:noFill/>
        </p:spPr>
        <p:txBody>
          <a:bodyPr wrap="square" rtlCol="0">
            <a:spAutoFit/>
          </a:bodyPr>
          <a:lstStyle/>
          <a:p>
            <a:r>
              <a:rPr lang="en-GB" sz="1050" i="1" dirty="0"/>
              <a:t>Key themes from analysis of Q6 responses</a:t>
            </a:r>
          </a:p>
        </p:txBody>
      </p:sp>
      <p:sp>
        <p:nvSpPr>
          <p:cNvPr id="18" name="Oval 17"/>
          <p:cNvSpPr>
            <a:spLocks noChangeAspect="1"/>
          </p:cNvSpPr>
          <p:nvPr/>
        </p:nvSpPr>
        <p:spPr>
          <a:xfrm>
            <a:off x="3498321" y="2713850"/>
            <a:ext cx="2111256" cy="2111021"/>
          </a:xfrm>
          <a:prstGeom prst="ellipse">
            <a:avLst/>
          </a:prstGeom>
          <a:solidFill>
            <a:schemeClr val="accent2"/>
          </a:solidFill>
          <a:ln w="1270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3635896" y="3019741"/>
            <a:ext cx="1845965" cy="1384995"/>
          </a:xfrm>
          <a:prstGeom prst="rect">
            <a:avLst/>
          </a:prstGeom>
          <a:noFill/>
        </p:spPr>
        <p:txBody>
          <a:bodyPr wrap="square" rtlCol="0">
            <a:spAutoFit/>
          </a:bodyPr>
          <a:lstStyle/>
          <a:p>
            <a:pPr algn="ctr"/>
            <a:r>
              <a:rPr lang="en-GB" sz="1400" dirty="0">
                <a:solidFill>
                  <a:schemeClr val="bg1"/>
                </a:solidFill>
              </a:rPr>
              <a:t>More health promotion and prevention programmes, and support to access these</a:t>
            </a:r>
            <a:endParaRPr lang="en-GB" sz="1000" dirty="0">
              <a:solidFill>
                <a:schemeClr val="bg1"/>
              </a:solidFill>
            </a:endParaRPr>
          </a:p>
        </p:txBody>
      </p:sp>
      <p:sp>
        <p:nvSpPr>
          <p:cNvPr id="20" name="Oval 19"/>
          <p:cNvSpPr>
            <a:spLocks noChangeAspect="1"/>
          </p:cNvSpPr>
          <p:nvPr/>
        </p:nvSpPr>
        <p:spPr>
          <a:xfrm>
            <a:off x="6349176" y="2713850"/>
            <a:ext cx="2111256" cy="2111021"/>
          </a:xfrm>
          <a:prstGeom prst="ellipse">
            <a:avLst/>
          </a:prstGeom>
          <a:solidFill>
            <a:schemeClr val="accent2"/>
          </a:solidFill>
          <a:ln w="1270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6496694" y="3019741"/>
            <a:ext cx="1845965" cy="1384995"/>
          </a:xfrm>
          <a:prstGeom prst="rect">
            <a:avLst/>
          </a:prstGeom>
          <a:noFill/>
        </p:spPr>
        <p:txBody>
          <a:bodyPr wrap="square" rtlCol="0">
            <a:spAutoFit/>
          </a:bodyPr>
          <a:lstStyle/>
          <a:p>
            <a:pPr algn="ctr"/>
            <a:r>
              <a:rPr lang="en-GB" sz="1400" dirty="0">
                <a:solidFill>
                  <a:schemeClr val="bg1"/>
                </a:solidFill>
              </a:rPr>
              <a:t>More accessible sports and activities, where costs is not a barrier (e.g. social prescribing)</a:t>
            </a:r>
            <a:endParaRPr lang="en-GB" sz="1000" dirty="0">
              <a:solidFill>
                <a:schemeClr val="bg1"/>
              </a:solidFill>
            </a:endParaRPr>
          </a:p>
        </p:txBody>
      </p:sp>
      <p:sp>
        <p:nvSpPr>
          <p:cNvPr id="22" name="Rectangular Callout 21"/>
          <p:cNvSpPr/>
          <p:nvPr/>
        </p:nvSpPr>
        <p:spPr>
          <a:xfrm>
            <a:off x="3059832" y="4941168"/>
            <a:ext cx="3096344" cy="1296144"/>
          </a:xfrm>
          <a:prstGeom prst="wedgeRectCallout">
            <a:avLst/>
          </a:prstGeom>
          <a:solidFill>
            <a:schemeClr val="bg1"/>
          </a:solidFill>
          <a:ln w="12700">
            <a:solidFill>
              <a:srgbClr val="6D6E7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Local community can work in partnership with the GP surgeries to help the local people to have better understanding of health management and provision. </a:t>
            </a:r>
            <a:r>
              <a:rPr lang="en-GB" sz="1200" i="1" dirty="0">
                <a:solidFill>
                  <a:schemeClr val="tx1"/>
                </a:solidFill>
              </a:rPr>
              <a:t>(</a:t>
            </a:r>
            <a:r>
              <a:rPr lang="en-GB" sz="1200" i="1" dirty="0" err="1">
                <a:solidFill>
                  <a:schemeClr val="tx1"/>
                </a:solidFill>
              </a:rPr>
              <a:t>Healthwatch</a:t>
            </a:r>
            <a:r>
              <a:rPr lang="en-GB" sz="1200" i="1" dirty="0">
                <a:solidFill>
                  <a:schemeClr val="tx1"/>
                </a:solidFill>
              </a:rPr>
              <a:t> survey respondent)</a:t>
            </a:r>
            <a:endParaRPr lang="en-GB" sz="1200" dirty="0">
              <a:solidFill>
                <a:schemeClr val="tx1"/>
              </a:solidFill>
            </a:endParaRPr>
          </a:p>
        </p:txBody>
      </p:sp>
      <p:sp>
        <p:nvSpPr>
          <p:cNvPr id="23" name="Rectangular Callout 22"/>
          <p:cNvSpPr/>
          <p:nvPr/>
        </p:nvSpPr>
        <p:spPr>
          <a:xfrm>
            <a:off x="6372200" y="4941168"/>
            <a:ext cx="2448272" cy="1296144"/>
          </a:xfrm>
          <a:prstGeom prst="wedgeRectCallout">
            <a:avLst/>
          </a:prstGeom>
          <a:solidFill>
            <a:schemeClr val="bg1"/>
          </a:solidFill>
          <a:ln w="12700">
            <a:solidFill>
              <a:srgbClr val="6D6E7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Being able to keep physically fit by using sporting facilities that are not too expensive.  </a:t>
            </a:r>
            <a:r>
              <a:rPr lang="en-GB" sz="1200" i="1" dirty="0">
                <a:solidFill>
                  <a:schemeClr val="tx1"/>
                </a:solidFill>
              </a:rPr>
              <a:t>(</a:t>
            </a:r>
            <a:r>
              <a:rPr lang="en-GB" sz="1200" i="1" dirty="0" err="1">
                <a:solidFill>
                  <a:schemeClr val="tx1"/>
                </a:solidFill>
              </a:rPr>
              <a:t>Healthwatch</a:t>
            </a:r>
            <a:r>
              <a:rPr lang="en-GB" sz="1200" i="1" dirty="0">
                <a:solidFill>
                  <a:schemeClr val="tx1"/>
                </a:solidFill>
              </a:rPr>
              <a:t> survey respondent)</a:t>
            </a:r>
            <a:endParaRPr lang="en-GB" sz="1200" dirty="0">
              <a:solidFill>
                <a:schemeClr val="tx1"/>
              </a:solidFill>
            </a:endParaRPr>
          </a:p>
        </p:txBody>
      </p:sp>
      <p:sp>
        <p:nvSpPr>
          <p:cNvPr id="25" name="Rectangle 24"/>
          <p:cNvSpPr/>
          <p:nvPr/>
        </p:nvSpPr>
        <p:spPr>
          <a:xfrm>
            <a:off x="216024" y="168895"/>
            <a:ext cx="8676456" cy="307777"/>
          </a:xfrm>
          <a:prstGeom prst="rect">
            <a:avLst/>
          </a:prstGeom>
        </p:spPr>
        <p:txBody>
          <a:bodyPr wrap="square">
            <a:spAutoFit/>
          </a:bodyPr>
          <a:lstStyle/>
          <a:p>
            <a:r>
              <a:rPr lang="en-GB" sz="1400" b="1" dirty="0">
                <a:solidFill>
                  <a:srgbClr val="6D6E71"/>
                </a:solidFill>
              </a:rPr>
              <a:t>Survey responses</a:t>
            </a:r>
            <a:endParaRPr lang="en-GB" sz="1400" dirty="0">
              <a:solidFill>
                <a:srgbClr val="6D6E71"/>
              </a:solidFill>
            </a:endParaRPr>
          </a:p>
        </p:txBody>
      </p:sp>
    </p:spTree>
    <p:extLst>
      <p:ext uri="{BB962C8B-B14F-4D97-AF65-F5344CB8AC3E}">
        <p14:creationId xmlns:p14="http://schemas.microsoft.com/office/powerpoint/2010/main" val="1455818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A4C18273-3B06-4AC5-BD96-A00D2AA2E2E6}" type="slidenum">
              <a:rPr lang="en-GB" smtClean="0"/>
              <a:pPr/>
              <a:t>17</a:t>
            </a:fld>
            <a:endParaRPr lang="en-GB" dirty="0"/>
          </a:p>
        </p:txBody>
      </p:sp>
      <p:sp>
        <p:nvSpPr>
          <p:cNvPr id="4" name="Title 3"/>
          <p:cNvSpPr txBox="1">
            <a:spLocks/>
          </p:cNvSpPr>
          <p:nvPr/>
        </p:nvSpPr>
        <p:spPr>
          <a:xfrm>
            <a:off x="251520" y="548680"/>
            <a:ext cx="7056784" cy="1080120"/>
          </a:xfrm>
          <a:prstGeom prst="rect">
            <a:avLst/>
          </a:prstGeom>
        </p:spPr>
        <p:txBody>
          <a:bodyPr vert="horz" lIns="91440" tIns="45720" rIns="91440" bIns="45720" rtlCol="0" anchor="t">
            <a:noAutofit/>
          </a:bodyPr>
          <a:lstStyle>
            <a:lvl1pPr algn="l" defTabSz="914400" rtl="0" eaLnBrk="1" latinLnBrk="0" hangingPunct="1">
              <a:spcBef>
                <a:spcPct val="0"/>
              </a:spcBef>
              <a:buNone/>
              <a:defRPr lang="en-US" sz="1600" b="0" i="1"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sz="2000" b="1" i="0" dirty="0">
                <a:solidFill>
                  <a:srgbClr val="6D6E71"/>
                </a:solidFill>
              </a:rPr>
              <a:t>Local services and support: Usage and what worked well</a:t>
            </a:r>
          </a:p>
          <a:p>
            <a:r>
              <a:rPr lang="en-GB" sz="1400" i="0" dirty="0">
                <a:solidFill>
                  <a:srgbClr val="6D6E71"/>
                </a:solidFill>
              </a:rPr>
              <a:t>Local services and support groups that help people to manage their own care needs appear to be widely accessed, with almost half (48%) of respondents reporting they have tried to access these services.</a:t>
            </a:r>
            <a:endParaRPr sz="1800" i="0" dirty="0">
              <a:solidFill>
                <a:srgbClr val="6D6E71"/>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5597" y="83885"/>
            <a:ext cx="1400899" cy="1400899"/>
          </a:xfrm>
          <a:prstGeom prst="rect">
            <a:avLst/>
          </a:prstGeom>
          <a:effectLst>
            <a:outerShdw blurRad="50800" dist="38100" dir="2700000" algn="tl" rotWithShape="0">
              <a:prstClr val="black">
                <a:alpha val="40000"/>
              </a:prstClr>
            </a:outerShdw>
          </a:effectLst>
        </p:spPr>
      </p:pic>
      <p:sp>
        <p:nvSpPr>
          <p:cNvPr id="11" name="Rectangle 10"/>
          <p:cNvSpPr/>
          <p:nvPr/>
        </p:nvSpPr>
        <p:spPr>
          <a:xfrm>
            <a:off x="3563888" y="2552705"/>
            <a:ext cx="5328592" cy="3323987"/>
          </a:xfrm>
          <a:prstGeom prst="rect">
            <a:avLst/>
          </a:prstGeom>
          <a:solidFill>
            <a:schemeClr val="tx1">
              <a:lumMod val="20000"/>
              <a:lumOff val="80000"/>
            </a:schemeClr>
          </a:solidFill>
        </p:spPr>
        <p:txBody>
          <a:bodyPr wrap="square">
            <a:spAutoFit/>
          </a:bodyPr>
          <a:lstStyle/>
          <a:p>
            <a:endParaRPr lang="en-GB" sz="1400" b="1" dirty="0"/>
          </a:p>
          <a:p>
            <a:endParaRPr lang="en-GB" sz="1400" b="1" dirty="0"/>
          </a:p>
          <a:p>
            <a:r>
              <a:rPr lang="en-GB" sz="1400" b="1" dirty="0">
                <a:solidFill>
                  <a:schemeClr val="accent2"/>
                </a:solidFill>
              </a:rPr>
              <a:t>Key themes:</a:t>
            </a:r>
          </a:p>
          <a:p>
            <a:r>
              <a:rPr lang="en-GB" sz="1400" b="1" dirty="0"/>
              <a:t>Access to community pharmacies</a:t>
            </a:r>
            <a:r>
              <a:rPr lang="en-GB" sz="1400" dirty="0"/>
              <a:t>, </a:t>
            </a:r>
            <a:r>
              <a:rPr lang="en-GB" sz="1400" b="1" dirty="0"/>
              <a:t>expert advice and support </a:t>
            </a:r>
            <a:r>
              <a:rPr lang="en-GB" sz="1400" dirty="0"/>
              <a:t>is the most frequent area highlighted by people in relation to using local services that worked well. </a:t>
            </a:r>
          </a:p>
          <a:p>
            <a:endParaRPr lang="en-GB" sz="1400" dirty="0"/>
          </a:p>
          <a:p>
            <a:r>
              <a:rPr lang="en-GB" sz="1400" dirty="0"/>
              <a:t>Local groups and services give people access to </a:t>
            </a:r>
            <a:r>
              <a:rPr lang="en-GB" sz="1400" b="1" dirty="0"/>
              <a:t>peer support</a:t>
            </a:r>
            <a:r>
              <a:rPr lang="en-GB" sz="1400" dirty="0"/>
              <a:t>, which help people to better understand and deal with their health condition. </a:t>
            </a:r>
          </a:p>
          <a:p>
            <a:endParaRPr lang="en-GB" sz="1400" dirty="0"/>
          </a:p>
          <a:p>
            <a:r>
              <a:rPr lang="en-GB" sz="1400" b="1" dirty="0"/>
              <a:t>Community based services </a:t>
            </a:r>
            <a:r>
              <a:rPr lang="en-GB" sz="1400" dirty="0"/>
              <a:t>work well. People have described such services to be approachable, helpful and supportive. </a:t>
            </a:r>
          </a:p>
        </p:txBody>
      </p:sp>
      <p:sp>
        <p:nvSpPr>
          <p:cNvPr id="6" name="Oval 5"/>
          <p:cNvSpPr>
            <a:spLocks noChangeAspect="1"/>
          </p:cNvSpPr>
          <p:nvPr/>
        </p:nvSpPr>
        <p:spPr>
          <a:xfrm>
            <a:off x="395536" y="2048649"/>
            <a:ext cx="2520280" cy="2520000"/>
          </a:xfrm>
          <a:prstGeom prst="ellipse">
            <a:avLst/>
          </a:prstGeom>
          <a:solidFill>
            <a:schemeClr val="accent2"/>
          </a:solidFill>
          <a:ln w="1270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11560" y="2348880"/>
            <a:ext cx="2088232" cy="1969770"/>
          </a:xfrm>
          <a:prstGeom prst="rect">
            <a:avLst/>
          </a:prstGeom>
          <a:noFill/>
        </p:spPr>
        <p:txBody>
          <a:bodyPr wrap="square" rtlCol="0">
            <a:spAutoFit/>
          </a:bodyPr>
          <a:lstStyle/>
          <a:p>
            <a:pPr algn="ctr"/>
            <a:r>
              <a:rPr lang="en-GB" sz="2400" b="1" dirty="0">
                <a:solidFill>
                  <a:schemeClr val="bg1"/>
                </a:solidFill>
              </a:rPr>
              <a:t>48%</a:t>
            </a:r>
            <a:r>
              <a:rPr lang="en-GB" sz="1400" b="1" dirty="0">
                <a:solidFill>
                  <a:schemeClr val="bg1"/>
                </a:solidFill>
              </a:rPr>
              <a:t> </a:t>
            </a:r>
            <a:r>
              <a:rPr lang="en-GB" sz="1400" dirty="0">
                <a:solidFill>
                  <a:schemeClr val="bg1"/>
                </a:solidFill>
              </a:rPr>
              <a:t>of all respondents have tried to use local services that help them to manage their own health and care needs and offer them support*</a:t>
            </a:r>
          </a:p>
        </p:txBody>
      </p:sp>
      <p:sp>
        <p:nvSpPr>
          <p:cNvPr id="8" name="TextBox 7">
            <a:extLst>
              <a:ext uri="{FF2B5EF4-FFF2-40B4-BE49-F238E27FC236}">
                <a16:creationId xmlns="" xmlns:a16="http://schemas.microsoft.com/office/drawing/2014/main" id="{BCD7AE04-1A95-49DD-BB86-458BCE751A53}"/>
              </a:ext>
            </a:extLst>
          </p:cNvPr>
          <p:cNvSpPr txBox="1"/>
          <p:nvPr/>
        </p:nvSpPr>
        <p:spPr>
          <a:xfrm rot="21178601">
            <a:off x="4367133" y="2231311"/>
            <a:ext cx="3722101" cy="498772"/>
          </a:xfrm>
          <a:prstGeom prst="rect">
            <a:avLst/>
          </a:prstGeom>
          <a:solidFill>
            <a:schemeClr val="tx1"/>
          </a:solidFill>
          <a:ln>
            <a:noFill/>
          </a:ln>
          <a:effectLst>
            <a:outerShdw blurRad="50800" dist="38100" dir="2700000" algn="tl" rotWithShape="0">
              <a:srgbClr val="000000">
                <a:alpha val="43000"/>
              </a:srgbClr>
            </a:outerShdw>
          </a:effectLst>
        </p:spPr>
        <p:style>
          <a:lnRef idx="2">
            <a:schemeClr val="dk1">
              <a:shade val="50000"/>
            </a:schemeClr>
          </a:lnRef>
          <a:fillRef idx="1">
            <a:schemeClr val="dk1"/>
          </a:fillRef>
          <a:effectRef idx="0">
            <a:schemeClr val="dk1"/>
          </a:effectRef>
          <a:fontRef idx="minor">
            <a:schemeClr val="lt1"/>
          </a:fontRef>
        </p:style>
        <p:txBody>
          <a:bodyPr wrap="square" rtlCol="0" anchor="ctr" anchorCtr="0">
            <a:noAutofit/>
          </a:bodyPr>
          <a:lstStyle/>
          <a:p>
            <a:pPr algn="ctr">
              <a:spcAft>
                <a:spcPts val="3600"/>
              </a:spcAft>
              <a:buClr>
                <a:srgbClr val="FF3399"/>
              </a:buClr>
              <a:buSzPct val="125000"/>
              <a:defRPr/>
            </a:pPr>
            <a:r>
              <a:rPr lang="en-GB" sz="1400" b="1" dirty="0">
                <a:solidFill>
                  <a:prstClr val="white"/>
                </a:solidFill>
              </a:rPr>
              <a:t>What worked well when accessing local services and support groups?</a:t>
            </a:r>
            <a:endParaRPr lang="en-GB" sz="1400" dirty="0">
              <a:solidFill>
                <a:prstClr val="white"/>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35982">
            <a:off x="2882595" y="1831597"/>
            <a:ext cx="1583823" cy="1583823"/>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1049" y="1744549"/>
            <a:ext cx="1220611" cy="1424688"/>
          </a:xfrm>
          <a:prstGeom prst="rect">
            <a:avLst/>
          </a:prstGeom>
        </p:spPr>
      </p:pic>
      <p:sp>
        <p:nvSpPr>
          <p:cNvPr id="14" name="Rectangular Callout 13"/>
          <p:cNvSpPr/>
          <p:nvPr/>
        </p:nvSpPr>
        <p:spPr>
          <a:xfrm>
            <a:off x="395536" y="4653136"/>
            <a:ext cx="2664296" cy="1223556"/>
          </a:xfrm>
          <a:prstGeom prst="wedgeRectCallout">
            <a:avLst/>
          </a:prstGeom>
          <a:solidFill>
            <a:schemeClr val="bg1"/>
          </a:solidFill>
          <a:ln w="12700">
            <a:solidFill>
              <a:srgbClr val="6D6E7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Being able to discuss health needs with the local community pharmacy when the GP Practice is closed e.g. on a Saturday. </a:t>
            </a:r>
            <a:r>
              <a:rPr lang="en-GB" sz="1200" i="1" dirty="0">
                <a:solidFill>
                  <a:schemeClr val="tx1"/>
                </a:solidFill>
              </a:rPr>
              <a:t>(</a:t>
            </a:r>
            <a:r>
              <a:rPr lang="en-GB" sz="1200" i="1" dirty="0" err="1">
                <a:solidFill>
                  <a:schemeClr val="tx1"/>
                </a:solidFill>
              </a:rPr>
              <a:t>Healthwatch</a:t>
            </a:r>
            <a:r>
              <a:rPr lang="en-GB" sz="1200" i="1" dirty="0">
                <a:solidFill>
                  <a:schemeClr val="tx1"/>
                </a:solidFill>
              </a:rPr>
              <a:t> survey respondent)</a:t>
            </a:r>
            <a:r>
              <a:rPr lang="en-GB" sz="1200" dirty="0">
                <a:solidFill>
                  <a:schemeClr val="tx1"/>
                </a:solidFill>
              </a:rPr>
              <a:t> </a:t>
            </a:r>
          </a:p>
        </p:txBody>
      </p:sp>
      <p:sp>
        <p:nvSpPr>
          <p:cNvPr id="16" name="TextBox 15"/>
          <p:cNvSpPr txBox="1"/>
          <p:nvPr/>
        </p:nvSpPr>
        <p:spPr>
          <a:xfrm>
            <a:off x="524719" y="6325870"/>
            <a:ext cx="6952029" cy="415498"/>
          </a:xfrm>
          <a:prstGeom prst="rect">
            <a:avLst/>
          </a:prstGeom>
          <a:noFill/>
        </p:spPr>
        <p:txBody>
          <a:bodyPr wrap="square" rtlCol="0">
            <a:spAutoFit/>
          </a:bodyPr>
          <a:lstStyle/>
          <a:p>
            <a:r>
              <a:rPr lang="en-GB" sz="1050" i="1" dirty="0"/>
              <a:t>*Q7 % all who have used services; Base: all those answering question</a:t>
            </a:r>
          </a:p>
          <a:p>
            <a:r>
              <a:rPr lang="en-GB" sz="1050" i="1" dirty="0"/>
              <a:t>Key themes taken from analysis of Q8 responses</a:t>
            </a:r>
          </a:p>
        </p:txBody>
      </p:sp>
      <p:sp>
        <p:nvSpPr>
          <p:cNvPr id="15" name="Rectangle 14"/>
          <p:cNvSpPr/>
          <p:nvPr/>
        </p:nvSpPr>
        <p:spPr>
          <a:xfrm>
            <a:off x="216024" y="168895"/>
            <a:ext cx="8676456" cy="307777"/>
          </a:xfrm>
          <a:prstGeom prst="rect">
            <a:avLst/>
          </a:prstGeom>
        </p:spPr>
        <p:txBody>
          <a:bodyPr wrap="square">
            <a:spAutoFit/>
          </a:bodyPr>
          <a:lstStyle/>
          <a:p>
            <a:r>
              <a:rPr lang="en-GB" sz="1400" b="1" dirty="0">
                <a:solidFill>
                  <a:srgbClr val="6D6E71"/>
                </a:solidFill>
              </a:rPr>
              <a:t>Survey responses</a:t>
            </a:r>
            <a:endParaRPr lang="en-GB" sz="1400" dirty="0">
              <a:solidFill>
                <a:srgbClr val="6D6E71"/>
              </a:solidFill>
            </a:endParaRPr>
          </a:p>
        </p:txBody>
      </p:sp>
    </p:spTree>
    <p:extLst>
      <p:ext uri="{BB962C8B-B14F-4D97-AF65-F5344CB8AC3E}">
        <p14:creationId xmlns:p14="http://schemas.microsoft.com/office/powerpoint/2010/main" val="2019997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A4C18273-3B06-4AC5-BD96-A00D2AA2E2E6}" type="slidenum">
              <a:rPr lang="en-GB" smtClean="0"/>
              <a:pPr/>
              <a:t>18</a:t>
            </a:fld>
            <a:endParaRPr lang="en-GB" dirty="0"/>
          </a:p>
        </p:txBody>
      </p:sp>
      <p:sp>
        <p:nvSpPr>
          <p:cNvPr id="4" name="Title 3"/>
          <p:cNvSpPr txBox="1">
            <a:spLocks/>
          </p:cNvSpPr>
          <p:nvPr/>
        </p:nvSpPr>
        <p:spPr>
          <a:xfrm>
            <a:off x="251520" y="548680"/>
            <a:ext cx="7056784" cy="1080120"/>
          </a:xfrm>
          <a:prstGeom prst="rect">
            <a:avLst/>
          </a:prstGeom>
        </p:spPr>
        <p:txBody>
          <a:bodyPr vert="horz" lIns="91440" tIns="45720" rIns="91440" bIns="45720" rtlCol="0" anchor="t">
            <a:noAutofit/>
          </a:bodyPr>
          <a:lstStyle>
            <a:lvl1pPr algn="l" defTabSz="914400" rtl="0" eaLnBrk="1" latinLnBrk="0" hangingPunct="1">
              <a:spcBef>
                <a:spcPct val="0"/>
              </a:spcBef>
              <a:buNone/>
              <a:defRPr lang="en-US" sz="1600" b="0" i="1"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b="1" i="0" dirty="0">
                <a:solidFill>
                  <a:srgbClr val="6D6E71"/>
                </a:solidFill>
              </a:rPr>
              <a:t>Local services and support: </a:t>
            </a:r>
            <a:r>
              <a:rPr sz="2000" b="1" i="0" dirty="0">
                <a:solidFill>
                  <a:srgbClr val="6D6E71"/>
                </a:solidFill>
              </a:rPr>
              <a:t>Suggestions for improvement</a:t>
            </a:r>
          </a:p>
          <a:p>
            <a:r>
              <a:rPr lang="en-GB" sz="1400" i="0" dirty="0">
                <a:solidFill>
                  <a:srgbClr val="6D6E71"/>
                </a:solidFill>
              </a:rPr>
              <a:t>Respondents would like to see more funding and resources, better access to Mental Health services and better communication of services.</a:t>
            </a:r>
            <a:endParaRPr sz="1800" i="0" dirty="0">
              <a:solidFill>
                <a:srgbClr val="6D6E71"/>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5597" y="83885"/>
            <a:ext cx="1400899" cy="1400899"/>
          </a:xfrm>
          <a:prstGeom prst="rect">
            <a:avLst/>
          </a:prstGeom>
          <a:effectLst>
            <a:outerShdw blurRad="50800" dist="38100" dir="2700000" algn="tl" rotWithShape="0">
              <a:prstClr val="black">
                <a:alpha val="40000"/>
              </a:prstClr>
            </a:outerShdw>
          </a:effectLst>
        </p:spPr>
      </p:pic>
      <p:sp>
        <p:nvSpPr>
          <p:cNvPr id="11" name="Rectangle 10"/>
          <p:cNvSpPr/>
          <p:nvPr/>
        </p:nvSpPr>
        <p:spPr>
          <a:xfrm>
            <a:off x="3563888" y="2552705"/>
            <a:ext cx="5328592" cy="2246769"/>
          </a:xfrm>
          <a:prstGeom prst="rect">
            <a:avLst/>
          </a:prstGeom>
          <a:solidFill>
            <a:schemeClr val="tx1">
              <a:lumMod val="20000"/>
              <a:lumOff val="80000"/>
            </a:schemeClr>
          </a:solidFill>
        </p:spPr>
        <p:txBody>
          <a:bodyPr wrap="square">
            <a:spAutoFit/>
          </a:bodyPr>
          <a:lstStyle/>
          <a:p>
            <a:endParaRPr lang="en-GB" sz="1400" b="1" dirty="0"/>
          </a:p>
          <a:p>
            <a:endParaRPr lang="en-GB" sz="1400" b="1" dirty="0"/>
          </a:p>
          <a:p>
            <a:r>
              <a:rPr lang="en-GB" sz="1400" b="1" dirty="0">
                <a:solidFill>
                  <a:schemeClr val="accent2"/>
                </a:solidFill>
              </a:rPr>
              <a:t>Key themes:</a:t>
            </a:r>
          </a:p>
          <a:p>
            <a:r>
              <a:rPr lang="en-GB" sz="1400" b="1" dirty="0"/>
              <a:t>More funding and resources </a:t>
            </a:r>
            <a:r>
              <a:rPr lang="en-GB" sz="1400" dirty="0"/>
              <a:t>for local support groups and services. </a:t>
            </a:r>
          </a:p>
          <a:p>
            <a:endParaRPr lang="en-GB" sz="1400" dirty="0"/>
          </a:p>
          <a:p>
            <a:r>
              <a:rPr lang="en-GB" sz="1400" dirty="0"/>
              <a:t>More </a:t>
            </a:r>
            <a:r>
              <a:rPr lang="en-GB" sz="1400" b="1" dirty="0"/>
              <a:t>Mental Health Support </a:t>
            </a:r>
            <a:r>
              <a:rPr lang="en-GB" sz="1400" dirty="0"/>
              <a:t>for people accessing local services. </a:t>
            </a:r>
          </a:p>
          <a:p>
            <a:endParaRPr lang="en-GB" sz="1400" dirty="0"/>
          </a:p>
          <a:p>
            <a:r>
              <a:rPr lang="en-GB" sz="1400" dirty="0"/>
              <a:t>Better </a:t>
            </a:r>
            <a:r>
              <a:rPr lang="en-GB" sz="1400" b="1" dirty="0"/>
              <a:t>awareness </a:t>
            </a:r>
            <a:r>
              <a:rPr lang="en-GB" sz="1400" dirty="0"/>
              <a:t>and communication of local services. </a:t>
            </a:r>
          </a:p>
        </p:txBody>
      </p:sp>
      <p:sp>
        <p:nvSpPr>
          <p:cNvPr id="6" name="Oval 5"/>
          <p:cNvSpPr>
            <a:spLocks noChangeAspect="1"/>
          </p:cNvSpPr>
          <p:nvPr/>
        </p:nvSpPr>
        <p:spPr>
          <a:xfrm>
            <a:off x="395536" y="2048649"/>
            <a:ext cx="2520280" cy="2520000"/>
          </a:xfrm>
          <a:prstGeom prst="ellipse">
            <a:avLst/>
          </a:prstGeom>
          <a:solidFill>
            <a:schemeClr val="accent2"/>
          </a:solidFill>
          <a:ln w="1270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11560" y="2348880"/>
            <a:ext cx="2088232" cy="1969770"/>
          </a:xfrm>
          <a:prstGeom prst="rect">
            <a:avLst/>
          </a:prstGeom>
          <a:noFill/>
        </p:spPr>
        <p:txBody>
          <a:bodyPr wrap="square" rtlCol="0">
            <a:spAutoFit/>
          </a:bodyPr>
          <a:lstStyle/>
          <a:p>
            <a:pPr algn="ctr"/>
            <a:r>
              <a:rPr lang="en-GB" sz="2400" b="1" dirty="0">
                <a:solidFill>
                  <a:schemeClr val="bg1"/>
                </a:solidFill>
              </a:rPr>
              <a:t>48%</a:t>
            </a:r>
            <a:r>
              <a:rPr lang="en-GB" sz="1400" b="1" dirty="0">
                <a:solidFill>
                  <a:schemeClr val="bg1"/>
                </a:solidFill>
              </a:rPr>
              <a:t> </a:t>
            </a:r>
            <a:r>
              <a:rPr lang="en-GB" sz="1400" dirty="0">
                <a:solidFill>
                  <a:schemeClr val="bg1"/>
                </a:solidFill>
              </a:rPr>
              <a:t>of all respondents have tried to use local services that help them to manage their own health and care needs and offer them support*</a:t>
            </a:r>
          </a:p>
        </p:txBody>
      </p:sp>
      <p:sp>
        <p:nvSpPr>
          <p:cNvPr id="8" name="TextBox 7">
            <a:extLst>
              <a:ext uri="{FF2B5EF4-FFF2-40B4-BE49-F238E27FC236}">
                <a16:creationId xmlns="" xmlns:a16="http://schemas.microsoft.com/office/drawing/2014/main" id="{BCD7AE04-1A95-49DD-BB86-458BCE751A53}"/>
              </a:ext>
            </a:extLst>
          </p:cNvPr>
          <p:cNvSpPr txBox="1"/>
          <p:nvPr/>
        </p:nvSpPr>
        <p:spPr>
          <a:xfrm rot="21178601">
            <a:off x="4128615" y="2245948"/>
            <a:ext cx="3961517" cy="498772"/>
          </a:xfrm>
          <a:prstGeom prst="rect">
            <a:avLst/>
          </a:prstGeom>
          <a:solidFill>
            <a:schemeClr val="tx1"/>
          </a:solidFill>
          <a:ln>
            <a:noFill/>
          </a:ln>
          <a:effectLst>
            <a:outerShdw blurRad="50800" dist="38100" dir="2700000" algn="tl" rotWithShape="0">
              <a:srgbClr val="000000">
                <a:alpha val="43000"/>
              </a:srgbClr>
            </a:outerShdw>
          </a:effectLst>
        </p:spPr>
        <p:style>
          <a:lnRef idx="2">
            <a:schemeClr val="dk1">
              <a:shade val="50000"/>
            </a:schemeClr>
          </a:lnRef>
          <a:fillRef idx="1">
            <a:schemeClr val="dk1"/>
          </a:fillRef>
          <a:effectRef idx="0">
            <a:schemeClr val="dk1"/>
          </a:effectRef>
          <a:fontRef idx="minor">
            <a:schemeClr val="lt1"/>
          </a:fontRef>
        </p:style>
        <p:txBody>
          <a:bodyPr wrap="square" rtlCol="0" anchor="ctr" anchorCtr="0">
            <a:noAutofit/>
          </a:bodyPr>
          <a:lstStyle/>
          <a:p>
            <a:pPr algn="ctr">
              <a:spcAft>
                <a:spcPts val="3600"/>
              </a:spcAft>
              <a:buClr>
                <a:srgbClr val="FF3399"/>
              </a:buClr>
              <a:buSzPct val="125000"/>
              <a:defRPr/>
            </a:pPr>
            <a:r>
              <a:rPr lang="en-GB" sz="1400" b="1" dirty="0">
                <a:solidFill>
                  <a:prstClr val="white"/>
                </a:solidFill>
              </a:rPr>
              <a:t>What could be improved in relation to local services and support groups?</a:t>
            </a:r>
            <a:endParaRPr lang="en-GB" sz="1400" dirty="0">
              <a:solidFill>
                <a:prstClr val="white"/>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35982">
            <a:off x="2713372" y="1831597"/>
            <a:ext cx="1583823" cy="1583823"/>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1084" y="1628801"/>
            <a:ext cx="1009596" cy="1440160"/>
          </a:xfrm>
          <a:prstGeom prst="rect">
            <a:avLst/>
          </a:prstGeom>
        </p:spPr>
      </p:pic>
      <p:sp>
        <p:nvSpPr>
          <p:cNvPr id="14" name="Rectangular Callout 13"/>
          <p:cNvSpPr/>
          <p:nvPr/>
        </p:nvSpPr>
        <p:spPr>
          <a:xfrm>
            <a:off x="395536" y="4869160"/>
            <a:ext cx="2664296" cy="1224136"/>
          </a:xfrm>
          <a:prstGeom prst="wedgeRectCallout">
            <a:avLst/>
          </a:prstGeom>
          <a:solidFill>
            <a:schemeClr val="bg1"/>
          </a:solidFill>
          <a:ln w="12700">
            <a:solidFill>
              <a:srgbClr val="6D6E7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More funding to voluntary services/community groups to enable them to continue their work. </a:t>
            </a:r>
            <a:r>
              <a:rPr lang="en-GB" sz="1200" i="1" dirty="0">
                <a:solidFill>
                  <a:schemeClr val="tx1"/>
                </a:solidFill>
              </a:rPr>
              <a:t>(</a:t>
            </a:r>
            <a:r>
              <a:rPr lang="en-GB" sz="1200" i="1" dirty="0" err="1">
                <a:solidFill>
                  <a:schemeClr val="tx1"/>
                </a:solidFill>
              </a:rPr>
              <a:t>Healthwatch</a:t>
            </a:r>
            <a:r>
              <a:rPr lang="en-GB" sz="1200" i="1" dirty="0">
                <a:solidFill>
                  <a:schemeClr val="tx1"/>
                </a:solidFill>
              </a:rPr>
              <a:t> survey respondent)</a:t>
            </a:r>
            <a:endParaRPr lang="en-GB" sz="1200" dirty="0">
              <a:solidFill>
                <a:schemeClr val="tx1"/>
              </a:solidFill>
            </a:endParaRPr>
          </a:p>
        </p:txBody>
      </p:sp>
      <p:sp>
        <p:nvSpPr>
          <p:cNvPr id="15" name="Rectangular Callout 14"/>
          <p:cNvSpPr/>
          <p:nvPr/>
        </p:nvSpPr>
        <p:spPr>
          <a:xfrm>
            <a:off x="3635896" y="4869160"/>
            <a:ext cx="3240360" cy="1224136"/>
          </a:xfrm>
          <a:prstGeom prst="wedgeRectCallout">
            <a:avLst/>
          </a:prstGeom>
          <a:solidFill>
            <a:schemeClr val="bg1"/>
          </a:solidFill>
          <a:ln w="12700">
            <a:solidFill>
              <a:srgbClr val="6D6E7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Waiting times are too long for mental health support.  Only limited number of sessions for counselling and these ended just as I felt the sessions were becoming useful to me. </a:t>
            </a:r>
            <a:r>
              <a:rPr lang="en-GB" sz="1200" i="1" dirty="0">
                <a:solidFill>
                  <a:schemeClr val="tx1"/>
                </a:solidFill>
              </a:rPr>
              <a:t>(</a:t>
            </a:r>
            <a:r>
              <a:rPr lang="en-GB" sz="1200" i="1" dirty="0" err="1">
                <a:solidFill>
                  <a:schemeClr val="tx1"/>
                </a:solidFill>
              </a:rPr>
              <a:t>Healthwatch</a:t>
            </a:r>
            <a:r>
              <a:rPr lang="en-GB" sz="1200" i="1" dirty="0">
                <a:solidFill>
                  <a:schemeClr val="tx1"/>
                </a:solidFill>
              </a:rPr>
              <a:t> survey respondent)</a:t>
            </a:r>
            <a:endParaRPr lang="en-GB" sz="1200" dirty="0">
              <a:solidFill>
                <a:schemeClr val="tx1"/>
              </a:solidFill>
            </a:endParaRPr>
          </a:p>
        </p:txBody>
      </p:sp>
      <p:sp>
        <p:nvSpPr>
          <p:cNvPr id="16" name="Rectangular Callout 15"/>
          <p:cNvSpPr/>
          <p:nvPr/>
        </p:nvSpPr>
        <p:spPr>
          <a:xfrm>
            <a:off x="7308304" y="4869160"/>
            <a:ext cx="1512168" cy="1224136"/>
          </a:xfrm>
          <a:prstGeom prst="wedgeRectCallout">
            <a:avLst/>
          </a:prstGeom>
          <a:solidFill>
            <a:schemeClr val="bg1"/>
          </a:solidFill>
          <a:ln w="12700">
            <a:solidFill>
              <a:srgbClr val="6D6E7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Better awareness that the groups exist! </a:t>
            </a:r>
            <a:r>
              <a:rPr lang="en-GB" sz="1200" i="1" dirty="0">
                <a:solidFill>
                  <a:schemeClr val="tx1"/>
                </a:solidFill>
              </a:rPr>
              <a:t>(ICS survey respondent)</a:t>
            </a:r>
            <a:endParaRPr lang="en-GB" sz="1200" dirty="0">
              <a:solidFill>
                <a:schemeClr val="tx1"/>
              </a:solidFill>
            </a:endParaRPr>
          </a:p>
        </p:txBody>
      </p:sp>
      <p:sp>
        <p:nvSpPr>
          <p:cNvPr id="20" name="TextBox 19"/>
          <p:cNvSpPr txBox="1"/>
          <p:nvPr/>
        </p:nvSpPr>
        <p:spPr>
          <a:xfrm>
            <a:off x="611560" y="6325870"/>
            <a:ext cx="6952029" cy="415498"/>
          </a:xfrm>
          <a:prstGeom prst="rect">
            <a:avLst/>
          </a:prstGeom>
          <a:noFill/>
        </p:spPr>
        <p:txBody>
          <a:bodyPr wrap="square" rtlCol="0">
            <a:spAutoFit/>
          </a:bodyPr>
          <a:lstStyle/>
          <a:p>
            <a:r>
              <a:rPr lang="en-GB" sz="1050" i="1" dirty="0"/>
              <a:t>*Q7 % all who have used services; Base: all those answering question</a:t>
            </a:r>
          </a:p>
          <a:p>
            <a:r>
              <a:rPr lang="en-GB" sz="1050" i="1" dirty="0"/>
              <a:t>Key themes taken from analysis of Q9 responses</a:t>
            </a:r>
          </a:p>
        </p:txBody>
      </p:sp>
      <p:sp>
        <p:nvSpPr>
          <p:cNvPr id="17" name="Rectangle 16"/>
          <p:cNvSpPr/>
          <p:nvPr/>
        </p:nvSpPr>
        <p:spPr>
          <a:xfrm>
            <a:off x="216024" y="168895"/>
            <a:ext cx="8676456" cy="307777"/>
          </a:xfrm>
          <a:prstGeom prst="rect">
            <a:avLst/>
          </a:prstGeom>
        </p:spPr>
        <p:txBody>
          <a:bodyPr wrap="square">
            <a:spAutoFit/>
          </a:bodyPr>
          <a:lstStyle/>
          <a:p>
            <a:r>
              <a:rPr lang="en-GB" sz="1400" b="1" dirty="0">
                <a:solidFill>
                  <a:srgbClr val="6D6E71"/>
                </a:solidFill>
              </a:rPr>
              <a:t>Survey responses</a:t>
            </a:r>
            <a:endParaRPr lang="en-GB" sz="1400" dirty="0">
              <a:solidFill>
                <a:srgbClr val="6D6E71"/>
              </a:solidFill>
            </a:endParaRPr>
          </a:p>
        </p:txBody>
      </p:sp>
    </p:spTree>
    <p:extLst>
      <p:ext uri="{BB962C8B-B14F-4D97-AF65-F5344CB8AC3E}">
        <p14:creationId xmlns:p14="http://schemas.microsoft.com/office/powerpoint/2010/main" val="2390579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8" name="Isosceles Triangle 47"/>
          <p:cNvSpPr/>
          <p:nvPr/>
        </p:nvSpPr>
        <p:spPr>
          <a:xfrm rot="16200000" flipH="1">
            <a:off x="1703567" y="2500045"/>
            <a:ext cx="1632409" cy="504057"/>
          </a:xfrm>
          <a:prstGeom prst="triangle">
            <a:avLst/>
          </a:prstGeom>
          <a:solidFill>
            <a:schemeClr val="tx1">
              <a:lumMod val="60000"/>
              <a:lumOff val="40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5" descr="DJS_coloured-backgrounds-white.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837363"/>
          </a:xfrm>
          <a:prstGeom prst="rect">
            <a:avLst/>
          </a:prstGeom>
        </p:spPr>
      </p:pic>
      <p:sp>
        <p:nvSpPr>
          <p:cNvPr id="13" name="Rectangle 12"/>
          <p:cNvSpPr/>
          <p:nvPr/>
        </p:nvSpPr>
        <p:spPr>
          <a:xfrm>
            <a:off x="2771800" y="1907540"/>
            <a:ext cx="3543501" cy="763364"/>
          </a:xfrm>
          <a:prstGeom prst="rect">
            <a:avLst/>
          </a:prstGeom>
          <a:solidFill>
            <a:srgbClr val="FFFFFF"/>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15" name="Rectangle 14"/>
          <p:cNvSpPr/>
          <p:nvPr/>
        </p:nvSpPr>
        <p:spPr>
          <a:xfrm>
            <a:off x="2771800" y="2734257"/>
            <a:ext cx="3543501" cy="872751"/>
          </a:xfrm>
          <a:prstGeom prst="rect">
            <a:avLst/>
          </a:prstGeom>
          <a:solidFill>
            <a:srgbClr val="FFFFFF"/>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46" name="Rectangle 45"/>
          <p:cNvSpPr/>
          <p:nvPr/>
        </p:nvSpPr>
        <p:spPr>
          <a:xfrm>
            <a:off x="467544" y="1940322"/>
            <a:ext cx="1980220" cy="1656184"/>
          </a:xfrm>
          <a:prstGeom prst="rect">
            <a:avLst/>
          </a:prstGeom>
          <a:solidFill>
            <a:schemeClr val="bg1">
              <a:lumMod val="85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2400">
              <a:solidFill>
                <a:prstClr val="white"/>
              </a:solidFill>
            </a:endParaRPr>
          </a:p>
        </p:txBody>
      </p:sp>
      <p:sp>
        <p:nvSpPr>
          <p:cNvPr id="47" name="Rectangle 46"/>
          <p:cNvSpPr/>
          <p:nvPr/>
        </p:nvSpPr>
        <p:spPr>
          <a:xfrm>
            <a:off x="470817" y="1979548"/>
            <a:ext cx="1976947" cy="1588127"/>
          </a:xfrm>
          <a:prstGeom prst="rect">
            <a:avLst/>
          </a:prstGeom>
        </p:spPr>
        <p:txBody>
          <a:bodyPr wrap="square">
            <a:spAutoFit/>
          </a:bodyPr>
          <a:lstStyle/>
          <a:p>
            <a:pPr marL="0" lvl="1" algn="ctr" defTabSz="577850">
              <a:lnSpc>
                <a:spcPct val="90000"/>
              </a:lnSpc>
              <a:spcBef>
                <a:spcPct val="0"/>
              </a:spcBef>
              <a:spcAft>
                <a:spcPct val="15000"/>
              </a:spcAft>
              <a:defRPr/>
            </a:pPr>
            <a:r>
              <a:rPr lang="en-GB" b="1" dirty="0">
                <a:solidFill>
                  <a:srgbClr val="6D6E71">
                    <a:hueOff val="0"/>
                    <a:satOff val="0"/>
                    <a:lumOff val="0"/>
                    <a:alphaOff val="0"/>
                  </a:srgbClr>
                </a:solidFill>
              </a:rPr>
              <a:t>Prevention and self-care are key but can be difficult to achieve</a:t>
            </a:r>
            <a:endParaRPr lang="en-GB" sz="900" b="1" dirty="0">
              <a:solidFill>
                <a:srgbClr val="6D6E71">
                  <a:hueOff val="0"/>
                  <a:satOff val="0"/>
                  <a:lumOff val="0"/>
                  <a:alphaOff val="0"/>
                </a:srgbClr>
              </a:solidFill>
            </a:endParaRPr>
          </a:p>
        </p:txBody>
      </p:sp>
      <p:sp>
        <p:nvSpPr>
          <p:cNvPr id="19" name="Isosceles Triangle 18"/>
          <p:cNvSpPr/>
          <p:nvPr/>
        </p:nvSpPr>
        <p:spPr>
          <a:xfrm rot="16200000" flipH="1">
            <a:off x="1237792" y="4847320"/>
            <a:ext cx="2563959" cy="504057"/>
          </a:xfrm>
          <a:prstGeom prst="triangle">
            <a:avLst/>
          </a:prstGeom>
          <a:solidFill>
            <a:schemeClr val="tx1">
              <a:lumMod val="60000"/>
              <a:lumOff val="40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p:nvSpPr>
        <p:spPr>
          <a:xfrm>
            <a:off x="2771800" y="3789040"/>
            <a:ext cx="3543501" cy="763364"/>
          </a:xfrm>
          <a:prstGeom prst="rect">
            <a:avLst/>
          </a:prstGeom>
          <a:solidFill>
            <a:srgbClr val="FFFFFF"/>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21" name="Rectangle 20"/>
          <p:cNvSpPr/>
          <p:nvPr/>
        </p:nvSpPr>
        <p:spPr>
          <a:xfrm>
            <a:off x="2771800" y="4615757"/>
            <a:ext cx="3543501" cy="872751"/>
          </a:xfrm>
          <a:prstGeom prst="rect">
            <a:avLst/>
          </a:prstGeom>
          <a:solidFill>
            <a:srgbClr val="FFFFFF"/>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22" name="Rectangle 21"/>
          <p:cNvSpPr/>
          <p:nvPr/>
        </p:nvSpPr>
        <p:spPr>
          <a:xfrm>
            <a:off x="2786910" y="3813740"/>
            <a:ext cx="3528392" cy="738664"/>
          </a:xfrm>
          <a:prstGeom prst="rect">
            <a:avLst/>
          </a:prstGeom>
        </p:spPr>
        <p:txBody>
          <a:bodyPr wrap="square">
            <a:spAutoFit/>
          </a:bodyPr>
          <a:lstStyle/>
          <a:p>
            <a:pPr algn="ctr"/>
            <a:r>
              <a:rPr lang="en-GB" sz="1400" dirty="0">
                <a:solidFill>
                  <a:srgbClr val="6D6E71"/>
                </a:solidFill>
              </a:rPr>
              <a:t>Many feel focus should be on alcohol reduction, healthy eating and increasing exercise levels</a:t>
            </a:r>
          </a:p>
        </p:txBody>
      </p:sp>
      <p:sp>
        <p:nvSpPr>
          <p:cNvPr id="23" name="Rectangle 22"/>
          <p:cNvSpPr/>
          <p:nvPr/>
        </p:nvSpPr>
        <p:spPr>
          <a:xfrm>
            <a:off x="2786910" y="4696420"/>
            <a:ext cx="3528392" cy="738664"/>
          </a:xfrm>
          <a:prstGeom prst="rect">
            <a:avLst/>
          </a:prstGeom>
        </p:spPr>
        <p:txBody>
          <a:bodyPr wrap="square">
            <a:spAutoFit/>
          </a:bodyPr>
          <a:lstStyle/>
          <a:p>
            <a:pPr algn="ctr"/>
            <a:r>
              <a:rPr lang="en-GB" sz="1400" dirty="0">
                <a:solidFill>
                  <a:srgbClr val="6D6E71"/>
                </a:solidFill>
              </a:rPr>
              <a:t>Social prescribing – considered an effective tool to decrease isolation and increase activity</a:t>
            </a:r>
          </a:p>
        </p:txBody>
      </p:sp>
      <p:sp>
        <p:nvSpPr>
          <p:cNvPr id="24" name="Rectangle 23"/>
          <p:cNvSpPr/>
          <p:nvPr/>
        </p:nvSpPr>
        <p:spPr>
          <a:xfrm>
            <a:off x="467544" y="4293096"/>
            <a:ext cx="1980220" cy="1656184"/>
          </a:xfrm>
          <a:prstGeom prst="rect">
            <a:avLst/>
          </a:prstGeom>
          <a:solidFill>
            <a:schemeClr val="bg1">
              <a:lumMod val="85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2400">
              <a:solidFill>
                <a:prstClr val="white"/>
              </a:solidFill>
            </a:endParaRPr>
          </a:p>
        </p:txBody>
      </p:sp>
      <p:sp>
        <p:nvSpPr>
          <p:cNvPr id="25" name="Rectangle 24"/>
          <p:cNvSpPr/>
          <p:nvPr/>
        </p:nvSpPr>
        <p:spPr>
          <a:xfrm>
            <a:off x="596830" y="4740355"/>
            <a:ext cx="1724919" cy="840230"/>
          </a:xfrm>
          <a:prstGeom prst="rect">
            <a:avLst/>
          </a:prstGeom>
        </p:spPr>
        <p:txBody>
          <a:bodyPr wrap="square">
            <a:spAutoFit/>
          </a:bodyPr>
          <a:lstStyle/>
          <a:p>
            <a:pPr marL="0" lvl="1" algn="ctr" defTabSz="577850">
              <a:lnSpc>
                <a:spcPct val="90000"/>
              </a:lnSpc>
              <a:spcBef>
                <a:spcPct val="0"/>
              </a:spcBef>
              <a:spcAft>
                <a:spcPct val="15000"/>
              </a:spcAft>
              <a:defRPr/>
            </a:pPr>
            <a:r>
              <a:rPr lang="en-GB" b="1" dirty="0">
                <a:solidFill>
                  <a:srgbClr val="6D6E71">
                    <a:hueOff val="0"/>
                    <a:satOff val="0"/>
                    <a:lumOff val="0"/>
                    <a:alphaOff val="0"/>
                  </a:srgbClr>
                </a:solidFill>
              </a:rPr>
              <a:t>Important areas of focus</a:t>
            </a:r>
            <a:endParaRPr lang="en-GB" sz="900" b="1" dirty="0">
              <a:solidFill>
                <a:srgbClr val="6D6E71">
                  <a:hueOff val="0"/>
                  <a:satOff val="0"/>
                  <a:lumOff val="0"/>
                  <a:alphaOff val="0"/>
                </a:srgbClr>
              </a:solidFill>
            </a:endParaRPr>
          </a:p>
        </p:txBody>
      </p:sp>
      <p:sp>
        <p:nvSpPr>
          <p:cNvPr id="26" name="Rectangle 25"/>
          <p:cNvSpPr/>
          <p:nvPr/>
        </p:nvSpPr>
        <p:spPr>
          <a:xfrm>
            <a:off x="2765841" y="2903870"/>
            <a:ext cx="3528392" cy="523220"/>
          </a:xfrm>
          <a:prstGeom prst="rect">
            <a:avLst/>
          </a:prstGeom>
        </p:spPr>
        <p:txBody>
          <a:bodyPr wrap="square">
            <a:spAutoFit/>
          </a:bodyPr>
          <a:lstStyle/>
          <a:p>
            <a:pPr algn="ctr"/>
            <a:r>
              <a:rPr lang="en-GB" sz="1400" dirty="0">
                <a:solidFill>
                  <a:srgbClr val="6D6E71"/>
                </a:solidFill>
              </a:rPr>
              <a:t>Alcohol in particular is a difficult area, given social acceptance</a:t>
            </a:r>
          </a:p>
        </p:txBody>
      </p:sp>
      <p:sp>
        <p:nvSpPr>
          <p:cNvPr id="28" name="Rectangle 27"/>
          <p:cNvSpPr/>
          <p:nvPr/>
        </p:nvSpPr>
        <p:spPr>
          <a:xfrm>
            <a:off x="2790736" y="2027612"/>
            <a:ext cx="3528392" cy="523220"/>
          </a:xfrm>
          <a:prstGeom prst="rect">
            <a:avLst/>
          </a:prstGeom>
        </p:spPr>
        <p:txBody>
          <a:bodyPr wrap="square">
            <a:spAutoFit/>
          </a:bodyPr>
          <a:lstStyle/>
          <a:p>
            <a:pPr algn="ctr"/>
            <a:r>
              <a:rPr lang="en-GB" sz="1400" dirty="0">
                <a:solidFill>
                  <a:srgbClr val="6D6E71"/>
                </a:solidFill>
              </a:rPr>
              <a:t>Previous campaigns have not always been effective</a:t>
            </a:r>
          </a:p>
        </p:txBody>
      </p:sp>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5597" y="83885"/>
            <a:ext cx="1400899" cy="1400899"/>
          </a:xfrm>
          <a:prstGeom prst="rect">
            <a:avLst/>
          </a:prstGeom>
          <a:effectLst>
            <a:outerShdw blurRad="50800" dist="38100" dir="2700000" algn="tl" rotWithShape="0">
              <a:prstClr val="black">
                <a:alpha val="40000"/>
              </a:prstClr>
            </a:outerShdw>
          </a:effectLst>
        </p:spPr>
      </p:pic>
      <p:sp>
        <p:nvSpPr>
          <p:cNvPr id="30" name="Title 3"/>
          <p:cNvSpPr txBox="1">
            <a:spLocks/>
          </p:cNvSpPr>
          <p:nvPr/>
        </p:nvSpPr>
        <p:spPr>
          <a:xfrm>
            <a:off x="251519" y="548680"/>
            <a:ext cx="7384077" cy="1080120"/>
          </a:xfrm>
          <a:prstGeom prst="rect">
            <a:avLst/>
          </a:prstGeom>
        </p:spPr>
        <p:txBody>
          <a:bodyPr vert="horz" lIns="91440" tIns="45720" rIns="91440" bIns="45720" rtlCol="0" anchor="t">
            <a:noAutofit/>
          </a:bodyPr>
          <a:lstStyle>
            <a:lvl1pPr algn="l" defTabSz="914400" rtl="0" eaLnBrk="1" latinLnBrk="0" hangingPunct="1">
              <a:spcBef>
                <a:spcPct val="0"/>
              </a:spcBef>
              <a:buNone/>
              <a:defRPr lang="en-US" sz="1600" b="0" i="1"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b="1" i="0" dirty="0">
                <a:solidFill>
                  <a:schemeClr val="bg1"/>
                </a:solidFill>
              </a:rPr>
              <a:t>Prevention and self-care  run throughout all areas and are the right things to focus on (but can be difficult to achieve)</a:t>
            </a:r>
            <a:endParaRPr sz="2000" b="1" i="0" dirty="0">
              <a:solidFill>
                <a:schemeClr val="bg1"/>
              </a:solidFill>
            </a:endParaRPr>
          </a:p>
        </p:txBody>
      </p:sp>
      <p:sp>
        <p:nvSpPr>
          <p:cNvPr id="31" name="Rectangle 30"/>
          <p:cNvSpPr/>
          <p:nvPr/>
        </p:nvSpPr>
        <p:spPr>
          <a:xfrm>
            <a:off x="72008" y="168895"/>
            <a:ext cx="8676456" cy="307777"/>
          </a:xfrm>
          <a:prstGeom prst="rect">
            <a:avLst/>
          </a:prstGeom>
        </p:spPr>
        <p:txBody>
          <a:bodyPr wrap="square">
            <a:spAutoFit/>
          </a:bodyPr>
          <a:lstStyle/>
          <a:p>
            <a:r>
              <a:rPr lang="en-GB" sz="1400" b="1" dirty="0">
                <a:solidFill>
                  <a:schemeClr val="bg1"/>
                </a:solidFill>
              </a:rPr>
              <a:t>Key themes from focus groups and engagement events</a:t>
            </a:r>
            <a:endParaRPr lang="en-GB" sz="1400" dirty="0">
              <a:solidFill>
                <a:schemeClr val="bg1"/>
              </a:solidFill>
            </a:endParaRPr>
          </a:p>
        </p:txBody>
      </p:sp>
      <p:sp>
        <p:nvSpPr>
          <p:cNvPr id="32" name="Rectangular Callout 31"/>
          <p:cNvSpPr/>
          <p:nvPr/>
        </p:nvSpPr>
        <p:spPr>
          <a:xfrm>
            <a:off x="6744586" y="3786188"/>
            <a:ext cx="2075886" cy="2595140"/>
          </a:xfrm>
          <a:prstGeom prst="wedgeRectCallout">
            <a:avLst/>
          </a:prstGeom>
          <a:solidFill>
            <a:schemeClr val="bg1">
              <a:lumMod val="95000"/>
            </a:schemeClr>
          </a:solidFill>
          <a:ln w="12700">
            <a:solidFill>
              <a:srgbClr val="6D6E7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Social prescribing is a good innovation which will help prevent things like poor mental health or the consequences of feeling unsupported in a long-term health condition.  Social prescribing would be particularly useful with dementia services. </a:t>
            </a:r>
            <a:r>
              <a:rPr lang="en-GB" sz="1200" i="1" dirty="0">
                <a:solidFill>
                  <a:schemeClr val="tx1"/>
                </a:solidFill>
              </a:rPr>
              <a:t>(Sheffield School of Nursing)</a:t>
            </a:r>
            <a:endParaRPr lang="en-GB" sz="1200" dirty="0">
              <a:solidFill>
                <a:schemeClr val="tx1"/>
              </a:solidFill>
            </a:endParaRPr>
          </a:p>
        </p:txBody>
      </p:sp>
      <p:sp>
        <p:nvSpPr>
          <p:cNvPr id="33" name="Rectangular Callout 32"/>
          <p:cNvSpPr/>
          <p:nvPr/>
        </p:nvSpPr>
        <p:spPr>
          <a:xfrm>
            <a:off x="6744586" y="1893660"/>
            <a:ext cx="2075886" cy="1533429"/>
          </a:xfrm>
          <a:prstGeom prst="wedgeRectCallout">
            <a:avLst/>
          </a:prstGeom>
          <a:solidFill>
            <a:schemeClr val="bg1">
              <a:lumMod val="95000"/>
            </a:schemeClr>
          </a:solidFill>
          <a:ln w="12700">
            <a:solidFill>
              <a:srgbClr val="6D6E7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200" dirty="0">
                <a:solidFill>
                  <a:schemeClr val="tx1"/>
                </a:solidFill>
              </a:rPr>
              <a:t>You have to consider different ways of doing things, not everything which has been tried has been successful.</a:t>
            </a:r>
          </a:p>
          <a:p>
            <a:pPr algn="ctr"/>
            <a:r>
              <a:rPr lang="en-GB" sz="1200" i="1" dirty="0">
                <a:solidFill>
                  <a:schemeClr val="tx1"/>
                </a:solidFill>
              </a:rPr>
              <a:t>(ICS Public Event)</a:t>
            </a:r>
            <a:endParaRPr lang="en-GB" sz="1200" dirty="0">
              <a:solidFill>
                <a:schemeClr val="tx1"/>
              </a:solidFill>
            </a:endParaRPr>
          </a:p>
        </p:txBody>
      </p:sp>
      <p:sp>
        <p:nvSpPr>
          <p:cNvPr id="27" name="Rectangle 26"/>
          <p:cNvSpPr/>
          <p:nvPr/>
        </p:nvSpPr>
        <p:spPr>
          <a:xfrm>
            <a:off x="2771800" y="5580585"/>
            <a:ext cx="3543501" cy="872751"/>
          </a:xfrm>
          <a:prstGeom prst="rect">
            <a:avLst/>
          </a:prstGeom>
          <a:solidFill>
            <a:srgbClr val="FFFFFF"/>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34" name="Rectangle 33"/>
          <p:cNvSpPr/>
          <p:nvPr/>
        </p:nvSpPr>
        <p:spPr>
          <a:xfrm>
            <a:off x="2771800" y="5642664"/>
            <a:ext cx="3528392" cy="738664"/>
          </a:xfrm>
          <a:prstGeom prst="rect">
            <a:avLst/>
          </a:prstGeom>
        </p:spPr>
        <p:txBody>
          <a:bodyPr wrap="square">
            <a:spAutoFit/>
          </a:bodyPr>
          <a:lstStyle/>
          <a:p>
            <a:pPr algn="ctr"/>
            <a:r>
              <a:rPr lang="en-GB" sz="1400" dirty="0">
                <a:solidFill>
                  <a:srgbClr val="6D6E71"/>
                </a:solidFill>
              </a:rPr>
              <a:t>It is not just for the NHS – need to work together with communities, other authorities, schools etc.</a:t>
            </a:r>
          </a:p>
        </p:txBody>
      </p:sp>
    </p:spTree>
    <p:extLst>
      <p:ext uri="{BB962C8B-B14F-4D97-AF65-F5344CB8AC3E}">
        <p14:creationId xmlns:p14="http://schemas.microsoft.com/office/powerpoint/2010/main" val="1224775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8" name="Picture 7" descr="DJS_coloured-backgrounds-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37363"/>
          </a:xfrm>
          <a:prstGeom prst="rect">
            <a:avLst/>
          </a:prstGeom>
        </p:spPr>
      </p:pic>
      <p:sp>
        <p:nvSpPr>
          <p:cNvPr id="19" name="Rectangle 31">
            <a:extLst>
              <a:ext uri="{FF2B5EF4-FFF2-40B4-BE49-F238E27FC236}">
                <a16:creationId xmlns="" xmlns:a16="http://schemas.microsoft.com/office/drawing/2014/main" id="{1959FFCB-9E2D-4A7B-8E7E-F8240D5511FA}"/>
              </a:ext>
            </a:extLst>
          </p:cNvPr>
          <p:cNvSpPr>
            <a:spLocks noChangeArrowheads="1"/>
          </p:cNvSpPr>
          <p:nvPr/>
        </p:nvSpPr>
        <p:spPr bwMode="auto">
          <a:xfrm>
            <a:off x="395536" y="548680"/>
            <a:ext cx="8424936" cy="475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txBody>
          <a:bodyPr lIns="0" tIns="0" rIns="0" bIns="0"/>
          <a:lstStyle>
            <a:lvl1pPr defTabSz="966788" eaLnBrk="0" hangingPunct="0">
              <a:tabLst>
                <a:tab pos="474663" algn="l"/>
              </a:tabLst>
              <a:defRPr>
                <a:solidFill>
                  <a:schemeClr val="tx1"/>
                </a:solidFill>
                <a:latin typeface="Arial" charset="0"/>
              </a:defRPr>
            </a:lvl1pPr>
            <a:lvl2pPr marL="742950" indent="-285750" defTabSz="966788" eaLnBrk="0" hangingPunct="0">
              <a:tabLst>
                <a:tab pos="474663" algn="l"/>
              </a:tabLst>
              <a:defRPr>
                <a:solidFill>
                  <a:schemeClr val="tx1"/>
                </a:solidFill>
                <a:latin typeface="Arial" charset="0"/>
              </a:defRPr>
            </a:lvl2pPr>
            <a:lvl3pPr marL="1143000" indent="-228600" defTabSz="966788" eaLnBrk="0" hangingPunct="0">
              <a:tabLst>
                <a:tab pos="474663" algn="l"/>
              </a:tabLst>
              <a:defRPr>
                <a:solidFill>
                  <a:schemeClr val="tx1"/>
                </a:solidFill>
                <a:latin typeface="Arial" charset="0"/>
              </a:defRPr>
            </a:lvl3pPr>
            <a:lvl4pPr marL="1600200" indent="-228600" defTabSz="966788" eaLnBrk="0" hangingPunct="0">
              <a:tabLst>
                <a:tab pos="474663" algn="l"/>
              </a:tabLst>
              <a:defRPr>
                <a:solidFill>
                  <a:schemeClr val="tx1"/>
                </a:solidFill>
                <a:latin typeface="Arial" charset="0"/>
              </a:defRPr>
            </a:lvl4pPr>
            <a:lvl5pPr marL="2057400" indent="-228600" defTabSz="966788" eaLnBrk="0" hangingPunct="0">
              <a:tabLst>
                <a:tab pos="474663" algn="l"/>
              </a:tabLst>
              <a:defRPr>
                <a:solidFill>
                  <a:schemeClr val="tx1"/>
                </a:solidFill>
                <a:latin typeface="Arial" charset="0"/>
              </a:defRPr>
            </a:lvl5pPr>
            <a:lvl6pPr marL="2514600" indent="-228600" defTabSz="966788" eaLnBrk="0" fontAlgn="base" hangingPunct="0">
              <a:spcBef>
                <a:spcPct val="0"/>
              </a:spcBef>
              <a:spcAft>
                <a:spcPct val="0"/>
              </a:spcAft>
              <a:tabLst>
                <a:tab pos="474663" algn="l"/>
              </a:tabLst>
              <a:defRPr>
                <a:solidFill>
                  <a:schemeClr val="tx1"/>
                </a:solidFill>
                <a:latin typeface="Arial" charset="0"/>
              </a:defRPr>
            </a:lvl6pPr>
            <a:lvl7pPr marL="2971800" indent="-228600" defTabSz="966788" eaLnBrk="0" fontAlgn="base" hangingPunct="0">
              <a:spcBef>
                <a:spcPct val="0"/>
              </a:spcBef>
              <a:spcAft>
                <a:spcPct val="0"/>
              </a:spcAft>
              <a:tabLst>
                <a:tab pos="474663" algn="l"/>
              </a:tabLst>
              <a:defRPr>
                <a:solidFill>
                  <a:schemeClr val="tx1"/>
                </a:solidFill>
                <a:latin typeface="Arial" charset="0"/>
              </a:defRPr>
            </a:lvl7pPr>
            <a:lvl8pPr marL="3429000" indent="-228600" defTabSz="966788" eaLnBrk="0" fontAlgn="base" hangingPunct="0">
              <a:spcBef>
                <a:spcPct val="0"/>
              </a:spcBef>
              <a:spcAft>
                <a:spcPct val="0"/>
              </a:spcAft>
              <a:tabLst>
                <a:tab pos="474663" algn="l"/>
              </a:tabLst>
              <a:defRPr>
                <a:solidFill>
                  <a:schemeClr val="tx1"/>
                </a:solidFill>
                <a:latin typeface="Arial" charset="0"/>
              </a:defRPr>
            </a:lvl8pPr>
            <a:lvl9pPr marL="3886200" indent="-228600" defTabSz="966788" eaLnBrk="0" fontAlgn="base" hangingPunct="0">
              <a:spcBef>
                <a:spcPct val="0"/>
              </a:spcBef>
              <a:spcAft>
                <a:spcPct val="0"/>
              </a:spcAft>
              <a:tabLst>
                <a:tab pos="474663" algn="l"/>
              </a:tabLst>
              <a:defRPr>
                <a:solidFill>
                  <a:schemeClr val="tx1"/>
                </a:solidFill>
                <a:latin typeface="Arial" charset="0"/>
              </a:defRPr>
            </a:lvl9pPr>
          </a:lstStyle>
          <a:p>
            <a:pPr eaLnBrk="1" hangingPunct="1">
              <a:lnSpc>
                <a:spcPct val="120000"/>
              </a:lnSpc>
              <a:spcBef>
                <a:spcPts val="600"/>
              </a:spcBef>
              <a:spcAft>
                <a:spcPts val="600"/>
              </a:spcAft>
              <a:buClr>
                <a:srgbClr val="000840"/>
              </a:buClr>
              <a:defRPr/>
            </a:pPr>
            <a:r>
              <a:rPr lang="en-GB" altLang="en-US" sz="2400" b="1" dirty="0">
                <a:solidFill>
                  <a:prstClr val="white"/>
                </a:solidFill>
                <a:latin typeface="Verdana" panose="020B0604030504040204" pitchFamily="34" charset="0"/>
                <a:ea typeface="Verdana" panose="020B0604030504040204" pitchFamily="34" charset="0"/>
                <a:cs typeface="Verdana" panose="020B0604030504040204" pitchFamily="34" charset="0"/>
              </a:rPr>
              <a:t>Structure</a:t>
            </a:r>
            <a:endParaRPr lang="en-GB" altLang="en-US" sz="2800" b="1"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457200" indent="-457200" defTabSz="914400" eaLnBrk="1" hangingPunct="1">
              <a:lnSpc>
                <a:spcPct val="120000"/>
              </a:lnSpc>
              <a:spcBef>
                <a:spcPts val="600"/>
              </a:spcBef>
              <a:spcAft>
                <a:spcPts val="600"/>
              </a:spcAft>
              <a:buFont typeface="Arial" panose="020B0604020202020204" pitchFamily="34" charset="0"/>
              <a:buChar char="•"/>
              <a:tabLst/>
              <a:defRPr/>
            </a:pPr>
            <a:r>
              <a:rPr lang="en-GB" sz="1200" b="1" dirty="0">
                <a:solidFill>
                  <a:prstClr val="white"/>
                </a:solidFill>
                <a:latin typeface="Verdana"/>
                <a:cs typeface="Verdana"/>
              </a:rPr>
              <a:t>Summary of findings</a:t>
            </a:r>
          </a:p>
          <a:p>
            <a:pPr marL="457200" indent="-457200" defTabSz="914400" eaLnBrk="1" hangingPunct="1">
              <a:lnSpc>
                <a:spcPct val="120000"/>
              </a:lnSpc>
              <a:spcBef>
                <a:spcPts val="600"/>
              </a:spcBef>
              <a:spcAft>
                <a:spcPts val="600"/>
              </a:spcAft>
              <a:buFont typeface="Arial" panose="020B0604020202020204" pitchFamily="34" charset="0"/>
              <a:buChar char="•"/>
              <a:tabLst/>
              <a:defRPr/>
            </a:pPr>
            <a:r>
              <a:rPr lang="en-GB" sz="1200" b="1" dirty="0">
                <a:solidFill>
                  <a:prstClr val="white"/>
                </a:solidFill>
                <a:latin typeface="Verdana"/>
                <a:cs typeface="Verdana"/>
              </a:rPr>
              <a:t>Background and Methodology</a:t>
            </a:r>
          </a:p>
          <a:p>
            <a:pPr marL="457200" indent="-457200" defTabSz="914400" eaLnBrk="1" hangingPunct="1">
              <a:lnSpc>
                <a:spcPct val="120000"/>
              </a:lnSpc>
              <a:spcBef>
                <a:spcPts val="600"/>
              </a:spcBef>
              <a:spcAft>
                <a:spcPts val="600"/>
              </a:spcAft>
              <a:buFont typeface="Arial" panose="020B0604020202020204" pitchFamily="34" charset="0"/>
              <a:buChar char="•"/>
              <a:tabLst/>
              <a:defRPr/>
            </a:pPr>
            <a:r>
              <a:rPr lang="en-GB" sz="1200" b="1" dirty="0">
                <a:solidFill>
                  <a:prstClr val="white"/>
                </a:solidFill>
                <a:latin typeface="Verdana"/>
                <a:cs typeface="Verdana"/>
              </a:rPr>
              <a:t>Prevention, Promoting Independence and Self-Care</a:t>
            </a:r>
          </a:p>
          <a:p>
            <a:pPr marL="1200150" lvl="1" indent="-457200" defTabSz="914400" eaLnBrk="1" hangingPunct="1">
              <a:lnSpc>
                <a:spcPct val="120000"/>
              </a:lnSpc>
              <a:spcBef>
                <a:spcPts val="600"/>
              </a:spcBef>
              <a:spcAft>
                <a:spcPts val="600"/>
              </a:spcAft>
              <a:buFont typeface="Arial" panose="020B0604020202020204" pitchFamily="34" charset="0"/>
              <a:buChar char="•"/>
              <a:tabLst/>
              <a:defRPr/>
            </a:pPr>
            <a:r>
              <a:rPr lang="en-GB" sz="1050" dirty="0">
                <a:solidFill>
                  <a:prstClr val="white"/>
                </a:solidFill>
                <a:latin typeface="Verdana"/>
                <a:cs typeface="Verdana"/>
              </a:rPr>
              <a:t>Survey responses</a:t>
            </a:r>
          </a:p>
          <a:p>
            <a:pPr marL="1200150" lvl="1" indent="-457200" defTabSz="914400" eaLnBrk="1" hangingPunct="1">
              <a:lnSpc>
                <a:spcPct val="120000"/>
              </a:lnSpc>
              <a:spcBef>
                <a:spcPts val="600"/>
              </a:spcBef>
              <a:spcAft>
                <a:spcPts val="600"/>
              </a:spcAft>
              <a:buFont typeface="Arial" panose="020B0604020202020204" pitchFamily="34" charset="0"/>
              <a:buChar char="•"/>
              <a:tabLst/>
              <a:defRPr/>
            </a:pPr>
            <a:r>
              <a:rPr lang="en-GB" sz="1050" dirty="0">
                <a:solidFill>
                  <a:prstClr val="white"/>
                </a:solidFill>
                <a:latin typeface="Verdana"/>
                <a:cs typeface="Verdana"/>
              </a:rPr>
              <a:t>Key themes from focus groups and public events</a:t>
            </a:r>
          </a:p>
          <a:p>
            <a:pPr marL="457200" indent="-457200" defTabSz="914400" eaLnBrk="1" hangingPunct="1">
              <a:lnSpc>
                <a:spcPct val="120000"/>
              </a:lnSpc>
              <a:spcBef>
                <a:spcPts val="600"/>
              </a:spcBef>
              <a:spcAft>
                <a:spcPts val="600"/>
              </a:spcAft>
              <a:buFont typeface="Arial" panose="020B0604020202020204" pitchFamily="34" charset="0"/>
              <a:buChar char="•"/>
              <a:tabLst/>
              <a:defRPr/>
            </a:pPr>
            <a:r>
              <a:rPr lang="en-GB" sz="1200" b="1" dirty="0">
                <a:solidFill>
                  <a:prstClr val="white"/>
                </a:solidFill>
                <a:latin typeface="Verdana"/>
                <a:cs typeface="Verdana"/>
              </a:rPr>
              <a:t>Mental Wellbeing and Emotional Health</a:t>
            </a:r>
          </a:p>
          <a:p>
            <a:pPr marL="1200150" lvl="1" indent="-457200" defTabSz="914400" eaLnBrk="1" hangingPunct="1">
              <a:lnSpc>
                <a:spcPct val="120000"/>
              </a:lnSpc>
              <a:spcBef>
                <a:spcPts val="600"/>
              </a:spcBef>
              <a:spcAft>
                <a:spcPts val="600"/>
              </a:spcAft>
              <a:buFont typeface="Arial" panose="020B0604020202020204" pitchFamily="34" charset="0"/>
              <a:buChar char="•"/>
              <a:tabLst/>
              <a:defRPr/>
            </a:pPr>
            <a:r>
              <a:rPr lang="en-GB" sz="1050" dirty="0">
                <a:solidFill>
                  <a:prstClr val="white"/>
                </a:solidFill>
                <a:latin typeface="Verdana"/>
                <a:cs typeface="Verdana"/>
              </a:rPr>
              <a:t>Survey responses</a:t>
            </a:r>
          </a:p>
          <a:p>
            <a:pPr marL="1200150" lvl="1" indent="-457200" defTabSz="914400" eaLnBrk="1" hangingPunct="1">
              <a:lnSpc>
                <a:spcPct val="120000"/>
              </a:lnSpc>
              <a:spcBef>
                <a:spcPts val="600"/>
              </a:spcBef>
              <a:spcAft>
                <a:spcPts val="600"/>
              </a:spcAft>
              <a:buFont typeface="Arial" panose="020B0604020202020204" pitchFamily="34" charset="0"/>
              <a:buChar char="•"/>
              <a:tabLst/>
              <a:defRPr/>
            </a:pPr>
            <a:r>
              <a:rPr lang="en-GB" sz="1050" dirty="0">
                <a:solidFill>
                  <a:prstClr val="white"/>
                </a:solidFill>
                <a:latin typeface="Verdana"/>
                <a:cs typeface="Verdana"/>
              </a:rPr>
              <a:t>Key themes from focus groups and public events</a:t>
            </a:r>
          </a:p>
          <a:p>
            <a:pPr marL="457200" indent="-457200" defTabSz="914400" eaLnBrk="1" hangingPunct="1">
              <a:lnSpc>
                <a:spcPct val="120000"/>
              </a:lnSpc>
              <a:spcBef>
                <a:spcPts val="600"/>
              </a:spcBef>
              <a:spcAft>
                <a:spcPts val="600"/>
              </a:spcAft>
              <a:buFont typeface="Arial" panose="020B0604020202020204" pitchFamily="34" charset="0"/>
              <a:buChar char="•"/>
              <a:tabLst/>
              <a:defRPr/>
            </a:pPr>
            <a:r>
              <a:rPr lang="en-GB" sz="1200" b="1" dirty="0">
                <a:solidFill>
                  <a:prstClr val="white"/>
                </a:solidFill>
                <a:latin typeface="Verdana"/>
                <a:cs typeface="Verdana"/>
              </a:rPr>
              <a:t>Care in the Neighbourhood</a:t>
            </a:r>
          </a:p>
          <a:p>
            <a:pPr marL="1200150" lvl="1" indent="-457200" defTabSz="914400" eaLnBrk="1" hangingPunct="1">
              <a:lnSpc>
                <a:spcPct val="120000"/>
              </a:lnSpc>
              <a:spcBef>
                <a:spcPts val="600"/>
              </a:spcBef>
              <a:spcAft>
                <a:spcPts val="600"/>
              </a:spcAft>
              <a:buFont typeface="Arial" panose="020B0604020202020204" pitchFamily="34" charset="0"/>
              <a:buChar char="•"/>
              <a:tabLst/>
              <a:defRPr/>
            </a:pPr>
            <a:r>
              <a:rPr lang="en-GB" sz="1050" dirty="0">
                <a:solidFill>
                  <a:prstClr val="white"/>
                </a:solidFill>
                <a:latin typeface="Verdana"/>
                <a:cs typeface="Verdana"/>
              </a:rPr>
              <a:t>Survey responses</a:t>
            </a:r>
          </a:p>
          <a:p>
            <a:pPr marL="1200150" lvl="1" indent="-457200" defTabSz="914400" eaLnBrk="1" hangingPunct="1">
              <a:lnSpc>
                <a:spcPct val="120000"/>
              </a:lnSpc>
              <a:spcBef>
                <a:spcPts val="600"/>
              </a:spcBef>
              <a:spcAft>
                <a:spcPts val="600"/>
              </a:spcAft>
              <a:buFont typeface="Arial" panose="020B0604020202020204" pitchFamily="34" charset="0"/>
              <a:buChar char="•"/>
              <a:tabLst/>
              <a:defRPr/>
            </a:pPr>
            <a:r>
              <a:rPr lang="en-GB" sz="1050" dirty="0">
                <a:solidFill>
                  <a:prstClr val="white"/>
                </a:solidFill>
                <a:latin typeface="Verdana"/>
                <a:cs typeface="Verdana"/>
              </a:rPr>
              <a:t>Key themes from focus groups and public events</a:t>
            </a:r>
          </a:p>
          <a:p>
            <a:pPr marL="457200" indent="-457200" defTabSz="914400" eaLnBrk="1" hangingPunct="1">
              <a:lnSpc>
                <a:spcPct val="120000"/>
              </a:lnSpc>
              <a:spcBef>
                <a:spcPts val="600"/>
              </a:spcBef>
              <a:spcAft>
                <a:spcPts val="600"/>
              </a:spcAft>
              <a:buFont typeface="Arial" panose="020B0604020202020204" pitchFamily="34" charset="0"/>
              <a:buChar char="•"/>
              <a:tabLst/>
              <a:defRPr/>
            </a:pPr>
            <a:r>
              <a:rPr lang="en-GB" sz="1200" b="1" dirty="0">
                <a:solidFill>
                  <a:prstClr val="white"/>
                </a:solidFill>
                <a:latin typeface="Verdana"/>
                <a:cs typeface="Verdana"/>
              </a:rPr>
              <a:t>Digital</a:t>
            </a:r>
          </a:p>
          <a:p>
            <a:pPr marL="1200150" lvl="1" indent="-457200" defTabSz="914400" eaLnBrk="1" hangingPunct="1">
              <a:lnSpc>
                <a:spcPct val="120000"/>
              </a:lnSpc>
              <a:spcBef>
                <a:spcPts val="600"/>
              </a:spcBef>
              <a:spcAft>
                <a:spcPts val="600"/>
              </a:spcAft>
              <a:buFont typeface="Arial" panose="020B0604020202020204" pitchFamily="34" charset="0"/>
              <a:buChar char="•"/>
              <a:tabLst/>
              <a:defRPr/>
            </a:pPr>
            <a:r>
              <a:rPr lang="en-GB" sz="1050" dirty="0">
                <a:solidFill>
                  <a:prstClr val="white"/>
                </a:solidFill>
                <a:latin typeface="Verdana"/>
                <a:cs typeface="Verdana"/>
              </a:rPr>
              <a:t>Survey responses</a:t>
            </a:r>
          </a:p>
          <a:p>
            <a:pPr marL="1200150" lvl="1" indent="-457200" defTabSz="914400" eaLnBrk="1" hangingPunct="1">
              <a:lnSpc>
                <a:spcPct val="120000"/>
              </a:lnSpc>
              <a:spcBef>
                <a:spcPts val="600"/>
              </a:spcBef>
              <a:spcAft>
                <a:spcPts val="600"/>
              </a:spcAft>
              <a:buFont typeface="Arial" panose="020B0604020202020204" pitchFamily="34" charset="0"/>
              <a:buChar char="•"/>
              <a:tabLst/>
              <a:defRPr/>
            </a:pPr>
            <a:r>
              <a:rPr lang="en-GB" sz="1050" dirty="0">
                <a:solidFill>
                  <a:prstClr val="white"/>
                </a:solidFill>
                <a:latin typeface="Verdana"/>
                <a:cs typeface="Verdana"/>
              </a:rPr>
              <a:t>Key themes from focus groups and public events</a:t>
            </a:r>
          </a:p>
          <a:p>
            <a:pPr marL="457200" indent="-457200" defTabSz="914400" eaLnBrk="1" hangingPunct="1">
              <a:lnSpc>
                <a:spcPct val="120000"/>
              </a:lnSpc>
              <a:spcBef>
                <a:spcPts val="600"/>
              </a:spcBef>
              <a:spcAft>
                <a:spcPts val="600"/>
              </a:spcAft>
              <a:buFont typeface="Arial" panose="020B0604020202020204" pitchFamily="34" charset="0"/>
              <a:buChar char="•"/>
              <a:tabLst/>
              <a:defRPr/>
            </a:pPr>
            <a:r>
              <a:rPr lang="en-GB" sz="1200" b="1" dirty="0">
                <a:solidFill>
                  <a:prstClr val="white"/>
                </a:solidFill>
                <a:latin typeface="Verdana"/>
                <a:cs typeface="Verdana"/>
              </a:rPr>
              <a:t>Final comments/feedback</a:t>
            </a:r>
          </a:p>
          <a:p>
            <a:pPr marL="1200150" lvl="1" indent="-457200" defTabSz="914400" eaLnBrk="1" hangingPunct="1">
              <a:lnSpc>
                <a:spcPct val="120000"/>
              </a:lnSpc>
              <a:spcBef>
                <a:spcPts val="600"/>
              </a:spcBef>
              <a:spcAft>
                <a:spcPts val="600"/>
              </a:spcAft>
              <a:buFont typeface="Arial" panose="020B0604020202020204" pitchFamily="34" charset="0"/>
              <a:buChar char="•"/>
              <a:tabLst/>
              <a:defRPr/>
            </a:pPr>
            <a:endParaRPr lang="en-GB" dirty="0">
              <a:solidFill>
                <a:prstClr val="white"/>
              </a:solidFill>
              <a:latin typeface="Verdana"/>
              <a:cs typeface="Verdana"/>
            </a:endParaRPr>
          </a:p>
          <a:p>
            <a:pPr marL="1200150" lvl="1" indent="-457200" defTabSz="914400" eaLnBrk="1" hangingPunct="1">
              <a:lnSpc>
                <a:spcPct val="120000"/>
              </a:lnSpc>
              <a:spcBef>
                <a:spcPts val="600"/>
              </a:spcBef>
              <a:spcAft>
                <a:spcPts val="600"/>
              </a:spcAft>
              <a:buFont typeface="Arial" panose="020B0604020202020204" pitchFamily="34" charset="0"/>
              <a:buChar char="•"/>
              <a:tabLst/>
              <a:defRPr/>
            </a:pPr>
            <a:endParaRPr lang="en-GB" sz="1600" dirty="0">
              <a:solidFill>
                <a:prstClr val="white"/>
              </a:solidFill>
              <a:latin typeface="Verdana"/>
              <a:cs typeface="Verdana"/>
            </a:endParaRPr>
          </a:p>
          <a:p>
            <a:pPr marL="457200" indent="-457200" defTabSz="914400" eaLnBrk="1" hangingPunct="1">
              <a:lnSpc>
                <a:spcPct val="120000"/>
              </a:lnSpc>
              <a:spcBef>
                <a:spcPts val="600"/>
              </a:spcBef>
              <a:spcAft>
                <a:spcPts val="600"/>
              </a:spcAft>
              <a:buFont typeface="Arial" panose="020B0604020202020204" pitchFamily="34" charset="0"/>
              <a:buChar char="•"/>
              <a:tabLst/>
              <a:defRPr/>
            </a:pPr>
            <a:endParaRPr lang="en-GB" sz="1600" dirty="0">
              <a:solidFill>
                <a:prstClr val="white"/>
              </a:solidFill>
              <a:latin typeface="Verdana"/>
              <a:cs typeface="Verdana"/>
            </a:endParaRPr>
          </a:p>
        </p:txBody>
      </p:sp>
      <p:pic>
        <p:nvPicPr>
          <p:cNvPr id="3" name="Picture 2" descr="Mag-glass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4437112"/>
            <a:ext cx="1800200" cy="1800200"/>
          </a:xfrm>
          <a:prstGeom prst="rect">
            <a:avLst/>
          </a:prstGeom>
        </p:spPr>
      </p:pic>
      <p:sp>
        <p:nvSpPr>
          <p:cNvPr id="6" name="Slide Number Placeholder 3">
            <a:extLst>
              <a:ext uri="{FF2B5EF4-FFF2-40B4-BE49-F238E27FC236}">
                <a16:creationId xmlns="" xmlns:a16="http://schemas.microsoft.com/office/drawing/2014/main" id="{590C40B6-19BF-4FFE-AE3D-A4D6293FA9D2}"/>
              </a:ext>
            </a:extLst>
          </p:cNvPr>
          <p:cNvSpPr txBox="1">
            <a:spLocks/>
          </p:cNvSpPr>
          <p:nvPr/>
        </p:nvSpPr>
        <p:spPr>
          <a:xfrm>
            <a:off x="180349" y="638132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fld id="{A4C18273-3B06-4AC5-BD96-A00D2AA2E2E6}" type="slidenum">
              <a:rPr lang="en-GB" smtClean="0">
                <a:solidFill>
                  <a:prstClr val="white"/>
                </a:solidFill>
              </a:rPr>
              <a:pPr algn="l">
                <a:defRPr/>
              </a:pPr>
              <a:t>2</a:t>
            </a:fld>
            <a:endParaRPr lang="en-GB" dirty="0">
              <a:solidFill>
                <a:prstClr val="white"/>
              </a:solidFill>
            </a:endParaRPr>
          </a:p>
        </p:txBody>
      </p:sp>
    </p:spTree>
    <p:extLst>
      <p:ext uri="{BB962C8B-B14F-4D97-AF65-F5344CB8AC3E}">
        <p14:creationId xmlns:p14="http://schemas.microsoft.com/office/powerpoint/2010/main" val="1421322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31" name="Slide Number Placeholder 5"/>
          <p:cNvSpPr>
            <a:spLocks noGrp="1"/>
          </p:cNvSpPr>
          <p:nvPr>
            <p:ph type="sldNum" sz="quarter" idx="4"/>
          </p:nvPr>
        </p:nvSpPr>
        <p:spPr>
          <a:xfrm>
            <a:off x="179512" y="6381328"/>
            <a:ext cx="1043608" cy="246221"/>
          </a:xfrm>
          <a:prstGeom prst="rect">
            <a:avLst/>
          </a:prstGeom>
        </p:spPr>
        <p:txBody>
          <a:bodyPr vert="horz" lIns="91440" tIns="45720" rIns="91440" bIns="45720" rtlCol="0" anchor="b">
            <a:spAutoFit/>
          </a:bodyP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A4C18273-3B06-4AC5-BD96-A00D2AA2E2E6}" type="slidenum">
              <a:rPr lang="en-GB" kern="0" smtClean="0">
                <a:solidFill>
                  <a:prstClr val="white"/>
                </a:solidFill>
              </a:rPr>
              <a:pPr>
                <a:defRPr/>
              </a:pPr>
              <a:t>20</a:t>
            </a:fld>
            <a:endParaRPr lang="en-GB" kern="0" dirty="0">
              <a:solidFill>
                <a:prstClr val="white"/>
              </a:solidFill>
            </a:endParaRPr>
          </a:p>
        </p:txBody>
      </p:sp>
      <p:pic>
        <p:nvPicPr>
          <p:cNvPr id="22" name="Picture 21" descr="DJS_coloured-backgrounds-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7" y="-99392"/>
            <a:ext cx="9144000" cy="837363"/>
          </a:xfrm>
          <a:prstGeom prst="rect">
            <a:avLst/>
          </a:prstGeom>
        </p:spPr>
      </p:pic>
      <p:sp>
        <p:nvSpPr>
          <p:cNvPr id="24" name="Oval 23"/>
          <p:cNvSpPr>
            <a:spLocks noChangeAspect="1"/>
          </p:cNvSpPr>
          <p:nvPr/>
        </p:nvSpPr>
        <p:spPr>
          <a:xfrm>
            <a:off x="719064" y="2096344"/>
            <a:ext cx="3852936" cy="3852936"/>
          </a:xfrm>
          <a:prstGeom prst="ellipse">
            <a:avLst/>
          </a:prstGeom>
          <a:solidFill>
            <a:srgbClr val="1268B3"/>
          </a:solidFill>
          <a:ln w="12700">
            <a:noFill/>
            <a:prstDash val="sysDot"/>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sp>
        <p:nvSpPr>
          <p:cNvPr id="32" name="Rectangle 31"/>
          <p:cNvSpPr/>
          <p:nvPr/>
        </p:nvSpPr>
        <p:spPr>
          <a:xfrm>
            <a:off x="2411760" y="2168352"/>
            <a:ext cx="5688632" cy="648072"/>
          </a:xfrm>
          <a:prstGeom prst="rect">
            <a:avLst/>
          </a:prstGeom>
          <a:solidFill>
            <a:srgbClr val="FFFFFF"/>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33" name="Rectangle 32"/>
          <p:cNvSpPr/>
          <p:nvPr/>
        </p:nvSpPr>
        <p:spPr>
          <a:xfrm>
            <a:off x="2411760" y="2221196"/>
            <a:ext cx="5760640" cy="523220"/>
          </a:xfrm>
          <a:prstGeom prst="rect">
            <a:avLst/>
          </a:prstGeom>
        </p:spPr>
        <p:txBody>
          <a:bodyPr wrap="square">
            <a:spAutoFit/>
          </a:bodyPr>
          <a:lstStyle/>
          <a:p>
            <a:pPr>
              <a:defRPr/>
            </a:pPr>
            <a:r>
              <a:rPr lang="en-GB" sz="1400" b="1" dirty="0">
                <a:solidFill>
                  <a:srgbClr val="6D6E71"/>
                </a:solidFill>
              </a:rPr>
              <a:t>Education: </a:t>
            </a:r>
            <a:r>
              <a:rPr lang="en-GB" sz="1400" dirty="0">
                <a:solidFill>
                  <a:srgbClr val="6D6E71"/>
                </a:solidFill>
              </a:rPr>
              <a:t>Start educating young people in schools around healthy lifestyles</a:t>
            </a:r>
            <a:endParaRPr lang="en-GB" sz="1400" b="1" dirty="0">
              <a:solidFill>
                <a:srgbClr val="6D6E71"/>
              </a:solidFill>
            </a:endParaRPr>
          </a:p>
        </p:txBody>
      </p:sp>
      <p:sp>
        <p:nvSpPr>
          <p:cNvPr id="37" name="Rectangle 36"/>
          <p:cNvSpPr/>
          <p:nvPr/>
        </p:nvSpPr>
        <p:spPr>
          <a:xfrm>
            <a:off x="2411760" y="2888432"/>
            <a:ext cx="5688632" cy="504056"/>
          </a:xfrm>
          <a:prstGeom prst="rect">
            <a:avLst/>
          </a:prstGeom>
          <a:solidFill>
            <a:srgbClr val="FFFFFF"/>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40" name="Rectangle 39"/>
          <p:cNvSpPr/>
          <p:nvPr/>
        </p:nvSpPr>
        <p:spPr>
          <a:xfrm>
            <a:off x="2411760" y="2977207"/>
            <a:ext cx="5438104" cy="307777"/>
          </a:xfrm>
          <a:prstGeom prst="rect">
            <a:avLst/>
          </a:prstGeom>
        </p:spPr>
        <p:txBody>
          <a:bodyPr wrap="square">
            <a:spAutoFit/>
          </a:bodyPr>
          <a:lstStyle/>
          <a:p>
            <a:pPr>
              <a:defRPr/>
            </a:pPr>
            <a:r>
              <a:rPr lang="en-GB" sz="1400" b="1" dirty="0">
                <a:solidFill>
                  <a:srgbClr val="6D6E71"/>
                </a:solidFill>
              </a:rPr>
              <a:t>More local services, activities and support needed</a:t>
            </a:r>
          </a:p>
        </p:txBody>
      </p:sp>
      <p:pic>
        <p:nvPicPr>
          <p:cNvPr id="45" name="Picture 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5496" y="2888432"/>
            <a:ext cx="2243280" cy="2618339"/>
          </a:xfrm>
          <a:prstGeom prst="rect">
            <a:avLst/>
          </a:prstGeom>
        </p:spPr>
      </p:pic>
      <p:sp>
        <p:nvSpPr>
          <p:cNvPr id="52" name="Rectangle 51"/>
          <p:cNvSpPr/>
          <p:nvPr/>
        </p:nvSpPr>
        <p:spPr>
          <a:xfrm>
            <a:off x="2411760" y="3464496"/>
            <a:ext cx="5688632" cy="504056"/>
          </a:xfrm>
          <a:prstGeom prst="rect">
            <a:avLst/>
          </a:prstGeom>
          <a:solidFill>
            <a:srgbClr val="FFFFFF"/>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53" name="Rectangle 52"/>
          <p:cNvSpPr/>
          <p:nvPr/>
        </p:nvSpPr>
        <p:spPr>
          <a:xfrm>
            <a:off x="2411760" y="3445332"/>
            <a:ext cx="5438104" cy="523220"/>
          </a:xfrm>
          <a:prstGeom prst="rect">
            <a:avLst/>
          </a:prstGeom>
        </p:spPr>
        <p:txBody>
          <a:bodyPr wrap="square">
            <a:spAutoFit/>
          </a:bodyPr>
          <a:lstStyle/>
          <a:p>
            <a:pPr>
              <a:defRPr/>
            </a:pPr>
            <a:r>
              <a:rPr lang="en-GB" sz="1400" b="1" dirty="0">
                <a:solidFill>
                  <a:srgbClr val="6D6E71"/>
                </a:solidFill>
              </a:rPr>
              <a:t>Improve accessibility </a:t>
            </a:r>
            <a:r>
              <a:rPr lang="en-GB" sz="1400" dirty="0">
                <a:solidFill>
                  <a:srgbClr val="6D6E71"/>
                </a:solidFill>
              </a:rPr>
              <a:t>to services: remove barriers of transport, cost, language, culture etc. </a:t>
            </a:r>
          </a:p>
        </p:txBody>
      </p:sp>
      <p:sp>
        <p:nvSpPr>
          <p:cNvPr id="57" name="Rectangle 56"/>
          <p:cNvSpPr/>
          <p:nvPr/>
        </p:nvSpPr>
        <p:spPr>
          <a:xfrm>
            <a:off x="2411760" y="4040560"/>
            <a:ext cx="5688632" cy="504056"/>
          </a:xfrm>
          <a:prstGeom prst="rect">
            <a:avLst/>
          </a:prstGeom>
          <a:solidFill>
            <a:srgbClr val="FFFFFF"/>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58" name="Rectangle 57"/>
          <p:cNvSpPr/>
          <p:nvPr/>
        </p:nvSpPr>
        <p:spPr>
          <a:xfrm>
            <a:off x="2411760" y="4040560"/>
            <a:ext cx="5438104" cy="523220"/>
          </a:xfrm>
          <a:prstGeom prst="rect">
            <a:avLst/>
          </a:prstGeom>
        </p:spPr>
        <p:txBody>
          <a:bodyPr wrap="square">
            <a:spAutoFit/>
          </a:bodyPr>
          <a:lstStyle/>
          <a:p>
            <a:pPr>
              <a:defRPr/>
            </a:pPr>
            <a:r>
              <a:rPr lang="en-GB" sz="1400" b="1" dirty="0">
                <a:solidFill>
                  <a:srgbClr val="6D6E71"/>
                </a:solidFill>
              </a:rPr>
              <a:t>Train staff </a:t>
            </a:r>
            <a:r>
              <a:rPr lang="en-GB" sz="1400" dirty="0">
                <a:solidFill>
                  <a:srgbClr val="6D6E71"/>
                </a:solidFill>
              </a:rPr>
              <a:t>in how to speak to people about managing health conditions and self-care</a:t>
            </a:r>
            <a:endParaRPr lang="en-GB" sz="1400" b="1" dirty="0">
              <a:solidFill>
                <a:srgbClr val="6D6E71"/>
              </a:solidFill>
            </a:endParaRPr>
          </a:p>
        </p:txBody>
      </p:sp>
      <p:sp>
        <p:nvSpPr>
          <p:cNvPr id="59" name="Rectangle 58"/>
          <p:cNvSpPr/>
          <p:nvPr/>
        </p:nvSpPr>
        <p:spPr>
          <a:xfrm>
            <a:off x="2411760" y="4616624"/>
            <a:ext cx="5688632" cy="738664"/>
          </a:xfrm>
          <a:prstGeom prst="rect">
            <a:avLst/>
          </a:prstGeom>
          <a:solidFill>
            <a:srgbClr val="FFFFFF"/>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60" name="Rectangle 59"/>
          <p:cNvSpPr/>
          <p:nvPr/>
        </p:nvSpPr>
        <p:spPr>
          <a:xfrm>
            <a:off x="2411760" y="4616624"/>
            <a:ext cx="5438104" cy="738664"/>
          </a:xfrm>
          <a:prstGeom prst="rect">
            <a:avLst/>
          </a:prstGeom>
        </p:spPr>
        <p:txBody>
          <a:bodyPr wrap="square">
            <a:spAutoFit/>
          </a:bodyPr>
          <a:lstStyle/>
          <a:p>
            <a:pPr>
              <a:defRPr/>
            </a:pPr>
            <a:r>
              <a:rPr lang="en-GB" sz="1400" dirty="0">
                <a:solidFill>
                  <a:srgbClr val="6D6E71"/>
                </a:solidFill>
              </a:rPr>
              <a:t>Give consideration to </a:t>
            </a:r>
            <a:r>
              <a:rPr lang="en-GB" sz="1400" b="1" dirty="0">
                <a:solidFill>
                  <a:srgbClr val="6D6E71"/>
                </a:solidFill>
              </a:rPr>
              <a:t>how information is delivered</a:t>
            </a:r>
            <a:r>
              <a:rPr lang="en-GB" sz="1400" dirty="0">
                <a:solidFill>
                  <a:srgbClr val="6D6E71"/>
                </a:solidFill>
              </a:rPr>
              <a:t>, e.g. language barriers, use mobile phones and social media more</a:t>
            </a:r>
          </a:p>
        </p:txBody>
      </p:sp>
      <p:sp>
        <p:nvSpPr>
          <p:cNvPr id="21" name="Title 3"/>
          <p:cNvSpPr txBox="1">
            <a:spLocks/>
          </p:cNvSpPr>
          <p:nvPr/>
        </p:nvSpPr>
        <p:spPr>
          <a:xfrm>
            <a:off x="251520" y="476672"/>
            <a:ext cx="7056784" cy="1080120"/>
          </a:xfrm>
          <a:prstGeom prst="rect">
            <a:avLst/>
          </a:prstGeom>
        </p:spPr>
        <p:txBody>
          <a:bodyPr vert="horz" lIns="91440" tIns="45720" rIns="91440" bIns="45720" rtlCol="0" anchor="t">
            <a:noAutofit/>
          </a:bodyPr>
          <a:lstStyle>
            <a:lvl1pPr algn="l" defTabSz="914400" rtl="0" eaLnBrk="1" latinLnBrk="0" hangingPunct="1">
              <a:spcBef>
                <a:spcPct val="0"/>
              </a:spcBef>
              <a:buNone/>
              <a:defRPr lang="en-US" sz="1600" b="0" i="1"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b="1" i="0" dirty="0">
                <a:solidFill>
                  <a:srgbClr val="6D6E71"/>
                </a:solidFill>
              </a:rPr>
              <a:t>Education, more accessible local services and trained staff are key to success</a:t>
            </a:r>
            <a:endParaRPr sz="2000" b="1" i="0" dirty="0">
              <a:solidFill>
                <a:srgbClr val="6D6E71"/>
              </a:solidFill>
            </a:endParaRPr>
          </a:p>
          <a:p>
            <a:r>
              <a:rPr lang="en-GB" sz="1400" i="0" dirty="0">
                <a:solidFill>
                  <a:srgbClr val="6D6E71"/>
                </a:solidFill>
              </a:rPr>
              <a:t>In order for the investment in the area of prevention and self-care to be successful, participants feel there should be a focus on education, that more services need to be offered locally and that staff need to be better trained.</a:t>
            </a:r>
            <a:endParaRPr sz="1800" i="0" dirty="0">
              <a:solidFill>
                <a:srgbClr val="6D6E71"/>
              </a:solidFill>
            </a:endParaRPr>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5597" y="83885"/>
            <a:ext cx="1400899" cy="1400899"/>
          </a:xfrm>
          <a:prstGeom prst="rect">
            <a:avLst/>
          </a:prstGeom>
          <a:effectLst>
            <a:outerShdw blurRad="50800" dist="38100" dir="2700000" algn="tl" rotWithShape="0">
              <a:prstClr val="black">
                <a:alpha val="40000"/>
              </a:prstClr>
            </a:outerShdw>
          </a:effectLst>
        </p:spPr>
      </p:pic>
      <p:sp>
        <p:nvSpPr>
          <p:cNvPr id="26" name="Rectangle 25"/>
          <p:cNvSpPr/>
          <p:nvPr/>
        </p:nvSpPr>
        <p:spPr>
          <a:xfrm>
            <a:off x="179512" y="116632"/>
            <a:ext cx="8676456" cy="307777"/>
          </a:xfrm>
          <a:prstGeom prst="rect">
            <a:avLst/>
          </a:prstGeom>
        </p:spPr>
        <p:txBody>
          <a:bodyPr wrap="square">
            <a:spAutoFit/>
          </a:bodyPr>
          <a:lstStyle/>
          <a:p>
            <a:r>
              <a:rPr lang="en-GB" sz="1400" b="1" dirty="0"/>
              <a:t>Key themes from focus groups and engagement events</a:t>
            </a:r>
            <a:endParaRPr lang="en-GB" sz="1400" dirty="0"/>
          </a:p>
        </p:txBody>
      </p:sp>
      <p:sp>
        <p:nvSpPr>
          <p:cNvPr id="28" name="Rectangular Callout 27"/>
          <p:cNvSpPr/>
          <p:nvPr/>
        </p:nvSpPr>
        <p:spPr>
          <a:xfrm>
            <a:off x="755576" y="5580276"/>
            <a:ext cx="2880320" cy="945068"/>
          </a:xfrm>
          <a:prstGeom prst="wedgeRectCallout">
            <a:avLst/>
          </a:prstGeom>
          <a:solidFill>
            <a:schemeClr val="bg1"/>
          </a:solidFill>
          <a:ln w="12700">
            <a:solidFill>
              <a:srgbClr val="6D6E7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200" dirty="0">
                <a:solidFill>
                  <a:schemeClr val="tx1"/>
                </a:solidFill>
              </a:rPr>
              <a:t>We need to get better and smarter at using social media to get messages out there. </a:t>
            </a:r>
            <a:r>
              <a:rPr lang="en-GB" sz="1200" i="1" dirty="0">
                <a:solidFill>
                  <a:schemeClr val="tx1"/>
                </a:solidFill>
              </a:rPr>
              <a:t>(ICS public event)</a:t>
            </a:r>
            <a:endParaRPr lang="en-GB" sz="1200" dirty="0">
              <a:solidFill>
                <a:schemeClr val="tx1"/>
              </a:solidFill>
            </a:endParaRPr>
          </a:p>
        </p:txBody>
      </p:sp>
      <p:sp>
        <p:nvSpPr>
          <p:cNvPr id="23" name="Rectangular Callout 22"/>
          <p:cNvSpPr/>
          <p:nvPr/>
        </p:nvSpPr>
        <p:spPr>
          <a:xfrm>
            <a:off x="3851919" y="5580276"/>
            <a:ext cx="4896545" cy="945068"/>
          </a:xfrm>
          <a:prstGeom prst="wedgeRectCallout">
            <a:avLst/>
          </a:prstGeom>
          <a:solidFill>
            <a:schemeClr val="bg1"/>
          </a:solidFill>
          <a:ln w="12700">
            <a:solidFill>
              <a:srgbClr val="6D6E7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200" dirty="0">
                <a:solidFill>
                  <a:schemeClr val="tx1"/>
                </a:solidFill>
              </a:rPr>
              <a:t>It would be useful if you could access the information through community hubs, or the places where we visit as this would mean that if you needed something translated you could get the help there and then. </a:t>
            </a:r>
            <a:r>
              <a:rPr lang="en-GB" sz="1200" i="1" dirty="0">
                <a:solidFill>
                  <a:schemeClr val="tx1"/>
                </a:solidFill>
              </a:rPr>
              <a:t>(LASS)</a:t>
            </a:r>
            <a:endParaRPr lang="en-GB" sz="1200" dirty="0">
              <a:solidFill>
                <a:schemeClr val="tx1"/>
              </a:solidFill>
            </a:endParaRPr>
          </a:p>
        </p:txBody>
      </p:sp>
    </p:spTree>
    <p:extLst>
      <p:ext uri="{BB962C8B-B14F-4D97-AF65-F5344CB8AC3E}">
        <p14:creationId xmlns:p14="http://schemas.microsoft.com/office/powerpoint/2010/main" val="2146701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31" name="Slide Number Placeholder 5"/>
          <p:cNvSpPr>
            <a:spLocks noGrp="1"/>
          </p:cNvSpPr>
          <p:nvPr>
            <p:ph type="sldNum" sz="quarter" idx="4"/>
          </p:nvPr>
        </p:nvSpPr>
        <p:spPr>
          <a:xfrm>
            <a:off x="179512" y="6381328"/>
            <a:ext cx="1043608" cy="246221"/>
          </a:xfrm>
          <a:prstGeom prst="rect">
            <a:avLst/>
          </a:prstGeom>
        </p:spPr>
        <p:txBody>
          <a:bodyPr vert="horz" lIns="91440" tIns="45720" rIns="91440" bIns="45720" rtlCol="0" anchor="b">
            <a:spAutoFit/>
          </a:bodyP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A4C18273-3B06-4AC5-BD96-A00D2AA2E2E6}" type="slidenum">
              <a:rPr lang="en-GB" kern="0" smtClean="0">
                <a:solidFill>
                  <a:prstClr val="white"/>
                </a:solidFill>
              </a:rPr>
              <a:pPr>
                <a:defRPr/>
              </a:pPr>
              <a:t>21</a:t>
            </a:fld>
            <a:endParaRPr lang="en-GB" kern="0" dirty="0">
              <a:solidFill>
                <a:prstClr val="white"/>
              </a:solidFill>
            </a:endParaRPr>
          </a:p>
        </p:txBody>
      </p:sp>
      <p:pic>
        <p:nvPicPr>
          <p:cNvPr id="22" name="Picture 21" descr="DJS_coloured-backgrounds-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7" y="-99392"/>
            <a:ext cx="9144000" cy="837363"/>
          </a:xfrm>
          <a:prstGeom prst="rect">
            <a:avLst/>
          </a:prstGeom>
        </p:spPr>
      </p:pic>
      <p:sp>
        <p:nvSpPr>
          <p:cNvPr id="24" name="Oval 23"/>
          <p:cNvSpPr>
            <a:spLocks noChangeAspect="1"/>
          </p:cNvSpPr>
          <p:nvPr/>
        </p:nvSpPr>
        <p:spPr>
          <a:xfrm>
            <a:off x="719064" y="1556792"/>
            <a:ext cx="3852936" cy="3852936"/>
          </a:xfrm>
          <a:prstGeom prst="ellipse">
            <a:avLst/>
          </a:prstGeom>
          <a:solidFill>
            <a:srgbClr val="1268B3"/>
          </a:solidFill>
          <a:ln w="12700">
            <a:noFill/>
            <a:prstDash val="sysDot"/>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sp>
        <p:nvSpPr>
          <p:cNvPr id="32" name="Rectangle 31"/>
          <p:cNvSpPr/>
          <p:nvPr/>
        </p:nvSpPr>
        <p:spPr>
          <a:xfrm>
            <a:off x="2411760" y="2248416"/>
            <a:ext cx="5688632" cy="451211"/>
          </a:xfrm>
          <a:prstGeom prst="rect">
            <a:avLst/>
          </a:prstGeom>
          <a:solidFill>
            <a:srgbClr val="FFFFFF"/>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33" name="Rectangle 32"/>
          <p:cNvSpPr/>
          <p:nvPr/>
        </p:nvSpPr>
        <p:spPr>
          <a:xfrm>
            <a:off x="2411760" y="2204864"/>
            <a:ext cx="5760640" cy="523220"/>
          </a:xfrm>
          <a:prstGeom prst="rect">
            <a:avLst/>
          </a:prstGeom>
        </p:spPr>
        <p:txBody>
          <a:bodyPr wrap="square">
            <a:spAutoFit/>
          </a:bodyPr>
          <a:lstStyle/>
          <a:p>
            <a:pPr>
              <a:defRPr/>
            </a:pPr>
            <a:r>
              <a:rPr lang="en-GB" sz="1400" dirty="0">
                <a:solidFill>
                  <a:srgbClr val="6D6E71"/>
                </a:solidFill>
              </a:rPr>
              <a:t>Improve information on accessing the most appropriate services</a:t>
            </a:r>
          </a:p>
        </p:txBody>
      </p:sp>
      <p:sp>
        <p:nvSpPr>
          <p:cNvPr id="37" name="Rectangle 36"/>
          <p:cNvSpPr/>
          <p:nvPr/>
        </p:nvSpPr>
        <p:spPr>
          <a:xfrm>
            <a:off x="2411760" y="2771636"/>
            <a:ext cx="5688632" cy="504056"/>
          </a:xfrm>
          <a:prstGeom prst="rect">
            <a:avLst/>
          </a:prstGeom>
          <a:solidFill>
            <a:srgbClr val="FFFFFF"/>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40" name="Rectangle 39"/>
          <p:cNvSpPr/>
          <p:nvPr/>
        </p:nvSpPr>
        <p:spPr>
          <a:xfrm>
            <a:off x="2411760" y="2852936"/>
            <a:ext cx="5438104" cy="307777"/>
          </a:xfrm>
          <a:prstGeom prst="rect">
            <a:avLst/>
          </a:prstGeom>
        </p:spPr>
        <p:txBody>
          <a:bodyPr wrap="square">
            <a:spAutoFit/>
          </a:bodyPr>
          <a:lstStyle/>
          <a:p>
            <a:pPr>
              <a:defRPr/>
            </a:pPr>
            <a:r>
              <a:rPr lang="en-GB" sz="1400" dirty="0">
                <a:solidFill>
                  <a:srgbClr val="6D6E71"/>
                </a:solidFill>
              </a:rPr>
              <a:t>This will need dedicated, ring-fenced funding</a:t>
            </a:r>
          </a:p>
        </p:txBody>
      </p:sp>
      <p:sp>
        <p:nvSpPr>
          <p:cNvPr id="52" name="Rectangle 51"/>
          <p:cNvSpPr/>
          <p:nvPr/>
        </p:nvSpPr>
        <p:spPr>
          <a:xfrm>
            <a:off x="2411760" y="3347700"/>
            <a:ext cx="5688632" cy="719500"/>
          </a:xfrm>
          <a:prstGeom prst="rect">
            <a:avLst/>
          </a:prstGeom>
          <a:solidFill>
            <a:srgbClr val="FFFFFF"/>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53" name="Rectangle 52"/>
          <p:cNvSpPr/>
          <p:nvPr/>
        </p:nvSpPr>
        <p:spPr>
          <a:xfrm>
            <a:off x="2411760" y="3328536"/>
            <a:ext cx="5438104" cy="738664"/>
          </a:xfrm>
          <a:prstGeom prst="rect">
            <a:avLst/>
          </a:prstGeom>
        </p:spPr>
        <p:txBody>
          <a:bodyPr wrap="square">
            <a:spAutoFit/>
          </a:bodyPr>
          <a:lstStyle/>
          <a:p>
            <a:pPr>
              <a:defRPr/>
            </a:pPr>
            <a:r>
              <a:rPr lang="en-GB" sz="1400" dirty="0">
                <a:solidFill>
                  <a:srgbClr val="6D6E71"/>
                </a:solidFill>
              </a:rPr>
              <a:t>Consider the importance of communities and the third sector in helping to tackle issues such as social isolation and being more active</a:t>
            </a:r>
          </a:p>
        </p:txBody>
      </p:sp>
      <p:sp>
        <p:nvSpPr>
          <p:cNvPr id="59" name="Rectangle 58"/>
          <p:cNvSpPr/>
          <p:nvPr/>
        </p:nvSpPr>
        <p:spPr>
          <a:xfrm>
            <a:off x="2411760" y="4139788"/>
            <a:ext cx="5688632" cy="369332"/>
          </a:xfrm>
          <a:prstGeom prst="rect">
            <a:avLst/>
          </a:prstGeom>
          <a:solidFill>
            <a:srgbClr val="FFFFFF"/>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60" name="Rectangle 59"/>
          <p:cNvSpPr/>
          <p:nvPr/>
        </p:nvSpPr>
        <p:spPr>
          <a:xfrm>
            <a:off x="2411760" y="4139788"/>
            <a:ext cx="5438104" cy="307777"/>
          </a:xfrm>
          <a:prstGeom prst="rect">
            <a:avLst/>
          </a:prstGeom>
        </p:spPr>
        <p:txBody>
          <a:bodyPr wrap="square">
            <a:spAutoFit/>
          </a:bodyPr>
          <a:lstStyle/>
          <a:p>
            <a:pPr>
              <a:defRPr/>
            </a:pPr>
            <a:r>
              <a:rPr lang="en-GB" sz="1400" dirty="0">
                <a:solidFill>
                  <a:srgbClr val="6D6E71"/>
                </a:solidFill>
              </a:rPr>
              <a:t>More encouragement to take up screening options</a:t>
            </a:r>
          </a:p>
        </p:txBody>
      </p:sp>
      <p:sp>
        <p:nvSpPr>
          <p:cNvPr id="21" name="Title 3"/>
          <p:cNvSpPr txBox="1">
            <a:spLocks/>
          </p:cNvSpPr>
          <p:nvPr/>
        </p:nvSpPr>
        <p:spPr>
          <a:xfrm>
            <a:off x="251520" y="548680"/>
            <a:ext cx="7056784" cy="1080120"/>
          </a:xfrm>
          <a:prstGeom prst="rect">
            <a:avLst/>
          </a:prstGeom>
        </p:spPr>
        <p:txBody>
          <a:bodyPr vert="horz" lIns="91440" tIns="45720" rIns="91440" bIns="45720" rtlCol="0" anchor="t">
            <a:noAutofit/>
          </a:bodyPr>
          <a:lstStyle>
            <a:lvl1pPr algn="l" defTabSz="914400" rtl="0" eaLnBrk="1" latinLnBrk="0" hangingPunct="1">
              <a:spcBef>
                <a:spcPct val="0"/>
              </a:spcBef>
              <a:buNone/>
              <a:defRPr lang="en-US" sz="1600" b="0" i="1"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b="1" i="0" dirty="0">
                <a:solidFill>
                  <a:srgbClr val="6D6E71"/>
                </a:solidFill>
              </a:rPr>
              <a:t>Other themes from engagement activities</a:t>
            </a:r>
            <a:endParaRPr sz="2000" b="1" i="0" dirty="0">
              <a:solidFill>
                <a:srgbClr val="6D6E71"/>
              </a:solidFill>
            </a:endParaRPr>
          </a:p>
          <a:p>
            <a:r>
              <a:rPr lang="en-GB" sz="1400" i="0" dirty="0">
                <a:solidFill>
                  <a:srgbClr val="6D6E71"/>
                </a:solidFill>
              </a:rPr>
              <a:t>Various other areas of focus or concern were raised during the engagement activities.  These include:</a:t>
            </a:r>
            <a:endParaRPr sz="1800" i="0" dirty="0">
              <a:solidFill>
                <a:srgbClr val="6D6E71"/>
              </a:solidFill>
            </a:endParaRP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5597" y="83885"/>
            <a:ext cx="1400899" cy="1400899"/>
          </a:xfrm>
          <a:prstGeom prst="rect">
            <a:avLst/>
          </a:prstGeom>
          <a:effectLst>
            <a:outerShdw blurRad="50800" dist="38100" dir="2700000" algn="tl" rotWithShape="0">
              <a:prstClr val="black">
                <a:alpha val="40000"/>
              </a:prstClr>
            </a:outerShdw>
          </a:effectLst>
        </p:spPr>
      </p:pic>
      <p:sp>
        <p:nvSpPr>
          <p:cNvPr id="26" name="Rectangle 25"/>
          <p:cNvSpPr/>
          <p:nvPr/>
        </p:nvSpPr>
        <p:spPr>
          <a:xfrm>
            <a:off x="288032" y="96887"/>
            <a:ext cx="8676456" cy="307777"/>
          </a:xfrm>
          <a:prstGeom prst="rect">
            <a:avLst/>
          </a:prstGeom>
        </p:spPr>
        <p:txBody>
          <a:bodyPr wrap="square">
            <a:spAutoFit/>
          </a:bodyPr>
          <a:lstStyle/>
          <a:p>
            <a:r>
              <a:rPr lang="en-GB" sz="1400" b="1" dirty="0"/>
              <a:t>Key themes from focus groups and engagement events</a:t>
            </a:r>
            <a:endParaRPr lang="en-GB" sz="1400" dirty="0"/>
          </a:p>
        </p:txBody>
      </p:sp>
      <p:sp>
        <p:nvSpPr>
          <p:cNvPr id="29" name="Rectangular Callout 28"/>
          <p:cNvSpPr/>
          <p:nvPr/>
        </p:nvSpPr>
        <p:spPr>
          <a:xfrm>
            <a:off x="359532" y="5589240"/>
            <a:ext cx="4771280" cy="1008112"/>
          </a:xfrm>
          <a:prstGeom prst="wedgeRectCallout">
            <a:avLst/>
          </a:prstGeom>
          <a:solidFill>
            <a:schemeClr val="bg1"/>
          </a:solidFill>
          <a:ln w="12700">
            <a:solidFill>
              <a:srgbClr val="6D6E7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Yes. Though some people may not be able to make responsible decisions.  U3A is keen to be an aspect of social prescription, to counteract loneliness. People need to be able to access different activities independently. </a:t>
            </a:r>
            <a:r>
              <a:rPr lang="en-GB" sz="1200" i="1" dirty="0">
                <a:solidFill>
                  <a:schemeClr val="tx1"/>
                </a:solidFill>
              </a:rPr>
              <a:t>(University of the Third Age)</a:t>
            </a:r>
            <a:endParaRPr lang="en-GB" sz="1200" dirty="0">
              <a:solidFill>
                <a:schemeClr val="tx1"/>
              </a:solidFill>
            </a:endParaRP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0917" y="1896565"/>
            <a:ext cx="1350843" cy="3081115"/>
          </a:xfrm>
          <a:prstGeom prst="rect">
            <a:avLst/>
          </a:prstGeom>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67933" y="2294861"/>
            <a:ext cx="987129" cy="2627709"/>
          </a:xfrm>
          <a:prstGeom prst="rect">
            <a:avLst/>
          </a:prstGeom>
        </p:spPr>
      </p:pic>
      <p:sp>
        <p:nvSpPr>
          <p:cNvPr id="30" name="Rectangle 29"/>
          <p:cNvSpPr/>
          <p:nvPr/>
        </p:nvSpPr>
        <p:spPr>
          <a:xfrm>
            <a:off x="2411760" y="4571836"/>
            <a:ext cx="5688632" cy="369332"/>
          </a:xfrm>
          <a:prstGeom prst="rect">
            <a:avLst/>
          </a:prstGeom>
          <a:solidFill>
            <a:srgbClr val="FFFFFF"/>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34" name="Rectangle 33"/>
          <p:cNvSpPr/>
          <p:nvPr/>
        </p:nvSpPr>
        <p:spPr>
          <a:xfrm>
            <a:off x="2411760" y="4571836"/>
            <a:ext cx="5438104" cy="307777"/>
          </a:xfrm>
          <a:prstGeom prst="rect">
            <a:avLst/>
          </a:prstGeom>
        </p:spPr>
        <p:txBody>
          <a:bodyPr wrap="square">
            <a:spAutoFit/>
          </a:bodyPr>
          <a:lstStyle/>
          <a:p>
            <a:pPr>
              <a:defRPr/>
            </a:pPr>
            <a:r>
              <a:rPr lang="en-GB" sz="1400" dirty="0">
                <a:solidFill>
                  <a:srgbClr val="6D6E71"/>
                </a:solidFill>
              </a:rPr>
              <a:t>Educate parents, not just young people</a:t>
            </a:r>
          </a:p>
        </p:txBody>
      </p:sp>
      <p:sp>
        <p:nvSpPr>
          <p:cNvPr id="35" name="Rectangle 34"/>
          <p:cNvSpPr/>
          <p:nvPr/>
        </p:nvSpPr>
        <p:spPr>
          <a:xfrm>
            <a:off x="2411760" y="5003884"/>
            <a:ext cx="5688632" cy="369332"/>
          </a:xfrm>
          <a:prstGeom prst="rect">
            <a:avLst/>
          </a:prstGeom>
          <a:solidFill>
            <a:srgbClr val="FFFFFF"/>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36" name="Rectangle 35"/>
          <p:cNvSpPr/>
          <p:nvPr/>
        </p:nvSpPr>
        <p:spPr>
          <a:xfrm>
            <a:off x="2411760" y="5003884"/>
            <a:ext cx="5438104" cy="307777"/>
          </a:xfrm>
          <a:prstGeom prst="rect">
            <a:avLst/>
          </a:prstGeom>
        </p:spPr>
        <p:txBody>
          <a:bodyPr wrap="square">
            <a:spAutoFit/>
          </a:bodyPr>
          <a:lstStyle/>
          <a:p>
            <a:pPr>
              <a:defRPr/>
            </a:pPr>
            <a:r>
              <a:rPr lang="en-GB" sz="1400" dirty="0">
                <a:solidFill>
                  <a:srgbClr val="6D6E71"/>
                </a:solidFill>
              </a:rPr>
              <a:t>Improve access at GP surgeries</a:t>
            </a:r>
          </a:p>
        </p:txBody>
      </p:sp>
      <p:sp>
        <p:nvSpPr>
          <p:cNvPr id="38" name="Rectangle 37"/>
          <p:cNvSpPr/>
          <p:nvPr/>
        </p:nvSpPr>
        <p:spPr>
          <a:xfrm>
            <a:off x="2411760" y="1556792"/>
            <a:ext cx="5688632" cy="619615"/>
          </a:xfrm>
          <a:prstGeom prst="rect">
            <a:avLst/>
          </a:prstGeom>
          <a:solidFill>
            <a:srgbClr val="FFFFFF"/>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39" name="Rectangle 38"/>
          <p:cNvSpPr/>
          <p:nvPr/>
        </p:nvSpPr>
        <p:spPr>
          <a:xfrm>
            <a:off x="2411760" y="1628800"/>
            <a:ext cx="5760640" cy="523220"/>
          </a:xfrm>
          <a:prstGeom prst="rect">
            <a:avLst/>
          </a:prstGeom>
        </p:spPr>
        <p:txBody>
          <a:bodyPr wrap="square">
            <a:spAutoFit/>
          </a:bodyPr>
          <a:lstStyle/>
          <a:p>
            <a:pPr>
              <a:defRPr/>
            </a:pPr>
            <a:r>
              <a:rPr lang="en-GB" sz="1400" dirty="0">
                <a:solidFill>
                  <a:srgbClr val="6D6E71"/>
                </a:solidFill>
              </a:rPr>
              <a:t>Consider the wider system – transport, food labelling, fast food outlets etc.</a:t>
            </a:r>
          </a:p>
        </p:txBody>
      </p:sp>
      <p:sp>
        <p:nvSpPr>
          <p:cNvPr id="41" name="Rectangular Callout 40"/>
          <p:cNvSpPr/>
          <p:nvPr/>
        </p:nvSpPr>
        <p:spPr>
          <a:xfrm>
            <a:off x="5292081" y="5589240"/>
            <a:ext cx="3675830" cy="973107"/>
          </a:xfrm>
          <a:prstGeom prst="wedgeRectCallout">
            <a:avLst/>
          </a:prstGeom>
          <a:solidFill>
            <a:schemeClr val="bg1"/>
          </a:solidFill>
          <a:ln w="12700">
            <a:solidFill>
              <a:srgbClr val="6D6E7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Have more heathier food options in public areas (not so many fast food outlets, and healthier food like the potato van for example). (</a:t>
            </a:r>
            <a:r>
              <a:rPr lang="en-GB" sz="1200" i="1" dirty="0">
                <a:solidFill>
                  <a:schemeClr val="tx1"/>
                </a:solidFill>
              </a:rPr>
              <a:t>BMBC Adult Learners Conference)</a:t>
            </a:r>
            <a:endParaRPr lang="en-GB" sz="1200" dirty="0">
              <a:solidFill>
                <a:schemeClr val="tx1"/>
              </a:solidFill>
            </a:endParaRPr>
          </a:p>
        </p:txBody>
      </p:sp>
    </p:spTree>
    <p:extLst>
      <p:ext uri="{BB962C8B-B14F-4D97-AF65-F5344CB8AC3E}">
        <p14:creationId xmlns:p14="http://schemas.microsoft.com/office/powerpoint/2010/main" val="1735420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8172400" y="0"/>
            <a:ext cx="971600" cy="6858000"/>
          </a:xfrm>
          <a:prstGeom prst="rect">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sp>
        <p:nvSpPr>
          <p:cNvPr id="6" name="TextBox 5"/>
          <p:cNvSpPr txBox="1"/>
          <p:nvPr/>
        </p:nvSpPr>
        <p:spPr>
          <a:xfrm rot="5400000">
            <a:off x="5616116" y="2960948"/>
            <a:ext cx="6048672" cy="792088"/>
          </a:xfrm>
          <a:prstGeom prst="rect">
            <a:avLst/>
          </a:prstGeom>
        </p:spPr>
        <p:txBody>
          <a:bodyPr vert="horz" wrap="square" lIns="91440" tIns="45720" rIns="91440" bIns="45720" rtlCol="0" anchor="ctr">
            <a:normAutofit fontScale="70000" lnSpcReduction="20000"/>
          </a:bodyPr>
          <a:lstStyle/>
          <a:p>
            <a:pPr>
              <a:lnSpc>
                <a:spcPct val="120000"/>
              </a:lnSpc>
              <a:spcBef>
                <a:spcPts val="600"/>
              </a:spcBef>
              <a:spcAft>
                <a:spcPts val="600"/>
              </a:spcAft>
              <a:defRPr/>
            </a:pPr>
            <a:r>
              <a:rPr lang="en-GB" sz="3000" b="1" dirty="0">
                <a:solidFill>
                  <a:srgbClr val="1268B3"/>
                </a:solidFill>
              </a:rPr>
              <a:t>Prevention, Promoting Independence and Self-Care: </a:t>
            </a:r>
            <a:r>
              <a:rPr lang="en-GB" sz="3000" dirty="0">
                <a:solidFill>
                  <a:srgbClr val="1268B3"/>
                </a:solidFill>
              </a:rPr>
              <a:t>Example comments</a:t>
            </a:r>
            <a:endParaRPr lang="en-US" sz="1400" dirty="0">
              <a:solidFill>
                <a:srgbClr val="1268B3"/>
              </a:solidFill>
            </a:endParaRPr>
          </a:p>
        </p:txBody>
      </p:sp>
      <p:sp>
        <p:nvSpPr>
          <p:cNvPr id="15" name="Oval 14"/>
          <p:cNvSpPr>
            <a:spLocks noChangeAspect="1"/>
          </p:cNvSpPr>
          <p:nvPr/>
        </p:nvSpPr>
        <p:spPr>
          <a:xfrm>
            <a:off x="505803" y="188640"/>
            <a:ext cx="2193989" cy="2194233"/>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endParaRPr>
          </a:p>
        </p:txBody>
      </p:sp>
      <p:pic>
        <p:nvPicPr>
          <p:cNvPr id="18" name="Picture 17"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255040" y="404664"/>
            <a:ext cx="682491" cy="565727"/>
          </a:xfrm>
          <a:prstGeom prst="rect">
            <a:avLst/>
          </a:prstGeom>
        </p:spPr>
      </p:pic>
      <p:pic>
        <p:nvPicPr>
          <p:cNvPr id="26" name="Picture 25"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2915817" y="3140968"/>
            <a:ext cx="682491" cy="565727"/>
          </a:xfrm>
          <a:prstGeom prst="rect">
            <a:avLst/>
          </a:prstGeom>
        </p:spPr>
      </p:pic>
      <p:pic>
        <p:nvPicPr>
          <p:cNvPr id="32" name="Picture 31"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9629" y="5521008"/>
            <a:ext cx="682491" cy="565727"/>
          </a:xfrm>
          <a:prstGeom prst="rect">
            <a:avLst/>
          </a:prstGeom>
        </p:spPr>
      </p:pic>
      <p:sp>
        <p:nvSpPr>
          <p:cNvPr id="33" name="Oval 32"/>
          <p:cNvSpPr>
            <a:spLocks noChangeAspect="1"/>
          </p:cNvSpPr>
          <p:nvPr/>
        </p:nvSpPr>
        <p:spPr>
          <a:xfrm>
            <a:off x="4932041" y="188640"/>
            <a:ext cx="3105004" cy="3105349"/>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endParaRPr>
          </a:p>
        </p:txBody>
      </p:sp>
      <p:pic>
        <p:nvPicPr>
          <p:cNvPr id="34" name="Picture 33"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4788024" y="326389"/>
            <a:ext cx="682491" cy="565727"/>
          </a:xfrm>
          <a:prstGeom prst="rect">
            <a:avLst/>
          </a:prstGeom>
        </p:spPr>
      </p:pic>
      <p:pic>
        <p:nvPicPr>
          <p:cNvPr id="37" name="Picture 36"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0726" y="2991463"/>
            <a:ext cx="682491" cy="565727"/>
          </a:xfrm>
          <a:prstGeom prst="rect">
            <a:avLst/>
          </a:prstGeom>
        </p:spPr>
      </p:pic>
      <p:pic>
        <p:nvPicPr>
          <p:cNvPr id="41" name="Picture 40"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3925" y="5163731"/>
            <a:ext cx="682491" cy="565727"/>
          </a:xfrm>
          <a:prstGeom prst="rect">
            <a:avLst/>
          </a:prstGeom>
        </p:spPr>
      </p:pic>
      <p:sp>
        <p:nvSpPr>
          <p:cNvPr id="42" name="Oval 41"/>
          <p:cNvSpPr>
            <a:spLocks noChangeAspect="1"/>
          </p:cNvSpPr>
          <p:nvPr/>
        </p:nvSpPr>
        <p:spPr>
          <a:xfrm>
            <a:off x="430195" y="2492895"/>
            <a:ext cx="2673041" cy="2673041"/>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endParaRPr>
          </a:p>
        </p:txBody>
      </p:sp>
      <p:pic>
        <p:nvPicPr>
          <p:cNvPr id="43" name="Picture 42"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251520" y="2564904"/>
            <a:ext cx="682491" cy="565727"/>
          </a:xfrm>
          <a:prstGeom prst="rect">
            <a:avLst/>
          </a:prstGeom>
        </p:spPr>
      </p:pic>
      <p:pic>
        <p:nvPicPr>
          <p:cNvPr id="50" name="Picture 49"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2483768" y="252510"/>
            <a:ext cx="682491" cy="565727"/>
          </a:xfrm>
          <a:prstGeom prst="rect">
            <a:avLst/>
          </a:prstGeom>
        </p:spPr>
      </p:pic>
      <p:sp>
        <p:nvSpPr>
          <p:cNvPr id="46" name="TextBox 45"/>
          <p:cNvSpPr txBox="1"/>
          <p:nvPr/>
        </p:nvSpPr>
        <p:spPr>
          <a:xfrm>
            <a:off x="673820" y="491768"/>
            <a:ext cx="1881956" cy="1785104"/>
          </a:xfrm>
          <a:prstGeom prst="rect">
            <a:avLst/>
          </a:prstGeom>
          <a:noFill/>
        </p:spPr>
        <p:txBody>
          <a:bodyPr wrap="square" rtlCol="0">
            <a:spAutoFit/>
          </a:bodyPr>
          <a:lstStyle/>
          <a:p>
            <a:pPr algn="ctr">
              <a:defRPr/>
            </a:pPr>
            <a:r>
              <a:rPr lang="en-GB" sz="1100" b="1" dirty="0">
                <a:solidFill>
                  <a:srgbClr val="6D6E71"/>
                </a:solidFill>
              </a:rPr>
              <a:t>People who control their funding will have a bigger input and interest in healthcare. The patient usually understands their condition a lot more.</a:t>
            </a:r>
          </a:p>
          <a:p>
            <a:pPr algn="ctr">
              <a:defRPr/>
            </a:pPr>
            <a:r>
              <a:rPr lang="en-GB" sz="1100" i="1" dirty="0">
                <a:solidFill>
                  <a:srgbClr val="6D6E71"/>
                </a:solidFill>
              </a:rPr>
              <a:t>Sheffield School of Nursing</a:t>
            </a:r>
          </a:p>
        </p:txBody>
      </p:sp>
      <p:sp>
        <p:nvSpPr>
          <p:cNvPr id="31" name="Slide Number Placeholder 5"/>
          <p:cNvSpPr>
            <a:spLocks noGrp="1"/>
          </p:cNvSpPr>
          <p:nvPr>
            <p:ph type="sldNum" sz="quarter" idx="4"/>
          </p:nvPr>
        </p:nvSpPr>
        <p:spPr>
          <a:xfrm>
            <a:off x="179512" y="6381328"/>
            <a:ext cx="1043608" cy="246221"/>
          </a:xfrm>
          <a:prstGeom prst="rect">
            <a:avLst/>
          </a:prstGeom>
        </p:spPr>
        <p:txBody>
          <a:bodyPr vert="horz" lIns="91440" tIns="45720" rIns="91440" bIns="45720" rtlCol="0" anchor="b">
            <a:spAutoFit/>
          </a:bodyP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A4C18273-3B06-4AC5-BD96-A00D2AA2E2E6}" type="slidenum">
              <a:rPr lang="en-GB" kern="0" smtClean="0">
                <a:solidFill>
                  <a:prstClr val="white"/>
                </a:solidFill>
              </a:rPr>
              <a:pPr>
                <a:defRPr/>
              </a:pPr>
              <a:t>22</a:t>
            </a:fld>
            <a:endParaRPr lang="en-GB" kern="0" dirty="0">
              <a:solidFill>
                <a:prstClr val="white"/>
              </a:solidFill>
            </a:endParaRPr>
          </a:p>
        </p:txBody>
      </p:sp>
      <p:sp>
        <p:nvSpPr>
          <p:cNvPr id="29" name="Oval 28"/>
          <p:cNvSpPr>
            <a:spLocks noChangeAspect="1"/>
          </p:cNvSpPr>
          <p:nvPr/>
        </p:nvSpPr>
        <p:spPr>
          <a:xfrm>
            <a:off x="2587425" y="609252"/>
            <a:ext cx="2144018" cy="2144257"/>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endParaRPr>
          </a:p>
        </p:txBody>
      </p:sp>
      <p:sp>
        <p:nvSpPr>
          <p:cNvPr id="53" name="TextBox 52"/>
          <p:cNvSpPr txBox="1"/>
          <p:nvPr/>
        </p:nvSpPr>
        <p:spPr>
          <a:xfrm>
            <a:off x="2756373" y="949077"/>
            <a:ext cx="1887635" cy="1615827"/>
          </a:xfrm>
          <a:prstGeom prst="rect">
            <a:avLst/>
          </a:prstGeom>
          <a:noFill/>
        </p:spPr>
        <p:txBody>
          <a:bodyPr wrap="square" rtlCol="0">
            <a:spAutoFit/>
          </a:bodyPr>
          <a:lstStyle/>
          <a:p>
            <a:pPr algn="ctr">
              <a:defRPr/>
            </a:pPr>
            <a:r>
              <a:rPr lang="en-GB" sz="1100" b="1" dirty="0">
                <a:solidFill>
                  <a:srgbClr val="6D6E71"/>
                </a:solidFill>
              </a:rPr>
              <a:t>Need to educate people much earlier about the benefits of healthy eating and drinking -I am confined to a wheelchair because I smoked.</a:t>
            </a:r>
          </a:p>
          <a:p>
            <a:pPr algn="ctr">
              <a:defRPr/>
            </a:pPr>
            <a:r>
              <a:rPr lang="en-GB" sz="1100" i="1" dirty="0">
                <a:solidFill>
                  <a:srgbClr val="6D6E71"/>
                </a:solidFill>
              </a:rPr>
              <a:t>RSS</a:t>
            </a:r>
          </a:p>
        </p:txBody>
      </p:sp>
      <p:sp>
        <p:nvSpPr>
          <p:cNvPr id="30" name="Oval 29"/>
          <p:cNvSpPr>
            <a:spLocks noChangeAspect="1"/>
          </p:cNvSpPr>
          <p:nvPr/>
        </p:nvSpPr>
        <p:spPr>
          <a:xfrm>
            <a:off x="5627183" y="3858052"/>
            <a:ext cx="2409862" cy="2410130"/>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endParaRPr>
          </a:p>
        </p:txBody>
      </p:sp>
      <p:sp>
        <p:nvSpPr>
          <p:cNvPr id="47" name="TextBox 46"/>
          <p:cNvSpPr txBox="1"/>
          <p:nvPr/>
        </p:nvSpPr>
        <p:spPr>
          <a:xfrm>
            <a:off x="5160101" y="619589"/>
            <a:ext cx="2653948" cy="2292935"/>
          </a:xfrm>
          <a:prstGeom prst="rect">
            <a:avLst/>
          </a:prstGeom>
          <a:noFill/>
        </p:spPr>
        <p:txBody>
          <a:bodyPr wrap="square" rtlCol="0">
            <a:spAutoFit/>
          </a:bodyPr>
          <a:lstStyle/>
          <a:p>
            <a:pPr algn="ctr">
              <a:defRPr/>
            </a:pPr>
            <a:r>
              <a:rPr lang="en-GB" sz="1100" b="1" dirty="0">
                <a:solidFill>
                  <a:srgbClr val="6D6E71"/>
                </a:solidFill>
              </a:rPr>
              <a:t>I primarily think money should be focused on diet and exercise as I feel this is the main health problem facing the area. I feel this would improve individuals health and mental health. I feel training for health professionals of how to address discussing issues of weight especially with regards to discussion of child's weight should be prioritized. </a:t>
            </a:r>
          </a:p>
          <a:p>
            <a:pPr algn="ctr">
              <a:defRPr/>
            </a:pPr>
            <a:r>
              <a:rPr lang="en-GB" sz="1100" i="1" dirty="0">
                <a:solidFill>
                  <a:srgbClr val="6D6E71"/>
                </a:solidFill>
              </a:rPr>
              <a:t>Sheffield School of Nursing</a:t>
            </a:r>
          </a:p>
        </p:txBody>
      </p:sp>
      <p:sp>
        <p:nvSpPr>
          <p:cNvPr id="40" name="Oval 39"/>
          <p:cNvSpPr>
            <a:spLocks noChangeAspect="1"/>
          </p:cNvSpPr>
          <p:nvPr/>
        </p:nvSpPr>
        <p:spPr>
          <a:xfrm>
            <a:off x="2771800" y="3140968"/>
            <a:ext cx="2979784" cy="2980116"/>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endParaRPr>
          </a:p>
        </p:txBody>
      </p:sp>
      <p:sp>
        <p:nvSpPr>
          <p:cNvPr id="28" name="TextBox 27"/>
          <p:cNvSpPr txBox="1"/>
          <p:nvPr/>
        </p:nvSpPr>
        <p:spPr>
          <a:xfrm>
            <a:off x="558272" y="2913383"/>
            <a:ext cx="2416885" cy="1954381"/>
          </a:xfrm>
          <a:prstGeom prst="rect">
            <a:avLst/>
          </a:prstGeom>
          <a:noFill/>
        </p:spPr>
        <p:txBody>
          <a:bodyPr wrap="square" rtlCol="0">
            <a:spAutoFit/>
          </a:bodyPr>
          <a:lstStyle/>
          <a:p>
            <a:pPr algn="ctr">
              <a:defRPr/>
            </a:pPr>
            <a:r>
              <a:rPr lang="en-GB" sz="1100" b="1" dirty="0">
                <a:solidFill>
                  <a:srgbClr val="6D6E71"/>
                </a:solidFill>
              </a:rPr>
              <a:t>Social prescribing is a good thing especially around getting people more active. If you could access groups and clubs in the community the whole community would be more likely to use them. Cost can also be an issue if you are wanting to do activities. </a:t>
            </a:r>
          </a:p>
          <a:p>
            <a:pPr algn="ctr">
              <a:defRPr/>
            </a:pPr>
            <a:r>
              <a:rPr lang="en-GB" sz="1100" i="1" dirty="0">
                <a:solidFill>
                  <a:srgbClr val="6D6E71"/>
                </a:solidFill>
              </a:rPr>
              <a:t>Firbank Community Group</a:t>
            </a:r>
          </a:p>
        </p:txBody>
      </p:sp>
      <p:pic>
        <p:nvPicPr>
          <p:cNvPr id="44" name="Picture 43"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5676559" y="3612591"/>
            <a:ext cx="682491" cy="565727"/>
          </a:xfrm>
          <a:prstGeom prst="rect">
            <a:avLst/>
          </a:prstGeom>
        </p:spPr>
      </p:pic>
      <p:pic>
        <p:nvPicPr>
          <p:cNvPr id="49" name="Picture 48"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8952" y="2346797"/>
            <a:ext cx="682491" cy="565727"/>
          </a:xfrm>
          <a:prstGeom prst="rect">
            <a:avLst/>
          </a:prstGeom>
        </p:spPr>
      </p:pic>
      <p:sp>
        <p:nvSpPr>
          <p:cNvPr id="27" name="TextBox 26"/>
          <p:cNvSpPr txBox="1"/>
          <p:nvPr/>
        </p:nvSpPr>
        <p:spPr>
          <a:xfrm>
            <a:off x="3056166" y="3501008"/>
            <a:ext cx="2523946" cy="2462213"/>
          </a:xfrm>
          <a:prstGeom prst="rect">
            <a:avLst/>
          </a:prstGeom>
          <a:noFill/>
        </p:spPr>
        <p:txBody>
          <a:bodyPr wrap="square" rtlCol="0">
            <a:spAutoFit/>
          </a:bodyPr>
          <a:lstStyle/>
          <a:p>
            <a:pPr algn="ctr">
              <a:defRPr/>
            </a:pPr>
            <a:r>
              <a:rPr lang="en-GB" sz="1100" b="1" dirty="0">
                <a:solidFill>
                  <a:srgbClr val="6D6E71"/>
                </a:solidFill>
              </a:rPr>
              <a:t>Not happy with this concept if I had a medical problem with chronic, debilitating, pain, the last thing I would want would be more responsibility and decision making. I would want a health professional/ administrator to make and arrange the funding of any necessary care/ treatment rather than having to do this myself.</a:t>
            </a:r>
          </a:p>
          <a:p>
            <a:pPr algn="ctr">
              <a:defRPr/>
            </a:pPr>
            <a:r>
              <a:rPr lang="en-GB" sz="1100" i="1" dirty="0">
                <a:solidFill>
                  <a:srgbClr val="6D6E71"/>
                </a:solidFill>
              </a:rPr>
              <a:t>U3A</a:t>
            </a:r>
          </a:p>
        </p:txBody>
      </p:sp>
      <p:sp>
        <p:nvSpPr>
          <p:cNvPr id="36" name="TextBox 35"/>
          <p:cNvSpPr txBox="1"/>
          <p:nvPr/>
        </p:nvSpPr>
        <p:spPr>
          <a:xfrm>
            <a:off x="5749887" y="4430722"/>
            <a:ext cx="2197829" cy="1446550"/>
          </a:xfrm>
          <a:prstGeom prst="rect">
            <a:avLst/>
          </a:prstGeom>
          <a:noFill/>
        </p:spPr>
        <p:txBody>
          <a:bodyPr wrap="square" rtlCol="0">
            <a:spAutoFit/>
          </a:bodyPr>
          <a:lstStyle/>
          <a:p>
            <a:pPr algn="ctr">
              <a:defRPr/>
            </a:pPr>
            <a:r>
              <a:rPr lang="en-GB" sz="1100" b="1" dirty="0">
                <a:solidFill>
                  <a:srgbClr val="6D6E71"/>
                </a:solidFill>
              </a:rPr>
              <a:t>If you send reminders by text they would encourage people to go. We don't really use the internet but we do use our mobile phones for messaging. </a:t>
            </a:r>
          </a:p>
          <a:p>
            <a:pPr algn="ctr">
              <a:defRPr/>
            </a:pPr>
            <a:r>
              <a:rPr lang="en-GB" sz="1100" i="1" dirty="0">
                <a:solidFill>
                  <a:srgbClr val="6D6E71"/>
                </a:solidFill>
              </a:rPr>
              <a:t>Sheffield Family Voices</a:t>
            </a:r>
          </a:p>
        </p:txBody>
      </p:sp>
    </p:spTree>
    <p:extLst>
      <p:ext uri="{BB962C8B-B14F-4D97-AF65-F5344CB8AC3E}">
        <p14:creationId xmlns:p14="http://schemas.microsoft.com/office/powerpoint/2010/main" val="2843075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8" name="Picture 7" descr="DJS_coloured-backgrounds-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837363"/>
          </a:xfrm>
          <a:prstGeom prst="rect">
            <a:avLst/>
          </a:prstGeom>
        </p:spPr>
      </p:pic>
      <p:sp>
        <p:nvSpPr>
          <p:cNvPr id="46" name="Rectangle 45">
            <a:extLst>
              <a:ext uri="{FF2B5EF4-FFF2-40B4-BE49-F238E27FC236}">
                <a16:creationId xmlns="" xmlns:a16="http://schemas.microsoft.com/office/drawing/2014/main" id="{D47D423A-9DD2-4841-A1A2-EFB10320A518}"/>
              </a:ext>
            </a:extLst>
          </p:cNvPr>
          <p:cNvSpPr/>
          <p:nvPr/>
        </p:nvSpPr>
        <p:spPr>
          <a:xfrm>
            <a:off x="442004" y="1412776"/>
            <a:ext cx="8234452" cy="4968552"/>
          </a:xfrm>
          <a:prstGeom prst="rect">
            <a:avLst/>
          </a:prstGeom>
          <a:solidFill>
            <a:schemeClr val="bg1"/>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6" name="TextBox 5"/>
          <p:cNvSpPr txBox="1"/>
          <p:nvPr/>
        </p:nvSpPr>
        <p:spPr>
          <a:xfrm>
            <a:off x="321096" y="529516"/>
            <a:ext cx="7635280" cy="830997"/>
          </a:xfrm>
          <a:prstGeom prst="roundRect">
            <a:avLst>
              <a:gd name="adj" fmla="val 0"/>
            </a:avLst>
          </a:prstGeom>
          <a:noFill/>
          <a:ln w="57150">
            <a:noFill/>
          </a:ln>
        </p:spPr>
        <p:txBody>
          <a:bodyPr wrap="square" rtlCol="0">
            <a:spAutoFit/>
          </a:bodyPr>
          <a:lstStyle/>
          <a:p>
            <a:pPr>
              <a:defRPr/>
            </a:pPr>
            <a:r>
              <a:rPr lang="en-GB" sz="2400" b="1" dirty="0">
                <a:solidFill>
                  <a:prstClr val="white"/>
                </a:solidFill>
              </a:rPr>
              <a:t>Long Term Plan: Mental Health and Emotional Wellbeing</a:t>
            </a:r>
          </a:p>
        </p:txBody>
      </p:sp>
      <p:sp>
        <p:nvSpPr>
          <p:cNvPr id="14" name="Slide Number Placeholder 5"/>
          <p:cNvSpPr>
            <a:spLocks noGrp="1"/>
          </p:cNvSpPr>
          <p:nvPr>
            <p:ph type="sldNum" sz="quarter" idx="4294967295"/>
          </p:nvPr>
        </p:nvSpPr>
        <p:spPr>
          <a:xfrm>
            <a:off x="144016" y="6453336"/>
            <a:ext cx="1043608" cy="246221"/>
          </a:xfrm>
          <a:prstGeom prst="rect">
            <a:avLst/>
          </a:prstGeom>
        </p:spPr>
        <p:txBody>
          <a:bodyPr vert="horz" lIns="91440" tIns="45720" rIns="91440" bIns="45720" rtlCol="0" anchor="b">
            <a:spAutoFit/>
          </a:bodyP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A4C18273-3B06-4AC5-BD96-A00D2AA2E2E6}" type="slidenum">
              <a:rPr lang="en-GB" smtClean="0">
                <a:solidFill>
                  <a:prstClr val="white"/>
                </a:solidFill>
              </a:rPr>
              <a:pPr>
                <a:defRPr/>
              </a:pPr>
              <a:t>23</a:t>
            </a:fld>
            <a:endParaRPr lang="en-GB" dirty="0">
              <a:solidFill>
                <a:prstClr val="white"/>
              </a:solidFill>
            </a:endParaRPr>
          </a:p>
        </p:txBody>
      </p:sp>
      <p:sp>
        <p:nvSpPr>
          <p:cNvPr id="35" name="Rectangle 34">
            <a:extLst>
              <a:ext uri="{FF2B5EF4-FFF2-40B4-BE49-F238E27FC236}">
                <a16:creationId xmlns="" xmlns:a16="http://schemas.microsoft.com/office/drawing/2014/main" id="{A8498439-1F22-43C0-ADD4-EF29814D4969}"/>
              </a:ext>
            </a:extLst>
          </p:cNvPr>
          <p:cNvSpPr/>
          <p:nvPr/>
        </p:nvSpPr>
        <p:spPr>
          <a:xfrm>
            <a:off x="683568" y="1628800"/>
            <a:ext cx="5930197" cy="1512168"/>
          </a:xfrm>
          <a:prstGeom prst="rect">
            <a:avLst/>
          </a:prstGeom>
        </p:spPr>
        <p:txBody>
          <a:bodyPr wrap="square" anchor="t" anchorCtr="0">
            <a:noAutofit/>
          </a:bodyPr>
          <a:lstStyle/>
          <a:p>
            <a:endParaRPr lang="en-GB" sz="1600" dirty="0"/>
          </a:p>
          <a:p>
            <a:r>
              <a:rPr lang="en-GB" sz="1600" dirty="0"/>
              <a:t>Mental health service investment across England will increase by £2.3 Billion by 2023/24. The NHS Long Term Plan outlines commitments to Mental wellbeing and Emotional and Physical Health, including: </a:t>
            </a:r>
          </a:p>
          <a:p>
            <a:endParaRPr lang="en-GB" sz="1600" dirty="0"/>
          </a:p>
          <a:p>
            <a:pPr marL="285750" indent="-285750">
              <a:buFont typeface="Arial" panose="020B0604020202020204" pitchFamily="34" charset="0"/>
              <a:buChar char="•"/>
            </a:pPr>
            <a:r>
              <a:rPr lang="en-GB" sz="1600" dirty="0"/>
              <a:t>Expansion of crisis services, including ensuring they are available 24/7 for adults and children.</a:t>
            </a:r>
          </a:p>
          <a:p>
            <a:pPr marL="285750" indent="-285750">
              <a:buFont typeface="Arial" panose="020B0604020202020204" pitchFamily="34" charset="0"/>
              <a:buChar char="•"/>
            </a:pPr>
            <a:r>
              <a:rPr lang="en-GB" sz="1600" dirty="0"/>
              <a:t>The creation of new mental health support teams in schools and colleges.</a:t>
            </a:r>
          </a:p>
          <a:p>
            <a:pPr marL="285750" indent="-285750">
              <a:buFont typeface="Arial" panose="020B0604020202020204" pitchFamily="34" charset="0"/>
              <a:buChar char="•"/>
            </a:pPr>
            <a:r>
              <a:rPr lang="en-GB" sz="1600" dirty="0"/>
              <a:t>Increasing funding into children’s eating disorder services.</a:t>
            </a:r>
          </a:p>
          <a:p>
            <a:pPr marL="285750" indent="-285750">
              <a:buFont typeface="Arial" panose="020B0604020202020204" pitchFamily="34" charset="0"/>
              <a:buChar char="•"/>
            </a:pPr>
            <a:r>
              <a:rPr lang="en-GB" sz="1600" dirty="0"/>
              <a:t>Expanding specialist mental health services for pregnant and post-natal women.</a:t>
            </a:r>
          </a:p>
          <a:p>
            <a:pPr marL="285750" indent="-285750">
              <a:buFont typeface="Arial" panose="020B0604020202020204" pitchFamily="34" charset="0"/>
              <a:buChar char="•"/>
            </a:pPr>
            <a:r>
              <a:rPr lang="en-GB" sz="1600" dirty="0"/>
              <a:t>Creating new, more joined up, ways for professionals to support those with serious mental illness. 	</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889930" y="982305"/>
            <a:ext cx="2074558" cy="2074558"/>
          </a:xfrm>
          <a:prstGeom prst="rect">
            <a:avLst/>
          </a:prstGeom>
        </p:spPr>
      </p:pic>
    </p:spTree>
    <p:extLst>
      <p:ext uri="{BB962C8B-B14F-4D97-AF65-F5344CB8AC3E}">
        <p14:creationId xmlns:p14="http://schemas.microsoft.com/office/powerpoint/2010/main" val="1390484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A4C18273-3B06-4AC5-BD96-A00D2AA2E2E6}" type="slidenum">
              <a:rPr lang="en-GB" smtClean="0"/>
              <a:pPr/>
              <a:t>24</a:t>
            </a:fld>
            <a:endParaRPr lang="en-GB" dirty="0"/>
          </a:p>
        </p:txBody>
      </p:sp>
      <p:sp>
        <p:nvSpPr>
          <p:cNvPr id="4" name="Title 3"/>
          <p:cNvSpPr txBox="1">
            <a:spLocks/>
          </p:cNvSpPr>
          <p:nvPr/>
        </p:nvSpPr>
        <p:spPr>
          <a:xfrm>
            <a:off x="251520" y="548680"/>
            <a:ext cx="7056784" cy="1080120"/>
          </a:xfrm>
          <a:prstGeom prst="rect">
            <a:avLst/>
          </a:prstGeom>
        </p:spPr>
        <p:txBody>
          <a:bodyPr vert="horz" lIns="91440" tIns="45720" rIns="91440" bIns="45720" rtlCol="0" anchor="t">
            <a:noAutofit/>
          </a:bodyPr>
          <a:lstStyle>
            <a:lvl1pPr algn="l" defTabSz="914400" rtl="0" eaLnBrk="1" latinLnBrk="0" hangingPunct="1">
              <a:spcBef>
                <a:spcPct val="0"/>
              </a:spcBef>
              <a:buNone/>
              <a:defRPr lang="en-US" sz="1600" b="0" i="1"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sz="2000" b="1" i="0" dirty="0">
                <a:solidFill>
                  <a:srgbClr val="6D6E71"/>
                </a:solidFill>
              </a:rPr>
              <a:t>Mental Health: Usage of local services</a:t>
            </a:r>
          </a:p>
          <a:p>
            <a:r>
              <a:rPr sz="1400" i="0" dirty="0">
                <a:solidFill>
                  <a:srgbClr val="6D6E71"/>
                </a:solidFill>
              </a:rPr>
              <a:t>A third of participants have not used any support and a fifth have not need</a:t>
            </a:r>
            <a:r>
              <a:rPr lang="en-GB" sz="1400" i="0" dirty="0">
                <a:solidFill>
                  <a:srgbClr val="6D6E71"/>
                </a:solidFill>
              </a:rPr>
              <a:t>ed</a:t>
            </a:r>
            <a:r>
              <a:rPr sz="1400" i="0" dirty="0">
                <a:solidFill>
                  <a:srgbClr val="6D6E71"/>
                </a:solidFill>
              </a:rPr>
              <a:t> to access support; almost 3 in 10 have used local services and support and 1 in 10 care for someone who has used local services and support.</a:t>
            </a:r>
            <a:endParaRPr sz="1800" i="0" dirty="0">
              <a:solidFill>
                <a:srgbClr val="6D6E71"/>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5597" y="83885"/>
            <a:ext cx="1400899" cy="1400899"/>
          </a:xfrm>
          <a:prstGeom prst="rect">
            <a:avLst/>
          </a:prstGeom>
          <a:effectLst>
            <a:outerShdw blurRad="50800" dist="38100" dir="2700000" algn="tl" rotWithShape="0">
              <a:prstClr val="black">
                <a:alpha val="40000"/>
              </a:prstClr>
            </a:outerShdw>
          </a:effectLst>
        </p:spPr>
      </p:pic>
      <p:graphicFrame>
        <p:nvGraphicFramePr>
          <p:cNvPr id="10" name="Chart 9"/>
          <p:cNvGraphicFramePr/>
          <p:nvPr>
            <p:extLst>
              <p:ext uri="{D42A27DB-BD31-4B8C-83A1-F6EECF244321}">
                <p14:modId xmlns:p14="http://schemas.microsoft.com/office/powerpoint/2010/main" val="1400808931"/>
              </p:ext>
            </p:extLst>
          </p:nvPr>
        </p:nvGraphicFramePr>
        <p:xfrm>
          <a:off x="276026" y="1772816"/>
          <a:ext cx="8568952" cy="4536504"/>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216024" y="168895"/>
            <a:ext cx="8676456" cy="307777"/>
          </a:xfrm>
          <a:prstGeom prst="rect">
            <a:avLst/>
          </a:prstGeom>
        </p:spPr>
        <p:txBody>
          <a:bodyPr wrap="square">
            <a:spAutoFit/>
          </a:bodyPr>
          <a:lstStyle/>
          <a:p>
            <a:r>
              <a:rPr lang="en-GB" sz="1400" b="1" dirty="0">
                <a:solidFill>
                  <a:srgbClr val="6D6E71"/>
                </a:solidFill>
              </a:rPr>
              <a:t>Survey responses</a:t>
            </a:r>
            <a:endParaRPr lang="en-GB" sz="1400" dirty="0">
              <a:solidFill>
                <a:srgbClr val="6D6E71"/>
              </a:solidFill>
            </a:endParaRPr>
          </a:p>
        </p:txBody>
      </p:sp>
      <p:sp>
        <p:nvSpPr>
          <p:cNvPr id="16" name="TextBox 15"/>
          <p:cNvSpPr txBox="1"/>
          <p:nvPr/>
        </p:nvSpPr>
        <p:spPr>
          <a:xfrm>
            <a:off x="683568" y="6453336"/>
            <a:ext cx="6952029" cy="261610"/>
          </a:xfrm>
          <a:prstGeom prst="rect">
            <a:avLst/>
          </a:prstGeom>
          <a:noFill/>
        </p:spPr>
        <p:txBody>
          <a:bodyPr wrap="square" rtlCol="0">
            <a:spAutoFit/>
          </a:bodyPr>
          <a:lstStyle/>
          <a:p>
            <a:r>
              <a:rPr lang="en-GB" sz="1050" i="1" dirty="0"/>
              <a:t>Base: all respondents answering question (Base sizes vary by individual statements)</a:t>
            </a:r>
          </a:p>
        </p:txBody>
      </p:sp>
    </p:spTree>
    <p:extLst>
      <p:ext uri="{BB962C8B-B14F-4D97-AF65-F5344CB8AC3E}">
        <p14:creationId xmlns:p14="http://schemas.microsoft.com/office/powerpoint/2010/main" val="750999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A4C18273-3B06-4AC5-BD96-A00D2AA2E2E6}" type="slidenum">
              <a:rPr lang="en-GB" smtClean="0"/>
              <a:pPr/>
              <a:t>25</a:t>
            </a:fld>
            <a:endParaRPr lang="en-GB" dirty="0"/>
          </a:p>
        </p:txBody>
      </p:sp>
      <p:sp>
        <p:nvSpPr>
          <p:cNvPr id="4" name="Title 3"/>
          <p:cNvSpPr txBox="1">
            <a:spLocks/>
          </p:cNvSpPr>
          <p:nvPr/>
        </p:nvSpPr>
        <p:spPr>
          <a:xfrm>
            <a:off x="251520" y="548680"/>
            <a:ext cx="7056784" cy="720080"/>
          </a:xfrm>
          <a:prstGeom prst="rect">
            <a:avLst/>
          </a:prstGeom>
        </p:spPr>
        <p:txBody>
          <a:bodyPr vert="horz" lIns="91440" tIns="45720" rIns="91440" bIns="45720" rtlCol="0" anchor="t">
            <a:noAutofit/>
          </a:bodyPr>
          <a:lstStyle>
            <a:lvl1pPr algn="l" defTabSz="914400" rtl="0" eaLnBrk="1" latinLnBrk="0" hangingPunct="1">
              <a:spcBef>
                <a:spcPct val="0"/>
              </a:spcBef>
              <a:buNone/>
              <a:defRPr lang="en-US" sz="1600" b="0" i="1"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sz="2000" b="1" i="0" dirty="0">
                <a:solidFill>
                  <a:srgbClr val="6D6E71"/>
                </a:solidFill>
              </a:rPr>
              <a:t>Investing in Mental Health Services is seen as the right thing for the NHS to focus on</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5597" y="83885"/>
            <a:ext cx="1400899" cy="1400899"/>
          </a:xfrm>
          <a:prstGeom prst="rect">
            <a:avLst/>
          </a:prstGeom>
          <a:effectLst>
            <a:outerShdw blurRad="50800" dist="38100" dir="2700000" algn="tl" rotWithShape="0">
              <a:prstClr val="black">
                <a:alpha val="40000"/>
              </a:prstClr>
            </a:outerShdw>
          </a:effectLst>
        </p:spPr>
      </p:pic>
      <p:sp>
        <p:nvSpPr>
          <p:cNvPr id="11" name="Rectangle 10"/>
          <p:cNvSpPr/>
          <p:nvPr/>
        </p:nvSpPr>
        <p:spPr>
          <a:xfrm>
            <a:off x="3563888" y="2004908"/>
            <a:ext cx="5328592" cy="3108543"/>
          </a:xfrm>
          <a:prstGeom prst="rect">
            <a:avLst/>
          </a:prstGeom>
          <a:solidFill>
            <a:schemeClr val="tx1">
              <a:lumMod val="20000"/>
              <a:lumOff val="80000"/>
            </a:schemeClr>
          </a:solidFill>
        </p:spPr>
        <p:txBody>
          <a:bodyPr wrap="square">
            <a:spAutoFit/>
          </a:bodyPr>
          <a:lstStyle/>
          <a:p>
            <a:endParaRPr lang="en-GB" sz="1400" b="1" dirty="0">
              <a:solidFill>
                <a:srgbClr val="6D6E71"/>
              </a:solidFill>
            </a:endParaRPr>
          </a:p>
          <a:p>
            <a:endParaRPr lang="en-GB" sz="1400" b="1" dirty="0">
              <a:solidFill>
                <a:srgbClr val="6D6E71"/>
              </a:solidFill>
            </a:endParaRPr>
          </a:p>
          <a:p>
            <a:r>
              <a:rPr lang="en-GB" sz="1400" b="1" dirty="0">
                <a:solidFill>
                  <a:srgbClr val="1268B3"/>
                </a:solidFill>
              </a:rPr>
              <a:t>Key themes:</a:t>
            </a:r>
          </a:p>
          <a:p>
            <a:pPr marL="285750" indent="-285750">
              <a:buFont typeface="Arial" panose="020B0604020202020204" pitchFamily="34" charset="0"/>
              <a:buChar char="•"/>
            </a:pPr>
            <a:r>
              <a:rPr lang="en-GB" sz="1400" b="1" dirty="0">
                <a:solidFill>
                  <a:srgbClr val="6D6E71"/>
                </a:solidFill>
              </a:rPr>
              <a:t>More support is needed for children and young people </a:t>
            </a:r>
            <a:r>
              <a:rPr lang="en-GB" sz="1400" dirty="0">
                <a:solidFill>
                  <a:srgbClr val="6D6E71"/>
                </a:solidFill>
              </a:rPr>
              <a:t>is a major area of agreement.</a:t>
            </a:r>
          </a:p>
          <a:p>
            <a:pPr marL="285750" indent="-285750">
              <a:buFont typeface="Arial" panose="020B0604020202020204" pitchFamily="34" charset="0"/>
              <a:buChar char="•"/>
            </a:pPr>
            <a:endParaRPr lang="en-GB" sz="1400" dirty="0">
              <a:solidFill>
                <a:srgbClr val="6D6E71"/>
              </a:solidFill>
            </a:endParaRPr>
          </a:p>
          <a:p>
            <a:pPr marL="285750" indent="-285750">
              <a:buFont typeface="Arial" panose="020B0604020202020204" pitchFamily="34" charset="0"/>
              <a:buChar char="•"/>
            </a:pPr>
            <a:r>
              <a:rPr lang="en-GB" sz="1400" dirty="0">
                <a:solidFill>
                  <a:srgbClr val="6D6E71"/>
                </a:solidFill>
              </a:rPr>
              <a:t>More focus and investment is needed around </a:t>
            </a:r>
            <a:r>
              <a:rPr lang="en-GB" sz="1400" b="1" dirty="0">
                <a:solidFill>
                  <a:srgbClr val="6D6E71"/>
                </a:solidFill>
              </a:rPr>
              <a:t>raising awareness, early intervention and prevention</a:t>
            </a:r>
            <a:r>
              <a:rPr lang="en-GB" sz="1400" dirty="0">
                <a:solidFill>
                  <a:srgbClr val="6D6E71"/>
                </a:solidFill>
              </a:rPr>
              <a:t>. </a:t>
            </a:r>
          </a:p>
          <a:p>
            <a:pPr marL="285750" indent="-285750">
              <a:buFont typeface="Arial" panose="020B0604020202020204" pitchFamily="34" charset="0"/>
              <a:buChar char="•"/>
            </a:pPr>
            <a:endParaRPr lang="en-GB" sz="1400" dirty="0">
              <a:solidFill>
                <a:srgbClr val="6D6E71"/>
              </a:solidFill>
            </a:endParaRPr>
          </a:p>
          <a:p>
            <a:pPr marL="285750" indent="-285750">
              <a:buFont typeface="Arial" panose="020B0604020202020204" pitchFamily="34" charset="0"/>
              <a:buChar char="•"/>
            </a:pPr>
            <a:r>
              <a:rPr lang="en-GB" sz="1400" dirty="0">
                <a:solidFill>
                  <a:srgbClr val="6D6E71"/>
                </a:solidFill>
              </a:rPr>
              <a:t>More needs to be done to </a:t>
            </a:r>
            <a:r>
              <a:rPr lang="en-GB" sz="1400" b="1" dirty="0">
                <a:solidFill>
                  <a:srgbClr val="6D6E71"/>
                </a:solidFill>
              </a:rPr>
              <a:t>tackle the ‘stigma’ </a:t>
            </a:r>
            <a:r>
              <a:rPr lang="en-GB" sz="1400" dirty="0">
                <a:solidFill>
                  <a:srgbClr val="6D6E71"/>
                </a:solidFill>
              </a:rPr>
              <a:t>associated with mental health. </a:t>
            </a:r>
          </a:p>
          <a:p>
            <a:pPr marL="285750" indent="-285750">
              <a:buFont typeface="Arial" panose="020B0604020202020204" pitchFamily="34" charset="0"/>
              <a:buChar char="•"/>
            </a:pPr>
            <a:endParaRPr lang="en-GB" sz="1400" dirty="0">
              <a:solidFill>
                <a:srgbClr val="6D6E71"/>
              </a:solidFill>
            </a:endParaRPr>
          </a:p>
          <a:p>
            <a:pPr marL="285750" indent="-285750">
              <a:buFont typeface="Arial" panose="020B0604020202020204" pitchFamily="34" charset="0"/>
              <a:buChar char="•"/>
            </a:pPr>
            <a:r>
              <a:rPr lang="en-GB" sz="1400" b="1" dirty="0">
                <a:solidFill>
                  <a:srgbClr val="6D6E71"/>
                </a:solidFill>
              </a:rPr>
              <a:t>Waiting times </a:t>
            </a:r>
            <a:r>
              <a:rPr lang="en-GB" sz="1400" dirty="0">
                <a:solidFill>
                  <a:srgbClr val="6D6E71"/>
                </a:solidFill>
              </a:rPr>
              <a:t>are too long in mental health services and need to improve.</a:t>
            </a:r>
          </a:p>
        </p:txBody>
      </p:sp>
      <p:sp>
        <p:nvSpPr>
          <p:cNvPr id="6" name="Oval 5"/>
          <p:cNvSpPr>
            <a:spLocks noChangeAspect="1"/>
          </p:cNvSpPr>
          <p:nvPr/>
        </p:nvSpPr>
        <p:spPr>
          <a:xfrm>
            <a:off x="539552" y="1772816"/>
            <a:ext cx="2664296" cy="2664000"/>
          </a:xfrm>
          <a:prstGeom prst="ellipse">
            <a:avLst/>
          </a:prstGeom>
          <a:solidFill>
            <a:schemeClr val="accent2"/>
          </a:solidFill>
          <a:ln w="1270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extBox 11"/>
          <p:cNvSpPr txBox="1"/>
          <p:nvPr/>
        </p:nvSpPr>
        <p:spPr>
          <a:xfrm>
            <a:off x="755576" y="1929015"/>
            <a:ext cx="2207560" cy="2441643"/>
          </a:xfrm>
          <a:prstGeom prst="rect">
            <a:avLst/>
          </a:prstGeom>
          <a:noFill/>
        </p:spPr>
        <p:txBody>
          <a:bodyPr wrap="square" rtlCol="0">
            <a:spAutoFit/>
          </a:bodyPr>
          <a:lstStyle/>
          <a:p>
            <a:pPr algn="ctr"/>
            <a:r>
              <a:rPr lang="en-GB" sz="2400" b="1" dirty="0">
                <a:solidFill>
                  <a:prstClr val="white"/>
                </a:solidFill>
              </a:rPr>
              <a:t>92%</a:t>
            </a:r>
            <a:r>
              <a:rPr lang="en-GB" sz="1400" b="1" dirty="0">
                <a:solidFill>
                  <a:prstClr val="white"/>
                </a:solidFill>
              </a:rPr>
              <a:t> </a:t>
            </a:r>
            <a:r>
              <a:rPr lang="en-GB" sz="1400" dirty="0">
                <a:solidFill>
                  <a:prstClr val="white"/>
                </a:solidFill>
              </a:rPr>
              <a:t>of all respondents agree that the areas outlined in the NHS Long Term Plan regarding Mental Health Service investment are the right things to focus on.*</a:t>
            </a:r>
          </a:p>
        </p:txBody>
      </p:sp>
      <p:sp>
        <p:nvSpPr>
          <p:cNvPr id="8" name="TextBox 7">
            <a:extLst>
              <a:ext uri="{FF2B5EF4-FFF2-40B4-BE49-F238E27FC236}">
                <a16:creationId xmlns="" xmlns:a16="http://schemas.microsoft.com/office/drawing/2014/main" id="{BCD7AE04-1A95-49DD-BB86-458BCE751A53}"/>
              </a:ext>
            </a:extLst>
          </p:cNvPr>
          <p:cNvSpPr txBox="1"/>
          <p:nvPr/>
        </p:nvSpPr>
        <p:spPr>
          <a:xfrm rot="21178601">
            <a:off x="4367133" y="1683514"/>
            <a:ext cx="3722101" cy="498772"/>
          </a:xfrm>
          <a:prstGeom prst="rect">
            <a:avLst/>
          </a:prstGeom>
          <a:solidFill>
            <a:schemeClr val="tx1"/>
          </a:solidFill>
          <a:ln>
            <a:noFill/>
          </a:ln>
          <a:effectLst>
            <a:outerShdw blurRad="50800" dist="38100" dir="2700000" algn="tl" rotWithShape="0">
              <a:srgbClr val="000000">
                <a:alpha val="43000"/>
              </a:srgbClr>
            </a:outerShdw>
          </a:effectLst>
        </p:spPr>
        <p:style>
          <a:lnRef idx="2">
            <a:schemeClr val="dk1">
              <a:shade val="50000"/>
            </a:schemeClr>
          </a:lnRef>
          <a:fillRef idx="1">
            <a:schemeClr val="dk1"/>
          </a:fillRef>
          <a:effectRef idx="0">
            <a:schemeClr val="dk1"/>
          </a:effectRef>
          <a:fontRef idx="minor">
            <a:schemeClr val="lt1"/>
          </a:fontRef>
        </p:style>
        <p:txBody>
          <a:bodyPr wrap="square" rtlCol="0" anchor="ctr" anchorCtr="0">
            <a:noAutofit/>
          </a:bodyPr>
          <a:lstStyle/>
          <a:p>
            <a:pPr algn="ctr">
              <a:spcAft>
                <a:spcPts val="3600"/>
              </a:spcAft>
              <a:buClr>
                <a:srgbClr val="FF3399"/>
              </a:buClr>
              <a:buSzPct val="125000"/>
              <a:defRPr/>
            </a:pPr>
            <a:r>
              <a:rPr lang="en-GB" sz="1400" b="1" dirty="0">
                <a:solidFill>
                  <a:prstClr val="white"/>
                </a:solidFill>
              </a:rPr>
              <a:t>Why do people agree?</a:t>
            </a:r>
            <a:endParaRPr lang="en-GB" sz="1400" dirty="0">
              <a:solidFill>
                <a:prstClr val="white"/>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35982">
            <a:off x="2882595" y="1111517"/>
            <a:ext cx="1583823" cy="1583823"/>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1049" y="1196752"/>
            <a:ext cx="1220611" cy="1424688"/>
          </a:xfrm>
          <a:prstGeom prst="rect">
            <a:avLst/>
          </a:prstGeom>
        </p:spPr>
      </p:pic>
      <p:sp>
        <p:nvSpPr>
          <p:cNvPr id="14" name="Rectangular Callout 13"/>
          <p:cNvSpPr/>
          <p:nvPr/>
        </p:nvSpPr>
        <p:spPr>
          <a:xfrm>
            <a:off x="711547" y="4545124"/>
            <a:ext cx="2664296" cy="1548172"/>
          </a:xfrm>
          <a:prstGeom prst="wedgeRectCallout">
            <a:avLst/>
          </a:prstGeom>
          <a:solidFill>
            <a:schemeClr val="bg1"/>
          </a:solidFill>
          <a:ln w="12700">
            <a:solidFill>
              <a:srgbClr val="6D6E7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6D6E71"/>
                </a:solidFill>
              </a:rPr>
              <a:t>There are increasing problems in schools and universities – suicide, bullying, eating disorders, therefore the investment commitments highlighted are very important. </a:t>
            </a:r>
            <a:r>
              <a:rPr lang="en-GB" sz="1200" i="1" dirty="0">
                <a:solidFill>
                  <a:srgbClr val="6D6E71"/>
                </a:solidFill>
              </a:rPr>
              <a:t>(</a:t>
            </a:r>
            <a:r>
              <a:rPr lang="en-GB" sz="1200" i="1" dirty="0" err="1">
                <a:solidFill>
                  <a:srgbClr val="6D6E71"/>
                </a:solidFill>
              </a:rPr>
              <a:t>Healthwatch</a:t>
            </a:r>
            <a:r>
              <a:rPr lang="en-GB" sz="1200" i="1" dirty="0">
                <a:solidFill>
                  <a:srgbClr val="6D6E71"/>
                </a:solidFill>
              </a:rPr>
              <a:t> survey respondent)</a:t>
            </a:r>
            <a:endParaRPr lang="en-GB" sz="1200" dirty="0">
              <a:solidFill>
                <a:srgbClr val="6D6E71"/>
              </a:solidFill>
            </a:endParaRPr>
          </a:p>
        </p:txBody>
      </p:sp>
      <p:sp>
        <p:nvSpPr>
          <p:cNvPr id="15" name="Rectangular Callout 14"/>
          <p:cNvSpPr/>
          <p:nvPr/>
        </p:nvSpPr>
        <p:spPr>
          <a:xfrm>
            <a:off x="3923928" y="5301208"/>
            <a:ext cx="4608512" cy="1008112"/>
          </a:xfrm>
          <a:prstGeom prst="wedgeRectCallout">
            <a:avLst/>
          </a:prstGeom>
          <a:solidFill>
            <a:schemeClr val="bg1"/>
          </a:solidFill>
          <a:ln w="12700">
            <a:solidFill>
              <a:srgbClr val="6D6E7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6D6E71"/>
                </a:solidFill>
              </a:rPr>
              <a:t>They all look practical, preventative measures.  Anything which reduces waiting for mental health support has to be good for the individual. </a:t>
            </a:r>
            <a:r>
              <a:rPr lang="en-GB" sz="1200" i="1" dirty="0">
                <a:solidFill>
                  <a:srgbClr val="6D6E71"/>
                </a:solidFill>
              </a:rPr>
              <a:t>(</a:t>
            </a:r>
            <a:r>
              <a:rPr lang="en-GB" sz="1200" i="1" dirty="0" err="1">
                <a:solidFill>
                  <a:srgbClr val="6D6E71"/>
                </a:solidFill>
              </a:rPr>
              <a:t>Healthwatch</a:t>
            </a:r>
            <a:r>
              <a:rPr lang="en-GB" sz="1200" i="1" dirty="0">
                <a:solidFill>
                  <a:srgbClr val="6D6E71"/>
                </a:solidFill>
              </a:rPr>
              <a:t> survey respondent)</a:t>
            </a:r>
            <a:endParaRPr lang="en-GB" sz="1200" dirty="0">
              <a:solidFill>
                <a:srgbClr val="6D6E71"/>
              </a:solidFill>
            </a:endParaRPr>
          </a:p>
        </p:txBody>
      </p:sp>
      <p:sp>
        <p:nvSpPr>
          <p:cNvPr id="19" name="TextBox 18"/>
          <p:cNvSpPr txBox="1"/>
          <p:nvPr/>
        </p:nvSpPr>
        <p:spPr>
          <a:xfrm>
            <a:off x="539552" y="6479758"/>
            <a:ext cx="6952029" cy="253916"/>
          </a:xfrm>
          <a:prstGeom prst="rect">
            <a:avLst/>
          </a:prstGeom>
          <a:noFill/>
        </p:spPr>
        <p:txBody>
          <a:bodyPr wrap="square" rtlCol="0">
            <a:spAutoFit/>
          </a:bodyPr>
          <a:lstStyle/>
          <a:p>
            <a:r>
              <a:rPr lang="en-GB" sz="1050" i="1" dirty="0"/>
              <a:t>*Q11 % agree; Base: all those answering question</a:t>
            </a:r>
          </a:p>
        </p:txBody>
      </p:sp>
      <p:sp>
        <p:nvSpPr>
          <p:cNvPr id="18" name="Rectangle 17"/>
          <p:cNvSpPr/>
          <p:nvPr/>
        </p:nvSpPr>
        <p:spPr>
          <a:xfrm>
            <a:off x="216024" y="168895"/>
            <a:ext cx="8676456" cy="307777"/>
          </a:xfrm>
          <a:prstGeom prst="rect">
            <a:avLst/>
          </a:prstGeom>
        </p:spPr>
        <p:txBody>
          <a:bodyPr wrap="square">
            <a:spAutoFit/>
          </a:bodyPr>
          <a:lstStyle/>
          <a:p>
            <a:r>
              <a:rPr lang="en-GB" sz="1400" b="1" dirty="0">
                <a:solidFill>
                  <a:srgbClr val="6D6E71"/>
                </a:solidFill>
              </a:rPr>
              <a:t>Survey responses</a:t>
            </a:r>
            <a:endParaRPr lang="en-GB" sz="1400" dirty="0">
              <a:solidFill>
                <a:srgbClr val="6D6E71"/>
              </a:solidFill>
            </a:endParaRPr>
          </a:p>
        </p:txBody>
      </p:sp>
    </p:spTree>
    <p:extLst>
      <p:ext uri="{BB962C8B-B14F-4D97-AF65-F5344CB8AC3E}">
        <p14:creationId xmlns:p14="http://schemas.microsoft.com/office/powerpoint/2010/main" val="3452251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A4C18273-3B06-4AC5-BD96-A00D2AA2E2E6}" type="slidenum">
              <a:rPr lang="en-GB" smtClean="0"/>
              <a:pPr/>
              <a:t>26</a:t>
            </a:fld>
            <a:endParaRPr lang="en-GB" dirty="0"/>
          </a:p>
        </p:txBody>
      </p:sp>
      <p:sp>
        <p:nvSpPr>
          <p:cNvPr id="4" name="Title 3"/>
          <p:cNvSpPr txBox="1">
            <a:spLocks/>
          </p:cNvSpPr>
          <p:nvPr/>
        </p:nvSpPr>
        <p:spPr>
          <a:xfrm>
            <a:off x="251520" y="548680"/>
            <a:ext cx="7056784" cy="720080"/>
          </a:xfrm>
          <a:prstGeom prst="rect">
            <a:avLst/>
          </a:prstGeom>
        </p:spPr>
        <p:txBody>
          <a:bodyPr vert="horz" lIns="91440" tIns="45720" rIns="91440" bIns="45720" rtlCol="0" anchor="t">
            <a:noAutofit/>
          </a:bodyPr>
          <a:lstStyle>
            <a:lvl1pPr algn="l" defTabSz="914400" rtl="0" eaLnBrk="1" latinLnBrk="0" hangingPunct="1">
              <a:spcBef>
                <a:spcPct val="0"/>
              </a:spcBef>
              <a:buNone/>
              <a:defRPr lang="en-US" sz="1600" b="0" i="1"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sz="2000" b="1" i="0" dirty="0">
                <a:solidFill>
                  <a:srgbClr val="6D6E71"/>
                </a:solidFill>
              </a:rPr>
              <a:t>Physical and mental health should be treated together</a:t>
            </a:r>
          </a:p>
          <a:p>
            <a:r>
              <a:rPr lang="en-US" sz="1400" i="0" dirty="0">
                <a:solidFill>
                  <a:srgbClr val="6D6E71"/>
                </a:solidFill>
              </a:rPr>
              <a:t>8 in 10 feel physical and mental health should be treated together; these are seen as inter-related and inter-dependent.</a:t>
            </a:r>
            <a:endParaRPr sz="1200" i="0" dirty="0">
              <a:solidFill>
                <a:srgbClr val="6D6E71"/>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5597" y="83885"/>
            <a:ext cx="1400899" cy="1400899"/>
          </a:xfrm>
          <a:prstGeom prst="rect">
            <a:avLst/>
          </a:prstGeom>
          <a:effectLst>
            <a:outerShdw blurRad="50800" dist="38100" dir="2700000" algn="tl" rotWithShape="0">
              <a:prstClr val="black">
                <a:alpha val="40000"/>
              </a:prstClr>
            </a:outerShdw>
          </a:effectLst>
        </p:spPr>
      </p:pic>
      <p:sp>
        <p:nvSpPr>
          <p:cNvPr id="11" name="Rectangle 10"/>
          <p:cNvSpPr/>
          <p:nvPr/>
        </p:nvSpPr>
        <p:spPr>
          <a:xfrm>
            <a:off x="3563888" y="2194986"/>
            <a:ext cx="5328592" cy="3754874"/>
          </a:xfrm>
          <a:prstGeom prst="rect">
            <a:avLst/>
          </a:prstGeom>
          <a:solidFill>
            <a:schemeClr val="tx1">
              <a:lumMod val="20000"/>
              <a:lumOff val="80000"/>
            </a:schemeClr>
          </a:solidFill>
        </p:spPr>
        <p:txBody>
          <a:bodyPr wrap="square">
            <a:spAutoFit/>
          </a:bodyPr>
          <a:lstStyle/>
          <a:p>
            <a:endParaRPr lang="en-GB" sz="1400" b="1" dirty="0">
              <a:solidFill>
                <a:srgbClr val="6D6E71"/>
              </a:solidFill>
            </a:endParaRPr>
          </a:p>
          <a:p>
            <a:endParaRPr lang="en-GB" sz="1400" b="1" dirty="0">
              <a:solidFill>
                <a:srgbClr val="6D6E71"/>
              </a:solidFill>
            </a:endParaRPr>
          </a:p>
          <a:p>
            <a:r>
              <a:rPr lang="en-GB" sz="1400" b="1" dirty="0">
                <a:solidFill>
                  <a:srgbClr val="1268B3"/>
                </a:solidFill>
              </a:rPr>
              <a:t>Key themes:</a:t>
            </a:r>
          </a:p>
          <a:p>
            <a:pPr marL="285750" indent="-285750">
              <a:buFont typeface="Arial" panose="020B0604020202020204" pitchFamily="34" charset="0"/>
              <a:buChar char="•"/>
            </a:pPr>
            <a:r>
              <a:rPr lang="en-GB" sz="1400" dirty="0">
                <a:solidFill>
                  <a:srgbClr val="6D6E71"/>
                </a:solidFill>
              </a:rPr>
              <a:t>Physical health and mental health are </a:t>
            </a:r>
            <a:r>
              <a:rPr lang="en-GB" sz="1400" b="1" dirty="0">
                <a:solidFill>
                  <a:srgbClr val="6D6E71"/>
                </a:solidFill>
              </a:rPr>
              <a:t>inter-related </a:t>
            </a:r>
            <a:r>
              <a:rPr lang="en-GB" sz="1400" dirty="0">
                <a:solidFill>
                  <a:srgbClr val="6D6E71"/>
                </a:solidFill>
              </a:rPr>
              <a:t>and </a:t>
            </a:r>
            <a:r>
              <a:rPr lang="en-GB" sz="1400" b="1" dirty="0">
                <a:solidFill>
                  <a:srgbClr val="6D6E71"/>
                </a:solidFill>
              </a:rPr>
              <a:t>inter-dependent </a:t>
            </a:r>
            <a:r>
              <a:rPr lang="en-GB" sz="1400" dirty="0">
                <a:solidFill>
                  <a:srgbClr val="6D6E71"/>
                </a:solidFill>
              </a:rPr>
              <a:t>and therefore should be treated together.</a:t>
            </a:r>
          </a:p>
          <a:p>
            <a:pPr marL="285750" indent="-285750">
              <a:buFont typeface="Arial" panose="020B0604020202020204" pitchFamily="34" charset="0"/>
              <a:buChar char="•"/>
            </a:pPr>
            <a:endParaRPr lang="en-GB" sz="1400" dirty="0">
              <a:solidFill>
                <a:srgbClr val="6D6E71"/>
              </a:solidFill>
            </a:endParaRPr>
          </a:p>
          <a:p>
            <a:pPr marL="285750" indent="-285750">
              <a:buFont typeface="Arial" panose="020B0604020202020204" pitchFamily="34" charset="0"/>
              <a:buChar char="•"/>
            </a:pPr>
            <a:r>
              <a:rPr lang="en-GB" sz="1400" dirty="0">
                <a:solidFill>
                  <a:srgbClr val="6D6E71"/>
                </a:solidFill>
              </a:rPr>
              <a:t>There is a favourable effect on patient experience and outcomes, as well as direct benefits on NHS resources as a result of treating physical and mental health together. </a:t>
            </a:r>
          </a:p>
          <a:p>
            <a:pPr marL="285750" indent="-285750">
              <a:buFont typeface="Arial" panose="020B0604020202020204" pitchFamily="34" charset="0"/>
              <a:buChar char="•"/>
            </a:pPr>
            <a:endParaRPr lang="en-GB" sz="1400" dirty="0">
              <a:solidFill>
                <a:srgbClr val="6D6E71"/>
              </a:solidFill>
            </a:endParaRPr>
          </a:p>
          <a:p>
            <a:pPr marL="285750" indent="-285750">
              <a:buFont typeface="Arial" panose="020B0604020202020204" pitchFamily="34" charset="0"/>
              <a:buChar char="•"/>
            </a:pPr>
            <a:r>
              <a:rPr lang="en-GB" sz="1400" dirty="0">
                <a:solidFill>
                  <a:srgbClr val="6D6E71"/>
                </a:solidFill>
              </a:rPr>
              <a:t>There is a need for clinicians to be adequately equipped with the necessary skills, knowledge and training required in order to treat physical and mental health together.</a:t>
            </a:r>
          </a:p>
          <a:p>
            <a:pPr marL="285750" indent="-285750">
              <a:buFont typeface="Arial" panose="020B0604020202020204" pitchFamily="34" charset="0"/>
              <a:buChar char="•"/>
            </a:pPr>
            <a:endParaRPr lang="en-GB" sz="1400" dirty="0">
              <a:solidFill>
                <a:srgbClr val="6D6E71"/>
              </a:solidFill>
            </a:endParaRPr>
          </a:p>
        </p:txBody>
      </p:sp>
      <p:sp>
        <p:nvSpPr>
          <p:cNvPr id="6" name="Oval 5"/>
          <p:cNvSpPr>
            <a:spLocks noChangeAspect="1"/>
          </p:cNvSpPr>
          <p:nvPr/>
        </p:nvSpPr>
        <p:spPr>
          <a:xfrm>
            <a:off x="724260" y="1916831"/>
            <a:ext cx="2263564" cy="2263313"/>
          </a:xfrm>
          <a:prstGeom prst="ellipse">
            <a:avLst/>
          </a:prstGeom>
          <a:solidFill>
            <a:schemeClr val="accent2"/>
          </a:solidFill>
          <a:ln w="1270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extBox 11"/>
          <p:cNvSpPr txBox="1"/>
          <p:nvPr/>
        </p:nvSpPr>
        <p:spPr>
          <a:xfrm>
            <a:off x="1084300" y="2073032"/>
            <a:ext cx="1713683" cy="1969770"/>
          </a:xfrm>
          <a:prstGeom prst="rect">
            <a:avLst/>
          </a:prstGeom>
          <a:noFill/>
        </p:spPr>
        <p:txBody>
          <a:bodyPr wrap="square" rtlCol="0">
            <a:spAutoFit/>
          </a:bodyPr>
          <a:lstStyle/>
          <a:p>
            <a:pPr algn="ctr"/>
            <a:r>
              <a:rPr lang="en-GB" sz="2400" b="1" dirty="0">
                <a:solidFill>
                  <a:prstClr val="white"/>
                </a:solidFill>
              </a:rPr>
              <a:t>83%</a:t>
            </a:r>
            <a:r>
              <a:rPr lang="en-GB" sz="1400" b="1" dirty="0">
                <a:solidFill>
                  <a:prstClr val="white"/>
                </a:solidFill>
              </a:rPr>
              <a:t> </a:t>
            </a:r>
            <a:r>
              <a:rPr lang="en-GB" sz="1400" dirty="0">
                <a:solidFill>
                  <a:prstClr val="white"/>
                </a:solidFill>
              </a:rPr>
              <a:t>of all respondents think that people’s physical and mental health should be treated together*</a:t>
            </a:r>
          </a:p>
        </p:txBody>
      </p:sp>
      <p:sp>
        <p:nvSpPr>
          <p:cNvPr id="8" name="TextBox 7">
            <a:extLst>
              <a:ext uri="{FF2B5EF4-FFF2-40B4-BE49-F238E27FC236}">
                <a16:creationId xmlns="" xmlns:a16="http://schemas.microsoft.com/office/drawing/2014/main" id="{BCD7AE04-1A95-49DD-BB86-458BCE751A53}"/>
              </a:ext>
            </a:extLst>
          </p:cNvPr>
          <p:cNvSpPr txBox="1"/>
          <p:nvPr/>
        </p:nvSpPr>
        <p:spPr>
          <a:xfrm rot="21178601">
            <a:off x="4367133" y="1827530"/>
            <a:ext cx="3722101" cy="498772"/>
          </a:xfrm>
          <a:prstGeom prst="rect">
            <a:avLst/>
          </a:prstGeom>
          <a:solidFill>
            <a:schemeClr val="tx1"/>
          </a:solidFill>
          <a:ln>
            <a:noFill/>
          </a:ln>
          <a:effectLst>
            <a:outerShdw blurRad="50800" dist="38100" dir="2700000" algn="tl" rotWithShape="0">
              <a:srgbClr val="000000">
                <a:alpha val="43000"/>
              </a:srgbClr>
            </a:outerShdw>
          </a:effectLst>
        </p:spPr>
        <p:style>
          <a:lnRef idx="2">
            <a:schemeClr val="dk1">
              <a:shade val="50000"/>
            </a:schemeClr>
          </a:lnRef>
          <a:fillRef idx="1">
            <a:schemeClr val="dk1"/>
          </a:fillRef>
          <a:effectRef idx="0">
            <a:schemeClr val="dk1"/>
          </a:effectRef>
          <a:fontRef idx="minor">
            <a:schemeClr val="lt1"/>
          </a:fontRef>
        </p:style>
        <p:txBody>
          <a:bodyPr wrap="square" rtlCol="0" anchor="ctr" anchorCtr="0">
            <a:noAutofit/>
          </a:bodyPr>
          <a:lstStyle/>
          <a:p>
            <a:pPr algn="ctr">
              <a:spcAft>
                <a:spcPts val="3600"/>
              </a:spcAft>
              <a:buClr>
                <a:srgbClr val="FF3399"/>
              </a:buClr>
              <a:buSzPct val="125000"/>
              <a:defRPr/>
            </a:pPr>
            <a:r>
              <a:rPr lang="en-GB" sz="1400" b="1" dirty="0">
                <a:solidFill>
                  <a:prstClr val="white"/>
                </a:solidFill>
              </a:rPr>
              <a:t>Why do people feel this way?</a:t>
            </a:r>
            <a:endParaRPr lang="en-GB" sz="1400" dirty="0">
              <a:solidFill>
                <a:prstClr val="white"/>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35982">
            <a:off x="2744064" y="1403074"/>
            <a:ext cx="1583823" cy="1583823"/>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1049" y="1711986"/>
            <a:ext cx="951431" cy="951431"/>
          </a:xfrm>
          <a:prstGeom prst="rect">
            <a:avLst/>
          </a:prstGeom>
        </p:spPr>
      </p:pic>
      <p:sp>
        <p:nvSpPr>
          <p:cNvPr id="14" name="Rectangular Callout 13"/>
          <p:cNvSpPr/>
          <p:nvPr/>
        </p:nvSpPr>
        <p:spPr>
          <a:xfrm>
            <a:off x="460026" y="4221088"/>
            <a:ext cx="2959846" cy="1944216"/>
          </a:xfrm>
          <a:prstGeom prst="wedgeRectCallout">
            <a:avLst/>
          </a:prstGeom>
          <a:solidFill>
            <a:schemeClr val="bg1"/>
          </a:solidFill>
          <a:ln w="12700">
            <a:solidFill>
              <a:srgbClr val="6D6E7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6D6E71"/>
                </a:solidFill>
              </a:rPr>
              <a:t>Having a physical health condition will have an impact on a person's mental health whether they are aware of it or not. Conversely, mental health can affect how you are feeling physically and may even convince someone that they have something physically wrong with them. </a:t>
            </a:r>
            <a:r>
              <a:rPr lang="en-GB" sz="1200" i="1" dirty="0">
                <a:solidFill>
                  <a:srgbClr val="6D6E71"/>
                </a:solidFill>
              </a:rPr>
              <a:t>(Healthcare survey respondent)</a:t>
            </a:r>
            <a:endParaRPr lang="en-GB" sz="1200" dirty="0">
              <a:solidFill>
                <a:srgbClr val="6D6E71"/>
              </a:solidFill>
            </a:endParaRPr>
          </a:p>
        </p:txBody>
      </p:sp>
      <p:sp>
        <p:nvSpPr>
          <p:cNvPr id="19" name="TextBox 18"/>
          <p:cNvSpPr txBox="1"/>
          <p:nvPr/>
        </p:nvSpPr>
        <p:spPr>
          <a:xfrm>
            <a:off x="539552" y="6479758"/>
            <a:ext cx="6952029" cy="253916"/>
          </a:xfrm>
          <a:prstGeom prst="rect">
            <a:avLst/>
          </a:prstGeom>
          <a:noFill/>
        </p:spPr>
        <p:txBody>
          <a:bodyPr wrap="square" rtlCol="0">
            <a:spAutoFit/>
          </a:bodyPr>
          <a:lstStyle/>
          <a:p>
            <a:r>
              <a:rPr lang="en-GB" sz="1050" i="1" dirty="0"/>
              <a:t>*Q12 % answering ‘Yes’; Base: all those answering question</a:t>
            </a:r>
          </a:p>
        </p:txBody>
      </p:sp>
      <p:sp>
        <p:nvSpPr>
          <p:cNvPr id="15" name="Rectangle 14"/>
          <p:cNvSpPr/>
          <p:nvPr/>
        </p:nvSpPr>
        <p:spPr>
          <a:xfrm>
            <a:off x="216024" y="168895"/>
            <a:ext cx="8676456" cy="307777"/>
          </a:xfrm>
          <a:prstGeom prst="rect">
            <a:avLst/>
          </a:prstGeom>
        </p:spPr>
        <p:txBody>
          <a:bodyPr wrap="square">
            <a:spAutoFit/>
          </a:bodyPr>
          <a:lstStyle/>
          <a:p>
            <a:r>
              <a:rPr lang="en-GB" sz="1400" b="1" dirty="0">
                <a:solidFill>
                  <a:srgbClr val="6D6E71"/>
                </a:solidFill>
              </a:rPr>
              <a:t>Survey responses</a:t>
            </a:r>
            <a:endParaRPr lang="en-GB" sz="1400" dirty="0">
              <a:solidFill>
                <a:srgbClr val="6D6E71"/>
              </a:solidFill>
            </a:endParaRPr>
          </a:p>
        </p:txBody>
      </p:sp>
    </p:spTree>
    <p:extLst>
      <p:ext uri="{BB962C8B-B14F-4D97-AF65-F5344CB8AC3E}">
        <p14:creationId xmlns:p14="http://schemas.microsoft.com/office/powerpoint/2010/main" val="3159511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A4C18273-3B06-4AC5-BD96-A00D2AA2E2E6}" type="slidenum">
              <a:rPr lang="en-GB" smtClean="0"/>
              <a:pPr/>
              <a:t>27</a:t>
            </a:fld>
            <a:endParaRPr lang="en-GB" dirty="0"/>
          </a:p>
        </p:txBody>
      </p:sp>
      <p:sp>
        <p:nvSpPr>
          <p:cNvPr id="4" name="Title 3"/>
          <p:cNvSpPr txBox="1">
            <a:spLocks/>
          </p:cNvSpPr>
          <p:nvPr/>
        </p:nvSpPr>
        <p:spPr>
          <a:xfrm>
            <a:off x="251520" y="548680"/>
            <a:ext cx="7384078" cy="1080120"/>
          </a:xfrm>
          <a:prstGeom prst="rect">
            <a:avLst/>
          </a:prstGeom>
        </p:spPr>
        <p:txBody>
          <a:bodyPr vert="horz" lIns="91440" tIns="45720" rIns="91440" bIns="45720" rtlCol="0" anchor="t">
            <a:noAutofit/>
          </a:bodyPr>
          <a:lstStyle>
            <a:lvl1pPr algn="l" defTabSz="914400" rtl="0" eaLnBrk="1" latinLnBrk="0" hangingPunct="1">
              <a:spcBef>
                <a:spcPct val="0"/>
              </a:spcBef>
              <a:buNone/>
              <a:defRPr lang="en-US" sz="1600" b="0" i="1"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sz="2000" b="1" i="0" dirty="0">
                <a:solidFill>
                  <a:srgbClr val="6D6E71"/>
                </a:solidFill>
              </a:rPr>
              <a:t>A</a:t>
            </a:r>
            <a:r>
              <a:rPr lang="en-GB" sz="2000" b="1" i="0" dirty="0">
                <a:solidFill>
                  <a:srgbClr val="6D6E71"/>
                </a:solidFill>
              </a:rPr>
              <a:t>l</a:t>
            </a:r>
            <a:r>
              <a:rPr sz="2000" b="1" i="0" dirty="0">
                <a:solidFill>
                  <a:srgbClr val="6D6E71"/>
                </a:solidFill>
              </a:rPr>
              <a:t>l proposals are considered helpful, however online services are seen as the least helpful</a:t>
            </a:r>
          </a:p>
          <a:p>
            <a:r>
              <a:rPr sz="1400" i="0" dirty="0">
                <a:solidFill>
                  <a:srgbClr val="6D6E71"/>
                </a:solidFill>
              </a:rPr>
              <a:t>Whilst there is significant support for all four proposals, over 8 in 10 feel that more services in the community, different options for those in a crisis and having support available in schools and colleges are helpful.</a:t>
            </a:r>
            <a:endParaRPr sz="1800" i="0" dirty="0">
              <a:solidFill>
                <a:srgbClr val="6D6E71"/>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5597" y="83885"/>
            <a:ext cx="1400899" cy="1400899"/>
          </a:xfrm>
          <a:prstGeom prst="rect">
            <a:avLst/>
          </a:prstGeom>
          <a:effectLst>
            <a:outerShdw blurRad="50800" dist="38100" dir="2700000" algn="tl" rotWithShape="0">
              <a:prstClr val="black">
                <a:alpha val="40000"/>
              </a:prstClr>
            </a:outerShdw>
          </a:effectLst>
        </p:spPr>
      </p:pic>
      <p:graphicFrame>
        <p:nvGraphicFramePr>
          <p:cNvPr id="10" name="Chart 9"/>
          <p:cNvGraphicFramePr/>
          <p:nvPr>
            <p:extLst>
              <p:ext uri="{D42A27DB-BD31-4B8C-83A1-F6EECF244321}">
                <p14:modId xmlns:p14="http://schemas.microsoft.com/office/powerpoint/2010/main" val="3375244671"/>
              </p:ext>
            </p:extLst>
          </p:nvPr>
        </p:nvGraphicFramePr>
        <p:xfrm>
          <a:off x="276026" y="1988840"/>
          <a:ext cx="8568952"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216024" y="168895"/>
            <a:ext cx="8676456" cy="307777"/>
          </a:xfrm>
          <a:prstGeom prst="rect">
            <a:avLst/>
          </a:prstGeom>
        </p:spPr>
        <p:txBody>
          <a:bodyPr wrap="square">
            <a:spAutoFit/>
          </a:bodyPr>
          <a:lstStyle/>
          <a:p>
            <a:r>
              <a:rPr lang="en-GB" sz="1400" b="1" dirty="0">
                <a:solidFill>
                  <a:srgbClr val="6D6E71"/>
                </a:solidFill>
              </a:rPr>
              <a:t>Survey responses</a:t>
            </a:r>
            <a:endParaRPr lang="en-GB" sz="1400" dirty="0">
              <a:solidFill>
                <a:srgbClr val="6D6E71"/>
              </a:solidFill>
            </a:endParaRPr>
          </a:p>
        </p:txBody>
      </p:sp>
      <p:sp>
        <p:nvSpPr>
          <p:cNvPr id="14" name="TextBox 13"/>
          <p:cNvSpPr txBox="1"/>
          <p:nvPr/>
        </p:nvSpPr>
        <p:spPr>
          <a:xfrm>
            <a:off x="683568" y="6453336"/>
            <a:ext cx="6952029" cy="261610"/>
          </a:xfrm>
          <a:prstGeom prst="rect">
            <a:avLst/>
          </a:prstGeom>
          <a:noFill/>
        </p:spPr>
        <p:txBody>
          <a:bodyPr wrap="square" rtlCol="0">
            <a:spAutoFit/>
          </a:bodyPr>
          <a:lstStyle/>
          <a:p>
            <a:r>
              <a:rPr lang="en-GB" sz="1050" i="1" dirty="0"/>
              <a:t>Base: all respondents answering question (Base sizes vary by individual statements)</a:t>
            </a:r>
          </a:p>
        </p:txBody>
      </p:sp>
    </p:spTree>
    <p:extLst>
      <p:ext uri="{BB962C8B-B14F-4D97-AF65-F5344CB8AC3E}">
        <p14:creationId xmlns:p14="http://schemas.microsoft.com/office/powerpoint/2010/main" val="2001845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Picture 5" descr="DJS_coloured-backgrounds-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37363"/>
          </a:xfrm>
          <a:prstGeom prst="rect">
            <a:avLst/>
          </a:prstGeom>
        </p:spPr>
      </p:pic>
      <p:sp>
        <p:nvSpPr>
          <p:cNvPr id="4" name="Slide Number Placeholder 5"/>
          <p:cNvSpPr>
            <a:spLocks noGrp="1"/>
          </p:cNvSpPr>
          <p:nvPr>
            <p:ph type="sldNum" sz="quarter" idx="4"/>
          </p:nvPr>
        </p:nvSpPr>
        <p:spPr>
          <a:xfrm>
            <a:off x="154735" y="6453916"/>
            <a:ext cx="1043608" cy="215444"/>
          </a:xfrm>
          <a:prstGeom prst="rect">
            <a:avLst/>
          </a:prstGeom>
        </p:spPr>
        <p:txBody>
          <a:bodyPr vert="horz" lIns="91440" tIns="45720" rIns="91440" bIns="45720" rtlCol="0" anchor="b">
            <a:spAutoFit/>
          </a:bodyP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A4C18273-3B06-4AC5-BD96-A00D2AA2E2E6}" type="slidenum">
              <a:rPr lang="en-GB" sz="800" smtClean="0">
                <a:solidFill>
                  <a:prstClr val="white"/>
                </a:solidFill>
              </a:rPr>
              <a:pPr>
                <a:defRPr/>
              </a:pPr>
              <a:t>28</a:t>
            </a:fld>
            <a:endParaRPr lang="en-GB" sz="800" dirty="0">
              <a:solidFill>
                <a:prstClr val="white"/>
              </a:solidFill>
            </a:endParaRPr>
          </a:p>
        </p:txBody>
      </p:sp>
      <p:sp>
        <p:nvSpPr>
          <p:cNvPr id="9" name="Rectangle 8">
            <a:extLst>
              <a:ext uri="{FF2B5EF4-FFF2-40B4-BE49-F238E27FC236}">
                <a16:creationId xmlns="" xmlns:a16="http://schemas.microsoft.com/office/drawing/2014/main" id="{59A2C7A3-1528-45CC-8BD7-A23CAC503DB7}"/>
              </a:ext>
            </a:extLst>
          </p:cNvPr>
          <p:cNvSpPr/>
          <p:nvPr/>
        </p:nvSpPr>
        <p:spPr bwMode="auto">
          <a:xfrm>
            <a:off x="510672" y="2063373"/>
            <a:ext cx="8021768" cy="158165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defRPr/>
            </a:pPr>
            <a:endParaRPr lang="en-US" sz="1400" kern="0" dirty="0">
              <a:solidFill>
                <a:srgbClr val="6D6E71"/>
              </a:solidFill>
            </a:endParaRPr>
          </a:p>
        </p:txBody>
      </p:sp>
      <p:sp>
        <p:nvSpPr>
          <p:cNvPr id="10" name="Rectangle 9">
            <a:extLst>
              <a:ext uri="{FF2B5EF4-FFF2-40B4-BE49-F238E27FC236}">
                <a16:creationId xmlns="" xmlns:a16="http://schemas.microsoft.com/office/drawing/2014/main" id="{8B102730-112A-4A6F-995F-0F5980B9A5FA}"/>
              </a:ext>
            </a:extLst>
          </p:cNvPr>
          <p:cNvSpPr/>
          <p:nvPr/>
        </p:nvSpPr>
        <p:spPr bwMode="auto">
          <a:xfrm>
            <a:off x="510672" y="4207540"/>
            <a:ext cx="8021768" cy="195776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defRPr/>
            </a:pPr>
            <a:endParaRPr lang="en-US" sz="1400" kern="0" dirty="0">
              <a:solidFill>
                <a:srgbClr val="6D6E71"/>
              </a:solidFill>
            </a:endParaRPr>
          </a:p>
        </p:txBody>
      </p:sp>
      <p:sp>
        <p:nvSpPr>
          <p:cNvPr id="12" name="Content Placeholder 1">
            <a:extLst>
              <a:ext uri="{FF2B5EF4-FFF2-40B4-BE49-F238E27FC236}">
                <a16:creationId xmlns="" xmlns:a16="http://schemas.microsoft.com/office/drawing/2014/main" id="{4849FD00-88A1-496B-9373-FC0503AD2E99}"/>
              </a:ext>
            </a:extLst>
          </p:cNvPr>
          <p:cNvSpPr txBox="1">
            <a:spLocks/>
          </p:cNvSpPr>
          <p:nvPr/>
        </p:nvSpPr>
        <p:spPr>
          <a:xfrm>
            <a:off x="467544" y="2244928"/>
            <a:ext cx="7198142" cy="990044"/>
          </a:xfrm>
          <a:prstGeom prst="rect">
            <a:avLst/>
          </a:prstGeom>
        </p:spPr>
        <p:txBody>
          <a:bodyPr/>
          <a:lstStyle>
            <a:lvl1pPr marL="342900" indent="-342900" algn="l" defTabSz="914400" rtl="0" eaLnBrk="1" latinLnBrk="0" hangingPunct="1">
              <a:spcBef>
                <a:spcPct val="20000"/>
              </a:spcBef>
              <a:buClr>
                <a:schemeClr val="accent1"/>
              </a:buClr>
              <a:buSzPct val="110000"/>
              <a:buFont typeface="Verdana" panose="020B0604030504040204" pitchFamily="34" charset="0"/>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chemeClr val="accent1"/>
              </a:buClr>
              <a:buSzPct val="90000"/>
              <a:buFont typeface="Courier New" panose="02070309020205020404" pitchFamily="49" charset="0"/>
              <a:buChar char="o"/>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chemeClr val="accent1"/>
              </a:buClr>
              <a:buSzPct val="110000"/>
              <a:buFont typeface="Arial" panose="020B0604020202020204" pitchFamily="34" charset="0"/>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chemeClr val="accent1"/>
              </a:buClr>
              <a:buSzPct val="80000"/>
              <a:buFont typeface="Courier New" panose="02070309020205020404" pitchFamily="49" charset="0"/>
              <a:buChar char="o"/>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chemeClr val="accent1"/>
              </a:buClr>
              <a:buFont typeface="Arial" panose="020B0604020202020204" pitchFamily="34" charset="0"/>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en-GB" sz="1300" dirty="0">
                <a:solidFill>
                  <a:srgbClr val="6D6E71"/>
                </a:solidFill>
                <a:latin typeface="+mn-lt"/>
                <a:ea typeface="+mn-ea"/>
                <a:cs typeface="+mn-cs"/>
              </a:rPr>
              <a:t>Counselling and Therapy (including CBT and IAPT); most favoured having face-to-face conversations with a trained, non-judgemental professional</a:t>
            </a:r>
          </a:p>
          <a:p>
            <a:pPr marL="285750" indent="-285750">
              <a:buClr>
                <a:schemeClr val="tx1"/>
              </a:buClr>
              <a:buSzPct val="100000"/>
              <a:buFont typeface="Arial" panose="020B0604020202020204" pitchFamily="34" charset="0"/>
              <a:buChar char="•"/>
            </a:pPr>
            <a:r>
              <a:rPr lang="en-GB" sz="1300" dirty="0">
                <a:solidFill>
                  <a:srgbClr val="6D6E71"/>
                </a:solidFill>
                <a:latin typeface="+mn-lt"/>
                <a:ea typeface="+mn-ea"/>
                <a:cs typeface="+mn-cs"/>
              </a:rPr>
              <a:t>Availability and access to community services: services seen as easily accessible and meeting needs</a:t>
            </a:r>
          </a:p>
          <a:p>
            <a:pPr marL="285750" indent="-285750">
              <a:buClr>
                <a:schemeClr val="tx1"/>
              </a:buClr>
              <a:buSzPct val="100000"/>
              <a:buFont typeface="Arial" panose="020B0604020202020204" pitchFamily="34" charset="0"/>
              <a:buChar char="•"/>
            </a:pPr>
            <a:r>
              <a:rPr lang="en-GB" sz="1300" dirty="0">
                <a:solidFill>
                  <a:srgbClr val="6D6E71"/>
                </a:solidFill>
                <a:latin typeface="+mn-lt"/>
                <a:ea typeface="+mn-ea"/>
                <a:cs typeface="+mn-cs"/>
              </a:rPr>
              <a:t>Mental Health Support services in schools - where they are available and in place</a:t>
            </a:r>
          </a:p>
          <a:p>
            <a:pPr>
              <a:buClr>
                <a:srgbClr val="FF0090"/>
              </a:buClr>
            </a:pPr>
            <a:endParaRPr lang="en-GB" sz="1300" dirty="0">
              <a:solidFill>
                <a:srgbClr val="6D6E71"/>
              </a:solidFill>
            </a:endParaRPr>
          </a:p>
        </p:txBody>
      </p:sp>
      <p:sp>
        <p:nvSpPr>
          <p:cNvPr id="15" name="TextBox 14">
            <a:extLst>
              <a:ext uri="{FF2B5EF4-FFF2-40B4-BE49-F238E27FC236}">
                <a16:creationId xmlns="" xmlns:a16="http://schemas.microsoft.com/office/drawing/2014/main" id="{E23FB6BA-0F93-4B65-9467-ABBDA801A690}"/>
              </a:ext>
            </a:extLst>
          </p:cNvPr>
          <p:cNvSpPr txBox="1"/>
          <p:nvPr/>
        </p:nvSpPr>
        <p:spPr>
          <a:xfrm rot="21420593">
            <a:off x="475607" y="1742959"/>
            <a:ext cx="3015444" cy="387812"/>
          </a:xfrm>
          <a:prstGeom prst="rect">
            <a:avLst/>
          </a:prstGeom>
          <a:solidFill>
            <a:schemeClr val="accent2"/>
          </a:solidFill>
          <a:effectLst>
            <a:outerShdw blurRad="50800" dist="38100" dir="2700000" algn="tl" rotWithShape="0">
              <a:prstClr val="black">
                <a:alpha val="40000"/>
              </a:prstClr>
            </a:outerShdw>
          </a:effectLst>
        </p:spPr>
        <p:txBody>
          <a:bodyPr vert="horz" wrap="square" lIns="91440" tIns="45720" rIns="91440" bIns="45720" rtlCol="0" anchor="ctr" anchorCtr="0">
            <a:noAutofit/>
          </a:bodyPr>
          <a:lstStyle/>
          <a:p>
            <a:pPr algn="ctr">
              <a:defRPr/>
            </a:pPr>
            <a:r>
              <a:rPr lang="en-GB" sz="1400" b="1" kern="0" dirty="0">
                <a:solidFill>
                  <a:prstClr val="white"/>
                </a:solidFill>
              </a:rPr>
              <a:t>What worked well</a:t>
            </a:r>
          </a:p>
        </p:txBody>
      </p:sp>
      <p:sp>
        <p:nvSpPr>
          <p:cNvPr id="18" name="TextBox 17">
            <a:extLst>
              <a:ext uri="{FF2B5EF4-FFF2-40B4-BE49-F238E27FC236}">
                <a16:creationId xmlns="" xmlns:a16="http://schemas.microsoft.com/office/drawing/2014/main" id="{FBF9A6D9-979B-4D4F-9FE5-0E05C0B3E76D}"/>
              </a:ext>
            </a:extLst>
          </p:cNvPr>
          <p:cNvSpPr txBox="1"/>
          <p:nvPr/>
        </p:nvSpPr>
        <p:spPr>
          <a:xfrm rot="21443355">
            <a:off x="451523" y="3827980"/>
            <a:ext cx="3186768" cy="387812"/>
          </a:xfrm>
          <a:prstGeom prst="rect">
            <a:avLst/>
          </a:prstGeom>
          <a:solidFill>
            <a:schemeClr val="accent2"/>
          </a:solidFill>
          <a:effectLst>
            <a:outerShdw blurRad="50800" dist="38100" dir="2700000" algn="tl" rotWithShape="0">
              <a:prstClr val="black">
                <a:alpha val="40000"/>
              </a:prstClr>
            </a:outerShdw>
          </a:effectLst>
        </p:spPr>
        <p:txBody>
          <a:bodyPr vert="horz" wrap="square" lIns="91440" tIns="45720" rIns="91440" bIns="45720" rtlCol="0" anchor="ctr" anchorCtr="0">
            <a:noAutofit/>
          </a:bodyPr>
          <a:lstStyle/>
          <a:p>
            <a:pPr algn="ctr">
              <a:defRPr/>
            </a:pPr>
            <a:r>
              <a:rPr lang="en-GB" sz="1400" b="1" kern="0" dirty="0">
                <a:solidFill>
                  <a:prstClr val="white"/>
                </a:solidFill>
              </a:rPr>
              <a:t>Suggestions for improvement</a:t>
            </a:r>
          </a:p>
        </p:txBody>
      </p:sp>
      <p:pic>
        <p:nvPicPr>
          <p:cNvPr id="5" name="Picture 4">
            <a:extLst>
              <a:ext uri="{FF2B5EF4-FFF2-40B4-BE49-F238E27FC236}">
                <a16:creationId xmlns="" xmlns:a16="http://schemas.microsoft.com/office/drawing/2014/main" id="{81723361-9BF6-4A12-A9F8-2B5867E0AB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5686" y="2068308"/>
            <a:ext cx="1343284" cy="1343284"/>
          </a:xfrm>
          <a:prstGeom prst="rect">
            <a:avLst/>
          </a:prstGeom>
        </p:spPr>
      </p:pic>
      <p:pic>
        <p:nvPicPr>
          <p:cNvPr id="8" name="Picture 7">
            <a:extLst>
              <a:ext uri="{FF2B5EF4-FFF2-40B4-BE49-F238E27FC236}">
                <a16:creationId xmlns="" xmlns:a16="http://schemas.microsoft.com/office/drawing/2014/main" id="{6B23B4C9-345B-420E-A229-33D6802D53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4032" y="4278162"/>
            <a:ext cx="1272464" cy="1815134"/>
          </a:xfrm>
          <a:prstGeom prst="rect">
            <a:avLst/>
          </a:prstGeom>
          <a:effectLst>
            <a:outerShdw blurRad="50800" dist="38100" dir="2700000" algn="tl" rotWithShape="0">
              <a:prstClr val="black">
                <a:alpha val="40000"/>
              </a:prstClr>
            </a:outerShdw>
          </a:effectLst>
        </p:spPr>
      </p:pic>
      <p:sp>
        <p:nvSpPr>
          <p:cNvPr id="19" name="Title 3"/>
          <p:cNvSpPr txBox="1">
            <a:spLocks/>
          </p:cNvSpPr>
          <p:nvPr/>
        </p:nvSpPr>
        <p:spPr>
          <a:xfrm>
            <a:off x="251520" y="548680"/>
            <a:ext cx="8640960" cy="936104"/>
          </a:xfrm>
          <a:prstGeom prst="rect">
            <a:avLst/>
          </a:prstGeom>
        </p:spPr>
        <p:txBody>
          <a:bodyPr vert="horz" lIns="91440" tIns="45720" rIns="91440" bIns="45720" rtlCol="0" anchor="t">
            <a:noAutofit/>
          </a:bodyPr>
          <a:lstStyle>
            <a:lvl1pPr algn="l" defTabSz="914400" rtl="0" eaLnBrk="1" latinLnBrk="0" hangingPunct="1">
              <a:spcBef>
                <a:spcPct val="0"/>
              </a:spcBef>
              <a:buNone/>
              <a:defRPr lang="en-US" sz="1600" b="0" i="1"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sz="2000" b="1" i="0" dirty="0">
                <a:solidFill>
                  <a:schemeClr val="bg1"/>
                </a:solidFill>
              </a:rPr>
              <a:t>Experience of help and support for mental wellbeing and emotional health</a:t>
            </a:r>
          </a:p>
          <a:p>
            <a:r>
              <a:rPr lang="en-GB" sz="1400" i="0" dirty="0">
                <a:solidFill>
                  <a:schemeClr val="bg1"/>
                </a:solidFill>
              </a:rPr>
              <a:t>Respondents who had accessed help, either for themselves or for someone they cared for were asked what worked well and what could be improved.</a:t>
            </a:r>
            <a:endParaRPr lang="en-GB" sz="1800" i="0" dirty="0">
              <a:solidFill>
                <a:schemeClr val="bg1"/>
              </a:solidFill>
            </a:endParaRPr>
          </a:p>
        </p:txBody>
      </p:sp>
      <p:sp>
        <p:nvSpPr>
          <p:cNvPr id="13" name="TextBox 12"/>
          <p:cNvSpPr txBox="1"/>
          <p:nvPr/>
        </p:nvSpPr>
        <p:spPr>
          <a:xfrm>
            <a:off x="524719" y="6325870"/>
            <a:ext cx="6952029" cy="253916"/>
          </a:xfrm>
          <a:prstGeom prst="rect">
            <a:avLst/>
          </a:prstGeom>
          <a:noFill/>
        </p:spPr>
        <p:txBody>
          <a:bodyPr wrap="square" rtlCol="0">
            <a:spAutoFit/>
          </a:bodyPr>
          <a:lstStyle/>
          <a:p>
            <a:r>
              <a:rPr lang="en-GB" sz="1050" i="1" dirty="0">
                <a:solidFill>
                  <a:schemeClr val="bg1"/>
                </a:solidFill>
              </a:rPr>
              <a:t>Key themes taken from analysis of Q14 and Q15 responses</a:t>
            </a:r>
          </a:p>
        </p:txBody>
      </p:sp>
      <p:sp>
        <p:nvSpPr>
          <p:cNvPr id="14" name="Content Placeholder 1">
            <a:extLst>
              <a:ext uri="{FF2B5EF4-FFF2-40B4-BE49-F238E27FC236}">
                <a16:creationId xmlns="" xmlns:a16="http://schemas.microsoft.com/office/drawing/2014/main" id="{4849FD00-88A1-496B-9373-FC0503AD2E99}"/>
              </a:ext>
            </a:extLst>
          </p:cNvPr>
          <p:cNvSpPr txBox="1">
            <a:spLocks/>
          </p:cNvSpPr>
          <p:nvPr/>
        </p:nvSpPr>
        <p:spPr>
          <a:xfrm>
            <a:off x="467544" y="4293096"/>
            <a:ext cx="7198142" cy="990044"/>
          </a:xfrm>
          <a:prstGeom prst="rect">
            <a:avLst/>
          </a:prstGeom>
        </p:spPr>
        <p:txBody>
          <a:bodyPr/>
          <a:lstStyle>
            <a:lvl1pPr marL="342900" indent="-342900" algn="l" defTabSz="914400" rtl="0" eaLnBrk="1" latinLnBrk="0" hangingPunct="1">
              <a:spcBef>
                <a:spcPct val="20000"/>
              </a:spcBef>
              <a:buClr>
                <a:schemeClr val="accent1"/>
              </a:buClr>
              <a:buSzPct val="110000"/>
              <a:buFont typeface="Verdana" panose="020B0604030504040204" pitchFamily="34" charset="0"/>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chemeClr val="accent1"/>
              </a:buClr>
              <a:buSzPct val="90000"/>
              <a:buFont typeface="Courier New" panose="02070309020205020404" pitchFamily="49" charset="0"/>
              <a:buChar char="o"/>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chemeClr val="accent1"/>
              </a:buClr>
              <a:buSzPct val="110000"/>
              <a:buFont typeface="Arial" panose="020B0604020202020204" pitchFamily="34" charset="0"/>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chemeClr val="accent1"/>
              </a:buClr>
              <a:buSzPct val="80000"/>
              <a:buFont typeface="Courier New" panose="02070309020205020404" pitchFamily="49" charset="0"/>
              <a:buChar char="o"/>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chemeClr val="accent1"/>
              </a:buClr>
              <a:buFont typeface="Arial" panose="020B0604020202020204" pitchFamily="34" charset="0"/>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en-GB" sz="1300" b="1" dirty="0">
                <a:solidFill>
                  <a:srgbClr val="6D6E71"/>
                </a:solidFill>
                <a:latin typeface="+mn-lt"/>
                <a:ea typeface="+mn-ea"/>
                <a:cs typeface="+mn-cs"/>
              </a:rPr>
              <a:t>Waiting times and treatment times: </a:t>
            </a:r>
            <a:r>
              <a:rPr lang="en-GB" sz="1300" dirty="0">
                <a:solidFill>
                  <a:srgbClr val="6D6E71"/>
                </a:solidFill>
                <a:latin typeface="+mn-lt"/>
                <a:ea typeface="+mn-ea"/>
                <a:cs typeface="+mn-cs"/>
              </a:rPr>
              <a:t>the most frequently mentioned area for improvement</a:t>
            </a:r>
          </a:p>
          <a:p>
            <a:pPr marL="285750" indent="-285750">
              <a:buClr>
                <a:schemeClr val="tx1"/>
              </a:buClr>
              <a:buSzPct val="100000"/>
              <a:buFont typeface="Arial" panose="020B0604020202020204" pitchFamily="34" charset="0"/>
              <a:buChar char="•"/>
            </a:pPr>
            <a:r>
              <a:rPr lang="en-GB" sz="1300" dirty="0">
                <a:solidFill>
                  <a:srgbClr val="6D6E71"/>
                </a:solidFill>
                <a:latin typeface="+mn-lt"/>
                <a:ea typeface="+mn-ea"/>
                <a:cs typeface="+mn-cs"/>
              </a:rPr>
              <a:t>Improving communication between patient and health professional, particularly for those whose first language may not be English, and also for those who have a disability</a:t>
            </a:r>
          </a:p>
          <a:p>
            <a:pPr marL="285750" indent="-285750">
              <a:buClr>
                <a:schemeClr val="tx1"/>
              </a:buClr>
              <a:buSzPct val="100000"/>
              <a:buFont typeface="Arial" panose="020B0604020202020204" pitchFamily="34" charset="0"/>
              <a:buChar char="•"/>
            </a:pPr>
            <a:r>
              <a:rPr lang="en-GB" sz="1300" dirty="0">
                <a:solidFill>
                  <a:srgbClr val="6D6E71"/>
                </a:solidFill>
                <a:latin typeface="+mn-lt"/>
                <a:ea typeface="+mn-ea"/>
                <a:cs typeface="+mn-cs"/>
              </a:rPr>
              <a:t>Access to counselling services</a:t>
            </a:r>
          </a:p>
          <a:p>
            <a:pPr marL="285750" indent="-285750">
              <a:buClr>
                <a:schemeClr val="tx1"/>
              </a:buClr>
              <a:buSzPct val="100000"/>
              <a:buFont typeface="Arial" panose="020B0604020202020204" pitchFamily="34" charset="0"/>
              <a:buChar char="•"/>
            </a:pPr>
            <a:r>
              <a:rPr lang="en-GB" sz="1300" dirty="0">
                <a:solidFill>
                  <a:srgbClr val="6D6E71"/>
                </a:solidFill>
                <a:latin typeface="+mn-lt"/>
                <a:ea typeface="+mn-ea"/>
                <a:cs typeface="+mn-cs"/>
              </a:rPr>
              <a:t>Access to more mental health services in the community</a:t>
            </a:r>
            <a:endParaRPr lang="en-GB" sz="1300" dirty="0">
              <a:solidFill>
                <a:srgbClr val="6D6E71"/>
              </a:solidFill>
            </a:endParaRPr>
          </a:p>
        </p:txBody>
      </p:sp>
      <p:sp>
        <p:nvSpPr>
          <p:cNvPr id="17" name="Rectangle 16"/>
          <p:cNvSpPr/>
          <p:nvPr/>
        </p:nvSpPr>
        <p:spPr>
          <a:xfrm>
            <a:off x="216024" y="168895"/>
            <a:ext cx="8676456" cy="307777"/>
          </a:xfrm>
          <a:prstGeom prst="rect">
            <a:avLst/>
          </a:prstGeom>
        </p:spPr>
        <p:txBody>
          <a:bodyPr wrap="square">
            <a:spAutoFit/>
          </a:bodyPr>
          <a:lstStyle/>
          <a:p>
            <a:r>
              <a:rPr lang="en-GB" sz="1400" b="1" dirty="0">
                <a:solidFill>
                  <a:schemeClr val="bg1"/>
                </a:solidFill>
              </a:rPr>
              <a:t>Survey responses</a:t>
            </a:r>
            <a:endParaRPr lang="en-GB" sz="1400" dirty="0">
              <a:solidFill>
                <a:schemeClr val="bg1"/>
              </a:solidFill>
            </a:endParaRPr>
          </a:p>
        </p:txBody>
      </p:sp>
    </p:spTree>
    <p:extLst>
      <p:ext uri="{BB962C8B-B14F-4D97-AF65-F5344CB8AC3E}">
        <p14:creationId xmlns:p14="http://schemas.microsoft.com/office/powerpoint/2010/main" val="160439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31" name="Slide Number Placeholder 5"/>
          <p:cNvSpPr>
            <a:spLocks noGrp="1"/>
          </p:cNvSpPr>
          <p:nvPr>
            <p:ph type="sldNum" sz="quarter" idx="4"/>
          </p:nvPr>
        </p:nvSpPr>
        <p:spPr>
          <a:xfrm>
            <a:off x="179512" y="6381328"/>
            <a:ext cx="1043608" cy="246221"/>
          </a:xfrm>
          <a:prstGeom prst="rect">
            <a:avLst/>
          </a:prstGeom>
        </p:spPr>
        <p:txBody>
          <a:bodyPr vert="horz" lIns="91440" tIns="45720" rIns="91440" bIns="45720" rtlCol="0" anchor="b">
            <a:spAutoFit/>
          </a:bodyP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A4C18273-3B06-4AC5-BD96-A00D2AA2E2E6}" type="slidenum">
              <a:rPr lang="en-GB" kern="0" smtClean="0">
                <a:solidFill>
                  <a:prstClr val="white"/>
                </a:solidFill>
              </a:rPr>
              <a:pPr>
                <a:defRPr/>
              </a:pPr>
              <a:t>29</a:t>
            </a:fld>
            <a:endParaRPr lang="en-GB" kern="0" dirty="0">
              <a:solidFill>
                <a:prstClr val="white"/>
              </a:solidFill>
            </a:endParaRPr>
          </a:p>
        </p:txBody>
      </p:sp>
      <p:pic>
        <p:nvPicPr>
          <p:cNvPr id="22" name="Picture 21" descr="DJS_coloured-backgrounds-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7" y="-99392"/>
            <a:ext cx="9144000" cy="837363"/>
          </a:xfrm>
          <a:prstGeom prst="rect">
            <a:avLst/>
          </a:prstGeom>
        </p:spPr>
      </p:pic>
      <p:sp>
        <p:nvSpPr>
          <p:cNvPr id="21" name="Title 3"/>
          <p:cNvSpPr txBox="1">
            <a:spLocks/>
          </p:cNvSpPr>
          <p:nvPr/>
        </p:nvSpPr>
        <p:spPr>
          <a:xfrm>
            <a:off x="251520" y="548680"/>
            <a:ext cx="7056784" cy="1080120"/>
          </a:xfrm>
          <a:prstGeom prst="rect">
            <a:avLst/>
          </a:prstGeom>
        </p:spPr>
        <p:txBody>
          <a:bodyPr vert="horz" lIns="91440" tIns="45720" rIns="91440" bIns="45720" rtlCol="0" anchor="t">
            <a:noAutofit/>
          </a:bodyPr>
          <a:lstStyle>
            <a:lvl1pPr algn="l" defTabSz="914400" rtl="0" eaLnBrk="1" latinLnBrk="0" hangingPunct="1">
              <a:spcBef>
                <a:spcPct val="0"/>
              </a:spcBef>
              <a:buNone/>
              <a:defRPr lang="en-US" sz="1600" b="0" i="1"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b="1" i="0" dirty="0">
                <a:solidFill>
                  <a:srgbClr val="6D6E71"/>
                </a:solidFill>
              </a:rPr>
              <a:t>Mental Health is seen as the most important area of focus for many</a:t>
            </a:r>
            <a:endParaRPr sz="2000" b="1" i="0" dirty="0">
              <a:solidFill>
                <a:srgbClr val="6D6E71"/>
              </a:solidFill>
            </a:endParaRPr>
          </a:p>
          <a:p>
            <a:r>
              <a:rPr lang="en-GB" sz="1400" i="0" dirty="0">
                <a:solidFill>
                  <a:srgbClr val="6D6E71"/>
                </a:solidFill>
              </a:rPr>
              <a:t>All areas of focus for investment are seen as important, however for many participants the need to increase mental health support in schools and colleges is seen as a key priority area.</a:t>
            </a:r>
            <a:endParaRPr sz="1800" i="0" dirty="0">
              <a:solidFill>
                <a:srgbClr val="6D6E71"/>
              </a:solidFill>
            </a:endParaRP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5597" y="83885"/>
            <a:ext cx="1400899" cy="1400899"/>
          </a:xfrm>
          <a:prstGeom prst="rect">
            <a:avLst/>
          </a:prstGeom>
          <a:effectLst>
            <a:outerShdw blurRad="50800" dist="38100" dir="2700000" algn="tl" rotWithShape="0">
              <a:prstClr val="black">
                <a:alpha val="40000"/>
              </a:prstClr>
            </a:outerShdw>
          </a:effectLst>
        </p:spPr>
      </p:pic>
      <p:sp>
        <p:nvSpPr>
          <p:cNvPr id="26" name="Rectangle 25"/>
          <p:cNvSpPr/>
          <p:nvPr/>
        </p:nvSpPr>
        <p:spPr>
          <a:xfrm>
            <a:off x="288032" y="96887"/>
            <a:ext cx="8676456" cy="307777"/>
          </a:xfrm>
          <a:prstGeom prst="rect">
            <a:avLst/>
          </a:prstGeom>
        </p:spPr>
        <p:txBody>
          <a:bodyPr wrap="square">
            <a:spAutoFit/>
          </a:bodyPr>
          <a:lstStyle/>
          <a:p>
            <a:r>
              <a:rPr lang="en-GB" sz="1400" b="1" dirty="0">
                <a:solidFill>
                  <a:srgbClr val="6D6E71"/>
                </a:solidFill>
              </a:rPr>
              <a:t>Key themes from focus groups and engagement events</a:t>
            </a:r>
            <a:endParaRPr lang="en-GB" sz="1400" dirty="0">
              <a:solidFill>
                <a:srgbClr val="6D6E71"/>
              </a:solidFill>
            </a:endParaRPr>
          </a:p>
        </p:txBody>
      </p:sp>
      <p:sp>
        <p:nvSpPr>
          <p:cNvPr id="38" name="Isosceles Triangle 37"/>
          <p:cNvSpPr/>
          <p:nvPr/>
        </p:nvSpPr>
        <p:spPr>
          <a:xfrm rot="16200000" flipH="1">
            <a:off x="5038518" y="2556320"/>
            <a:ext cx="1486290" cy="504057"/>
          </a:xfrm>
          <a:prstGeom prst="triangle">
            <a:avLst/>
          </a:prstGeom>
          <a:solidFill>
            <a:schemeClr val="tx1">
              <a:lumMod val="60000"/>
              <a:lumOff val="40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sp>
        <p:nvSpPr>
          <p:cNvPr id="39" name="Rectangle 38"/>
          <p:cNvSpPr/>
          <p:nvPr/>
        </p:nvSpPr>
        <p:spPr>
          <a:xfrm>
            <a:off x="1139997" y="2065202"/>
            <a:ext cx="4641664" cy="1507814"/>
          </a:xfrm>
          <a:prstGeom prst="rect">
            <a:avLst/>
          </a:prstGeom>
          <a:solidFill>
            <a:srgbClr val="FFFFFF"/>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43" name="Rectangle 42"/>
          <p:cNvSpPr/>
          <p:nvPr/>
        </p:nvSpPr>
        <p:spPr>
          <a:xfrm>
            <a:off x="1884032" y="2212401"/>
            <a:ext cx="3878877" cy="1169551"/>
          </a:xfrm>
          <a:prstGeom prst="rect">
            <a:avLst/>
          </a:prstGeom>
        </p:spPr>
        <p:txBody>
          <a:bodyPr wrap="square">
            <a:spAutoFit/>
          </a:bodyPr>
          <a:lstStyle/>
          <a:p>
            <a:pPr>
              <a:defRPr/>
            </a:pPr>
            <a:r>
              <a:rPr lang="en-GB" sz="1400" dirty="0">
                <a:solidFill>
                  <a:srgbClr val="6D6E71"/>
                </a:solidFill>
              </a:rPr>
              <a:t>The majority of participants feel investment in mental health services should be one of the priority areas, with some feeling this is the most important area</a:t>
            </a:r>
          </a:p>
        </p:txBody>
      </p:sp>
      <p:sp>
        <p:nvSpPr>
          <p:cNvPr id="44" name="Oval 43"/>
          <p:cNvSpPr>
            <a:spLocks noChangeAspect="1"/>
          </p:cNvSpPr>
          <p:nvPr/>
        </p:nvSpPr>
        <p:spPr>
          <a:xfrm>
            <a:off x="290301" y="2034717"/>
            <a:ext cx="1538299" cy="1538299"/>
          </a:xfrm>
          <a:prstGeom prst="ellipse">
            <a:avLst/>
          </a:prstGeom>
          <a:solidFill>
            <a:srgbClr val="1268B3"/>
          </a:solidFill>
          <a:ln w="12700">
            <a:noFill/>
            <a:prstDash val="sysDot"/>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sp>
        <p:nvSpPr>
          <p:cNvPr id="45" name="Rectangle 44"/>
          <p:cNvSpPr/>
          <p:nvPr/>
        </p:nvSpPr>
        <p:spPr>
          <a:xfrm>
            <a:off x="317524" y="2310572"/>
            <a:ext cx="1511622" cy="1061829"/>
          </a:xfrm>
          <a:prstGeom prst="rect">
            <a:avLst/>
          </a:prstGeom>
        </p:spPr>
        <p:txBody>
          <a:bodyPr wrap="square">
            <a:spAutoFit/>
          </a:bodyPr>
          <a:lstStyle/>
          <a:p>
            <a:pPr marL="0" lvl="1" algn="ctr" defTabSz="577850">
              <a:lnSpc>
                <a:spcPct val="90000"/>
              </a:lnSpc>
              <a:spcBef>
                <a:spcPct val="0"/>
              </a:spcBef>
              <a:spcAft>
                <a:spcPct val="15000"/>
              </a:spcAft>
              <a:defRPr/>
            </a:pPr>
            <a:r>
              <a:rPr lang="en-GB" sz="1400" b="1" dirty="0">
                <a:solidFill>
                  <a:prstClr val="white"/>
                </a:solidFill>
              </a:rPr>
              <a:t>Investment in Mental Health services is key</a:t>
            </a:r>
            <a:endParaRPr lang="en-GB" sz="700" b="1" dirty="0">
              <a:solidFill>
                <a:prstClr val="white"/>
              </a:solidFill>
            </a:endParaRPr>
          </a:p>
        </p:txBody>
      </p:sp>
      <p:sp>
        <p:nvSpPr>
          <p:cNvPr id="46" name="Rectangle 45"/>
          <p:cNvSpPr/>
          <p:nvPr/>
        </p:nvSpPr>
        <p:spPr>
          <a:xfrm>
            <a:off x="6050941" y="2065202"/>
            <a:ext cx="2808312" cy="694202"/>
          </a:xfrm>
          <a:prstGeom prst="rect">
            <a:avLst/>
          </a:prstGeom>
          <a:solidFill>
            <a:srgbClr val="FFFFFF"/>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47" name="Rectangle 46"/>
          <p:cNvSpPr/>
          <p:nvPr/>
        </p:nvSpPr>
        <p:spPr>
          <a:xfrm>
            <a:off x="6050941" y="2138652"/>
            <a:ext cx="2808312" cy="523220"/>
          </a:xfrm>
          <a:prstGeom prst="rect">
            <a:avLst/>
          </a:prstGeom>
        </p:spPr>
        <p:txBody>
          <a:bodyPr wrap="square">
            <a:spAutoFit/>
          </a:bodyPr>
          <a:lstStyle/>
          <a:p>
            <a:pPr>
              <a:defRPr/>
            </a:pPr>
            <a:r>
              <a:rPr lang="en-GB" sz="1400" dirty="0">
                <a:solidFill>
                  <a:srgbClr val="6D6E71"/>
                </a:solidFill>
              </a:rPr>
              <a:t>Mental Health issues have increased over recent years</a:t>
            </a:r>
          </a:p>
        </p:txBody>
      </p:sp>
      <p:sp>
        <p:nvSpPr>
          <p:cNvPr id="50" name="Rectangle 49"/>
          <p:cNvSpPr/>
          <p:nvPr/>
        </p:nvSpPr>
        <p:spPr>
          <a:xfrm>
            <a:off x="6050941" y="2805888"/>
            <a:ext cx="2808312" cy="745604"/>
          </a:xfrm>
          <a:prstGeom prst="rect">
            <a:avLst/>
          </a:prstGeom>
          <a:solidFill>
            <a:srgbClr val="FFFFFF"/>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49" name="Rectangle 48"/>
          <p:cNvSpPr/>
          <p:nvPr/>
        </p:nvSpPr>
        <p:spPr>
          <a:xfrm>
            <a:off x="6050941" y="2930740"/>
            <a:ext cx="2841539" cy="523220"/>
          </a:xfrm>
          <a:prstGeom prst="rect">
            <a:avLst/>
          </a:prstGeom>
        </p:spPr>
        <p:txBody>
          <a:bodyPr wrap="square">
            <a:spAutoFit/>
          </a:bodyPr>
          <a:lstStyle/>
          <a:p>
            <a:pPr>
              <a:defRPr/>
            </a:pPr>
            <a:r>
              <a:rPr lang="en-GB" sz="1400" dirty="0">
                <a:solidFill>
                  <a:srgbClr val="6D6E71"/>
                </a:solidFill>
              </a:rPr>
              <a:t>Male suicide is particularly high in this area</a:t>
            </a:r>
          </a:p>
        </p:txBody>
      </p:sp>
      <p:sp>
        <p:nvSpPr>
          <p:cNvPr id="51" name="Isosceles Triangle 50"/>
          <p:cNvSpPr/>
          <p:nvPr/>
        </p:nvSpPr>
        <p:spPr>
          <a:xfrm rot="16200000" flipH="1">
            <a:off x="5071745" y="5364632"/>
            <a:ext cx="1486290" cy="504057"/>
          </a:xfrm>
          <a:prstGeom prst="triangle">
            <a:avLst/>
          </a:prstGeom>
          <a:solidFill>
            <a:schemeClr val="tx1">
              <a:lumMod val="60000"/>
              <a:lumOff val="40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sp>
        <p:nvSpPr>
          <p:cNvPr id="54" name="Rectangle 53"/>
          <p:cNvSpPr/>
          <p:nvPr/>
        </p:nvSpPr>
        <p:spPr>
          <a:xfrm>
            <a:off x="1173224" y="4873514"/>
            <a:ext cx="4641664" cy="1507814"/>
          </a:xfrm>
          <a:prstGeom prst="rect">
            <a:avLst/>
          </a:prstGeom>
          <a:solidFill>
            <a:srgbClr val="FFFFFF"/>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55" name="Rectangle 54"/>
          <p:cNvSpPr/>
          <p:nvPr/>
        </p:nvSpPr>
        <p:spPr>
          <a:xfrm>
            <a:off x="1917259" y="5157192"/>
            <a:ext cx="3878877" cy="954107"/>
          </a:xfrm>
          <a:prstGeom prst="rect">
            <a:avLst/>
          </a:prstGeom>
        </p:spPr>
        <p:txBody>
          <a:bodyPr wrap="square">
            <a:spAutoFit/>
          </a:bodyPr>
          <a:lstStyle/>
          <a:p>
            <a:pPr>
              <a:defRPr/>
            </a:pPr>
            <a:r>
              <a:rPr lang="en-GB" sz="1400" dirty="0">
                <a:solidFill>
                  <a:srgbClr val="6D6E71"/>
                </a:solidFill>
              </a:rPr>
              <a:t>Whilst all areas of focus are considered important, many feel implementing and improving mental health support in schools/colleges should be a key priority</a:t>
            </a:r>
          </a:p>
        </p:txBody>
      </p:sp>
      <p:sp>
        <p:nvSpPr>
          <p:cNvPr id="56" name="Oval 55"/>
          <p:cNvSpPr>
            <a:spLocks noChangeAspect="1"/>
          </p:cNvSpPr>
          <p:nvPr/>
        </p:nvSpPr>
        <p:spPr>
          <a:xfrm>
            <a:off x="323528" y="4843029"/>
            <a:ext cx="1538299" cy="1538299"/>
          </a:xfrm>
          <a:prstGeom prst="ellipse">
            <a:avLst/>
          </a:prstGeom>
          <a:solidFill>
            <a:srgbClr val="1268B3"/>
          </a:solidFill>
          <a:ln w="12700">
            <a:noFill/>
            <a:prstDash val="sysDot"/>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sp>
        <p:nvSpPr>
          <p:cNvPr id="57" name="Rectangle 56"/>
          <p:cNvSpPr/>
          <p:nvPr/>
        </p:nvSpPr>
        <p:spPr>
          <a:xfrm>
            <a:off x="350751" y="5118884"/>
            <a:ext cx="1511622" cy="1061829"/>
          </a:xfrm>
          <a:prstGeom prst="rect">
            <a:avLst/>
          </a:prstGeom>
        </p:spPr>
        <p:txBody>
          <a:bodyPr wrap="square">
            <a:spAutoFit/>
          </a:bodyPr>
          <a:lstStyle/>
          <a:p>
            <a:pPr marL="0" lvl="1" algn="ctr" defTabSz="577850">
              <a:lnSpc>
                <a:spcPct val="90000"/>
              </a:lnSpc>
              <a:spcBef>
                <a:spcPct val="0"/>
              </a:spcBef>
              <a:spcAft>
                <a:spcPct val="15000"/>
              </a:spcAft>
              <a:defRPr/>
            </a:pPr>
            <a:r>
              <a:rPr lang="en-GB" sz="1400" b="1" dirty="0">
                <a:solidFill>
                  <a:prstClr val="white"/>
                </a:solidFill>
              </a:rPr>
              <a:t>Increasing support in schools/ colleges is a priority</a:t>
            </a:r>
            <a:endParaRPr lang="en-GB" sz="700" b="1" dirty="0">
              <a:solidFill>
                <a:prstClr val="white"/>
              </a:solidFill>
            </a:endParaRPr>
          </a:p>
        </p:txBody>
      </p:sp>
      <p:sp>
        <p:nvSpPr>
          <p:cNvPr id="58" name="Rectangle 57"/>
          <p:cNvSpPr/>
          <p:nvPr/>
        </p:nvSpPr>
        <p:spPr>
          <a:xfrm>
            <a:off x="6084168" y="4873514"/>
            <a:ext cx="2808312" cy="694202"/>
          </a:xfrm>
          <a:prstGeom prst="rect">
            <a:avLst/>
          </a:prstGeom>
          <a:solidFill>
            <a:srgbClr val="FFFFFF"/>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61" name="Rectangle 60"/>
          <p:cNvSpPr/>
          <p:nvPr/>
        </p:nvSpPr>
        <p:spPr>
          <a:xfrm>
            <a:off x="6084168" y="4946964"/>
            <a:ext cx="2808312" cy="523220"/>
          </a:xfrm>
          <a:prstGeom prst="rect">
            <a:avLst/>
          </a:prstGeom>
        </p:spPr>
        <p:txBody>
          <a:bodyPr wrap="square">
            <a:spAutoFit/>
          </a:bodyPr>
          <a:lstStyle/>
          <a:p>
            <a:pPr>
              <a:defRPr/>
            </a:pPr>
            <a:r>
              <a:rPr lang="en-GB" sz="1400" dirty="0">
                <a:solidFill>
                  <a:srgbClr val="6D6E71"/>
                </a:solidFill>
              </a:rPr>
              <a:t>Should be provided by specialists, not teachers</a:t>
            </a:r>
          </a:p>
        </p:txBody>
      </p:sp>
      <p:sp>
        <p:nvSpPr>
          <p:cNvPr id="62" name="Rectangle 61"/>
          <p:cNvSpPr/>
          <p:nvPr/>
        </p:nvSpPr>
        <p:spPr>
          <a:xfrm>
            <a:off x="6084168" y="5614200"/>
            <a:ext cx="2808312" cy="745604"/>
          </a:xfrm>
          <a:prstGeom prst="rect">
            <a:avLst/>
          </a:prstGeom>
          <a:solidFill>
            <a:srgbClr val="FFFFFF"/>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63" name="Rectangle 62"/>
          <p:cNvSpPr/>
          <p:nvPr/>
        </p:nvSpPr>
        <p:spPr>
          <a:xfrm>
            <a:off x="6084168" y="5739052"/>
            <a:ext cx="2841539" cy="523220"/>
          </a:xfrm>
          <a:prstGeom prst="rect">
            <a:avLst/>
          </a:prstGeom>
        </p:spPr>
        <p:txBody>
          <a:bodyPr wrap="square">
            <a:spAutoFit/>
          </a:bodyPr>
          <a:lstStyle/>
          <a:p>
            <a:pPr>
              <a:defRPr/>
            </a:pPr>
            <a:r>
              <a:rPr lang="en-GB" sz="1400" dirty="0">
                <a:solidFill>
                  <a:srgbClr val="6D6E71"/>
                </a:solidFill>
              </a:rPr>
              <a:t>Would support prevention/ early intervention agenda</a:t>
            </a:r>
          </a:p>
        </p:txBody>
      </p:sp>
      <p:sp>
        <p:nvSpPr>
          <p:cNvPr id="64" name="Rectangular Callout 63"/>
          <p:cNvSpPr/>
          <p:nvPr/>
        </p:nvSpPr>
        <p:spPr>
          <a:xfrm>
            <a:off x="323528" y="3789040"/>
            <a:ext cx="5102836" cy="864096"/>
          </a:xfrm>
          <a:prstGeom prst="wedgeRectCallout">
            <a:avLst/>
          </a:prstGeom>
          <a:solidFill>
            <a:schemeClr val="bg1">
              <a:lumMod val="95000"/>
            </a:schemeClr>
          </a:solidFill>
          <a:ln w="12700">
            <a:solidFill>
              <a:srgbClr val="6D6E7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6D6E71"/>
                </a:solidFill>
              </a:rPr>
              <a:t>Mental health services in schools may identify problems where parents don't.  Identifying mental health problems earlier in life helps prevent the problems getting worse at a point where it might be too late.</a:t>
            </a:r>
            <a:r>
              <a:rPr lang="en-GB" sz="1200" i="1" dirty="0">
                <a:solidFill>
                  <a:srgbClr val="6D6E71"/>
                </a:solidFill>
              </a:rPr>
              <a:t>(Sheffield School of Nursing)</a:t>
            </a:r>
            <a:endParaRPr lang="en-GB" sz="1200" dirty="0">
              <a:solidFill>
                <a:srgbClr val="6D6E71"/>
              </a:solidFill>
            </a:endParaRPr>
          </a:p>
        </p:txBody>
      </p:sp>
      <p:sp>
        <p:nvSpPr>
          <p:cNvPr id="65" name="Rectangular Callout 64"/>
          <p:cNvSpPr/>
          <p:nvPr/>
        </p:nvSpPr>
        <p:spPr>
          <a:xfrm>
            <a:off x="5588053" y="3789040"/>
            <a:ext cx="3337654" cy="864096"/>
          </a:xfrm>
          <a:prstGeom prst="wedgeRectCallout">
            <a:avLst/>
          </a:prstGeom>
          <a:solidFill>
            <a:schemeClr val="bg1">
              <a:lumMod val="95000"/>
            </a:schemeClr>
          </a:solidFill>
          <a:ln w="12700">
            <a:solidFill>
              <a:srgbClr val="6D6E7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6D6E71"/>
                </a:solidFill>
              </a:rPr>
              <a:t>Lots of pressure is put on kids to meet targets, e.g. exams.  Important to focus on root causes. </a:t>
            </a:r>
            <a:r>
              <a:rPr lang="en-GB" sz="1200" i="1" dirty="0">
                <a:solidFill>
                  <a:srgbClr val="6D6E71"/>
                </a:solidFill>
              </a:rPr>
              <a:t>(Emmanuel Methodist Church)</a:t>
            </a:r>
            <a:endParaRPr lang="en-GB" sz="1200" dirty="0">
              <a:solidFill>
                <a:srgbClr val="6D6E71"/>
              </a:solidFill>
            </a:endParaRPr>
          </a:p>
        </p:txBody>
      </p:sp>
    </p:spTree>
    <p:extLst>
      <p:ext uri="{BB962C8B-B14F-4D97-AF65-F5344CB8AC3E}">
        <p14:creationId xmlns:p14="http://schemas.microsoft.com/office/powerpoint/2010/main" val="2711039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8" name="Picture 7" descr="DJS_coloured-backgrounds-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837363"/>
          </a:xfrm>
          <a:prstGeom prst="rect">
            <a:avLst/>
          </a:prstGeom>
        </p:spPr>
      </p:pic>
      <p:sp>
        <p:nvSpPr>
          <p:cNvPr id="46" name="Rectangle 45">
            <a:extLst>
              <a:ext uri="{FF2B5EF4-FFF2-40B4-BE49-F238E27FC236}">
                <a16:creationId xmlns="" xmlns:a16="http://schemas.microsoft.com/office/drawing/2014/main" id="{D47D423A-9DD2-4841-A1A2-EFB10320A518}"/>
              </a:ext>
            </a:extLst>
          </p:cNvPr>
          <p:cNvSpPr/>
          <p:nvPr/>
        </p:nvSpPr>
        <p:spPr>
          <a:xfrm>
            <a:off x="442004" y="1135197"/>
            <a:ext cx="8378468" cy="5390147"/>
          </a:xfrm>
          <a:prstGeom prst="rect">
            <a:avLst/>
          </a:prstGeom>
          <a:solidFill>
            <a:schemeClr val="bg1"/>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6" name="TextBox 5"/>
          <p:cNvSpPr txBox="1"/>
          <p:nvPr/>
        </p:nvSpPr>
        <p:spPr>
          <a:xfrm>
            <a:off x="321096" y="529516"/>
            <a:ext cx="7635280" cy="461665"/>
          </a:xfrm>
          <a:prstGeom prst="roundRect">
            <a:avLst>
              <a:gd name="adj" fmla="val 0"/>
            </a:avLst>
          </a:prstGeom>
          <a:noFill/>
          <a:ln w="57150">
            <a:noFill/>
          </a:ln>
        </p:spPr>
        <p:txBody>
          <a:bodyPr wrap="square" rtlCol="0">
            <a:spAutoFit/>
          </a:bodyPr>
          <a:lstStyle/>
          <a:p>
            <a:pPr>
              <a:defRPr/>
            </a:pPr>
            <a:r>
              <a:rPr lang="en-GB" sz="2400" b="1" dirty="0">
                <a:solidFill>
                  <a:prstClr val="white"/>
                </a:solidFill>
              </a:rPr>
              <a:t>Summary of findings (1)</a:t>
            </a:r>
          </a:p>
        </p:txBody>
      </p:sp>
      <p:sp>
        <p:nvSpPr>
          <p:cNvPr id="14" name="Slide Number Placeholder 5"/>
          <p:cNvSpPr>
            <a:spLocks noGrp="1"/>
          </p:cNvSpPr>
          <p:nvPr>
            <p:ph type="sldNum" sz="quarter" idx="4294967295"/>
          </p:nvPr>
        </p:nvSpPr>
        <p:spPr>
          <a:xfrm>
            <a:off x="144016" y="6453336"/>
            <a:ext cx="1043608" cy="246221"/>
          </a:xfrm>
          <a:prstGeom prst="rect">
            <a:avLst/>
          </a:prstGeom>
        </p:spPr>
        <p:txBody>
          <a:bodyPr vert="horz" lIns="91440" tIns="45720" rIns="91440" bIns="45720" rtlCol="0" anchor="b">
            <a:spAutoFit/>
          </a:bodyP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A4C18273-3B06-4AC5-BD96-A00D2AA2E2E6}" type="slidenum">
              <a:rPr lang="en-GB" smtClean="0">
                <a:solidFill>
                  <a:prstClr val="white"/>
                </a:solidFill>
              </a:rPr>
              <a:pPr>
                <a:defRPr/>
              </a:pPr>
              <a:t>3</a:t>
            </a:fld>
            <a:endParaRPr lang="en-GB" dirty="0">
              <a:solidFill>
                <a:prstClr val="white"/>
              </a:solidFill>
            </a:endParaRPr>
          </a:p>
        </p:txBody>
      </p:sp>
      <p:sp>
        <p:nvSpPr>
          <p:cNvPr id="35" name="Rectangle 34">
            <a:extLst>
              <a:ext uri="{FF2B5EF4-FFF2-40B4-BE49-F238E27FC236}">
                <a16:creationId xmlns="" xmlns:a16="http://schemas.microsoft.com/office/drawing/2014/main" id="{A8498439-1F22-43C0-ADD4-EF29814D4969}"/>
              </a:ext>
            </a:extLst>
          </p:cNvPr>
          <p:cNvSpPr/>
          <p:nvPr/>
        </p:nvSpPr>
        <p:spPr>
          <a:xfrm>
            <a:off x="467544" y="1195735"/>
            <a:ext cx="8424936" cy="4033465"/>
          </a:xfrm>
          <a:prstGeom prst="rect">
            <a:avLst/>
          </a:prstGeom>
        </p:spPr>
        <p:txBody>
          <a:bodyPr wrap="square" anchor="t" anchorCtr="0">
            <a:noAutofit/>
          </a:bodyPr>
          <a:lstStyle/>
          <a:p>
            <a:r>
              <a:rPr lang="en-GB" sz="1400" b="1" dirty="0">
                <a:solidFill>
                  <a:srgbClr val="FF0090"/>
                </a:solidFill>
              </a:rPr>
              <a:t>Background</a:t>
            </a:r>
          </a:p>
          <a:p>
            <a:r>
              <a:rPr lang="en-GB" sz="1400" dirty="0">
                <a:solidFill>
                  <a:srgbClr val="6D6E71"/>
                </a:solidFill>
              </a:rPr>
              <a:t>South Yorkshire &amp; Bassetlaw (SYB) Healthwatch and SYB ICS have undergone an extensive programme of patient, public and stakeholder engagement on the NHS Long Term Plan over the last three months.  </a:t>
            </a:r>
          </a:p>
          <a:p>
            <a:endParaRPr lang="en-GB" sz="1400" dirty="0">
              <a:solidFill>
                <a:srgbClr val="6D6E71"/>
              </a:solidFill>
            </a:endParaRPr>
          </a:p>
          <a:p>
            <a:r>
              <a:rPr lang="en-GB" sz="1400" dirty="0">
                <a:solidFill>
                  <a:srgbClr val="6D6E71"/>
                </a:solidFill>
              </a:rPr>
              <a:t>Feedback has been sought on 4 key areas:  Prevention, Independence and Self-Care, Mental Health and Emotional Wellbeing, Care in the Neighbourhood and Digital.  Feedback on a fifth area, Cancer, was also gathered from some specific engagement activities.</a:t>
            </a:r>
          </a:p>
          <a:p>
            <a:endParaRPr lang="en-GB" sz="1400" dirty="0">
              <a:solidFill>
                <a:srgbClr val="6D6E71"/>
              </a:solidFill>
            </a:endParaRPr>
          </a:p>
          <a:p>
            <a:r>
              <a:rPr lang="en-GB" sz="1400" b="1" dirty="0">
                <a:solidFill>
                  <a:srgbClr val="FF0090"/>
                </a:solidFill>
              </a:rPr>
              <a:t>Several themes emerged that cut across different aspects of the plan:</a:t>
            </a:r>
          </a:p>
          <a:p>
            <a:pPr marL="285750" indent="-285750">
              <a:buFont typeface="Arial" panose="020B0604020202020204" pitchFamily="34" charset="0"/>
              <a:buChar char="•"/>
            </a:pPr>
            <a:r>
              <a:rPr lang="en-GB" sz="1400" dirty="0">
                <a:solidFill>
                  <a:srgbClr val="6D6E71"/>
                </a:solidFill>
              </a:rPr>
              <a:t>Prevention and self-care run throughout the plan.</a:t>
            </a:r>
          </a:p>
          <a:p>
            <a:pPr marL="285750" indent="-285750">
              <a:buFont typeface="Arial" panose="020B0604020202020204" pitchFamily="34" charset="0"/>
              <a:buChar char="•"/>
            </a:pPr>
            <a:r>
              <a:rPr lang="en-GB" sz="1400" dirty="0">
                <a:solidFill>
                  <a:srgbClr val="6D6E71"/>
                </a:solidFill>
              </a:rPr>
              <a:t>People want more services to be provided locally, and see GP practices as an appropriate place to provide many of these services.</a:t>
            </a:r>
          </a:p>
          <a:p>
            <a:pPr marL="285750" indent="-285750">
              <a:buFont typeface="Arial" panose="020B0604020202020204" pitchFamily="34" charset="0"/>
              <a:buChar char="•"/>
            </a:pPr>
            <a:r>
              <a:rPr lang="en-GB" sz="1400" dirty="0">
                <a:solidFill>
                  <a:srgbClr val="6D6E71"/>
                </a:solidFill>
              </a:rPr>
              <a:t>Access to current services, and particularly appointments at GP practices, needs to be improved.</a:t>
            </a:r>
          </a:p>
          <a:p>
            <a:pPr marL="285750" indent="-285750">
              <a:buFont typeface="Arial" panose="020B0604020202020204" pitchFamily="34" charset="0"/>
              <a:buChar char="•"/>
            </a:pPr>
            <a:r>
              <a:rPr lang="en-GB" sz="1400" dirty="0">
                <a:solidFill>
                  <a:srgbClr val="6D6E71"/>
                </a:solidFill>
              </a:rPr>
              <a:t>More investment in clinical staff is needed in both primary and secondary care.</a:t>
            </a:r>
          </a:p>
          <a:p>
            <a:pPr marL="285750" indent="-285750">
              <a:buFont typeface="Arial" panose="020B0604020202020204" pitchFamily="34" charset="0"/>
              <a:buChar char="•"/>
            </a:pPr>
            <a:r>
              <a:rPr lang="en-GB" sz="1400" dirty="0">
                <a:solidFill>
                  <a:srgbClr val="6D6E71"/>
                </a:solidFill>
              </a:rPr>
              <a:t>Social media and text messaging should be used more.</a:t>
            </a:r>
          </a:p>
          <a:p>
            <a:pPr marL="285750" indent="-285750">
              <a:buFont typeface="Arial" panose="020B0604020202020204" pitchFamily="34" charset="0"/>
              <a:buChar char="•"/>
            </a:pPr>
            <a:r>
              <a:rPr lang="en-GB" sz="1400" dirty="0">
                <a:solidFill>
                  <a:srgbClr val="6D6E71"/>
                </a:solidFill>
              </a:rPr>
              <a:t>More needs to be done to support young people to live a healthier lifestyle and to support them with their mental health.</a:t>
            </a:r>
          </a:p>
          <a:p>
            <a:pPr marL="285750" indent="-285750">
              <a:buFont typeface="Arial" panose="020B0604020202020204" pitchFamily="34" charset="0"/>
              <a:buChar char="•"/>
            </a:pPr>
            <a:r>
              <a:rPr lang="en-GB" sz="1400" dirty="0">
                <a:solidFill>
                  <a:srgbClr val="6D6E71"/>
                </a:solidFill>
              </a:rPr>
              <a:t>The different parts of the NHS need to work together in a more integrated way.</a:t>
            </a:r>
          </a:p>
          <a:p>
            <a:pPr marL="285750" indent="-285750">
              <a:buFont typeface="Arial" panose="020B0604020202020204" pitchFamily="34" charset="0"/>
              <a:buChar char="•"/>
            </a:pPr>
            <a:r>
              <a:rPr lang="en-GB" sz="1400" dirty="0">
                <a:solidFill>
                  <a:srgbClr val="6D6E71"/>
                </a:solidFill>
              </a:rPr>
              <a:t>It is not just the role of the NHS to achieve the aims set out in the long term plan:</a:t>
            </a:r>
          </a:p>
          <a:p>
            <a:pPr marL="742950" lvl="1" indent="-285750">
              <a:buFont typeface="Arial" panose="020B0604020202020204" pitchFamily="34" charset="0"/>
              <a:buChar char="•"/>
            </a:pPr>
            <a:r>
              <a:rPr lang="en-GB" sz="1400" dirty="0">
                <a:solidFill>
                  <a:srgbClr val="6D6E71"/>
                </a:solidFill>
              </a:rPr>
              <a:t>The wider system should all be working together to achieve these aims, in particular local authorities, schools/colleges, communities and the third sector.</a:t>
            </a:r>
          </a:p>
          <a:p>
            <a:pPr marL="742950" lvl="1" indent="-285750">
              <a:buFont typeface="Arial" panose="020B0604020202020204" pitchFamily="34" charset="0"/>
              <a:buChar char="•"/>
            </a:pPr>
            <a:endParaRPr lang="en-GB" sz="1400" dirty="0">
              <a:solidFill>
                <a:srgbClr val="6D6E71"/>
              </a:solidFill>
            </a:endParaRPr>
          </a:p>
        </p:txBody>
      </p:sp>
    </p:spTree>
    <p:extLst>
      <p:ext uri="{BB962C8B-B14F-4D97-AF65-F5344CB8AC3E}">
        <p14:creationId xmlns:p14="http://schemas.microsoft.com/office/powerpoint/2010/main" val="932523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grpSp>
        <p:nvGrpSpPr>
          <p:cNvPr id="38" name="Group 37"/>
          <p:cNvGrpSpPr/>
          <p:nvPr/>
        </p:nvGrpSpPr>
        <p:grpSpPr>
          <a:xfrm rot="1353543">
            <a:off x="3693331" y="1711367"/>
            <a:ext cx="1512168" cy="1409489"/>
            <a:chOff x="1738066" y="1486315"/>
            <a:chExt cx="4708027" cy="4636462"/>
          </a:xfrm>
        </p:grpSpPr>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04" y="1486315"/>
              <a:ext cx="2738189" cy="2734773"/>
            </a:xfrm>
            <a:prstGeom prst="rect">
              <a:avLst/>
            </a:prstGeom>
          </p:spPr>
        </p:pic>
        <p:pic>
          <p:nvPicPr>
            <p:cNvPr id="45" name="Picture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3688" y="1565483"/>
              <a:ext cx="2756979" cy="2651073"/>
            </a:xfrm>
            <a:prstGeom prst="rect">
              <a:avLst/>
            </a:prstGeom>
          </p:spPr>
        </p:pic>
        <p:pic>
          <p:nvPicPr>
            <p:cNvPr id="46" name="Picture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38066" y="3429000"/>
              <a:ext cx="2782601" cy="2693777"/>
            </a:xfrm>
            <a:prstGeom prst="rect">
              <a:avLst/>
            </a:prstGeom>
          </p:spPr>
        </p:pic>
      </p:grpSp>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226082">
            <a:off x="6498486" y="1497836"/>
            <a:ext cx="1754321" cy="1754321"/>
          </a:xfrm>
          <a:prstGeom prst="rect">
            <a:avLst/>
          </a:prstGeom>
        </p:spPr>
      </p:pic>
      <p:sp>
        <p:nvSpPr>
          <p:cNvPr id="2" name="AutoShape 4" descr="Image result for public health Dorset logo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6D6E71"/>
              </a:solidFill>
            </a:endParaRPr>
          </a:p>
        </p:txBody>
      </p:sp>
      <p:sp>
        <p:nvSpPr>
          <p:cNvPr id="7" name="Slide Number Placeholder 5"/>
          <p:cNvSpPr>
            <a:spLocks noGrp="1"/>
          </p:cNvSpPr>
          <p:nvPr>
            <p:ph type="sldNum" sz="quarter" idx="4"/>
          </p:nvPr>
        </p:nvSpPr>
        <p:spPr>
          <a:xfrm>
            <a:off x="179512" y="6381328"/>
            <a:ext cx="1043608" cy="246221"/>
          </a:xfrm>
          <a:prstGeom prst="rect">
            <a:avLst/>
          </a:prstGeom>
        </p:spPr>
        <p:txBody>
          <a:bodyPr vert="horz" lIns="91440" tIns="45720" rIns="91440" bIns="45720" rtlCol="0" anchor="b">
            <a:spAutoFit/>
          </a:bodyP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A4C18273-3B06-4AC5-BD96-A00D2AA2E2E6}" type="slidenum">
              <a:rPr lang="en-GB" kern="0" smtClean="0">
                <a:solidFill>
                  <a:srgbClr val="6D6E71"/>
                </a:solidFill>
              </a:rPr>
              <a:pPr>
                <a:defRPr/>
              </a:pPr>
              <a:t>30</a:t>
            </a:fld>
            <a:endParaRPr lang="en-GB" kern="0" dirty="0">
              <a:solidFill>
                <a:srgbClr val="6D6E71"/>
              </a:solidFill>
            </a:endParaRPr>
          </a:p>
        </p:txBody>
      </p:sp>
      <p:pic>
        <p:nvPicPr>
          <p:cNvPr id="20" name="Picture 19" descr="DJS_coloured-backgrounds-whit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37" y="-99392"/>
            <a:ext cx="9144000" cy="837363"/>
          </a:xfrm>
          <a:prstGeom prst="rect">
            <a:avLst/>
          </a:prstGeom>
        </p:spPr>
      </p:pic>
      <p:sp>
        <p:nvSpPr>
          <p:cNvPr id="23" name="Rectangle 22"/>
          <p:cNvSpPr/>
          <p:nvPr/>
        </p:nvSpPr>
        <p:spPr bwMode="auto">
          <a:xfrm>
            <a:off x="3131840" y="2996952"/>
            <a:ext cx="2736304" cy="2880320"/>
          </a:xfrm>
          <a:prstGeom prst="rect">
            <a:avLst/>
          </a:prstGeom>
          <a:solidFill>
            <a:schemeClr val="bg1"/>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6D6E71"/>
              </a:solidFill>
            </a:endParaRPr>
          </a:p>
        </p:txBody>
      </p:sp>
      <p:sp>
        <p:nvSpPr>
          <p:cNvPr id="30" name="Rectangle 29"/>
          <p:cNvSpPr/>
          <p:nvPr/>
        </p:nvSpPr>
        <p:spPr bwMode="auto">
          <a:xfrm>
            <a:off x="6012160" y="2996952"/>
            <a:ext cx="2664296" cy="2880320"/>
          </a:xfrm>
          <a:prstGeom prst="rect">
            <a:avLst/>
          </a:prstGeom>
          <a:solidFill>
            <a:schemeClr val="bg1"/>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6D6E71"/>
              </a:solidFill>
            </a:endParaRPr>
          </a:p>
        </p:txBody>
      </p:sp>
      <p:sp>
        <p:nvSpPr>
          <p:cNvPr id="33" name="Rectangle 32"/>
          <p:cNvSpPr/>
          <p:nvPr/>
        </p:nvSpPr>
        <p:spPr bwMode="auto">
          <a:xfrm>
            <a:off x="395536" y="2996952"/>
            <a:ext cx="2592288" cy="2880320"/>
          </a:xfrm>
          <a:prstGeom prst="rect">
            <a:avLst/>
          </a:prstGeom>
          <a:solidFill>
            <a:schemeClr val="bg1"/>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6D6E71"/>
              </a:solidFill>
            </a:endParaRPr>
          </a:p>
        </p:txBody>
      </p:sp>
      <p:sp>
        <p:nvSpPr>
          <p:cNvPr id="34" name="TextBox 33"/>
          <p:cNvSpPr txBox="1"/>
          <p:nvPr/>
        </p:nvSpPr>
        <p:spPr>
          <a:xfrm>
            <a:off x="3160984" y="3284984"/>
            <a:ext cx="2635152" cy="129009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defTabSz="457200" fontAlgn="base">
              <a:spcAft>
                <a:spcPts val="700"/>
              </a:spcAft>
            </a:pPr>
            <a:r>
              <a:rPr lang="en-US" sz="1200" dirty="0">
                <a:solidFill>
                  <a:srgbClr val="6D6E71"/>
                </a:solidFill>
                <a:cs typeface="Verdana"/>
              </a:rPr>
              <a:t>Services are working in isolation and need to be working together</a:t>
            </a:r>
          </a:p>
          <a:p>
            <a:pPr marL="285750" indent="-285750" defTabSz="457200" fontAlgn="base">
              <a:spcAft>
                <a:spcPts val="700"/>
              </a:spcAft>
              <a:buFont typeface="Arial" panose="020B0604020202020204" pitchFamily="34" charset="0"/>
              <a:buChar char="•"/>
            </a:pPr>
            <a:r>
              <a:rPr lang="en-US" sz="1200" dirty="0">
                <a:solidFill>
                  <a:srgbClr val="6D6E71"/>
                </a:solidFill>
                <a:cs typeface="Verdana"/>
              </a:rPr>
              <a:t>E.g. gap between GP services and other mental health services</a:t>
            </a:r>
            <a:endParaRPr lang="en-US" sz="1100" dirty="0">
              <a:solidFill>
                <a:srgbClr val="6D6E71"/>
              </a:solidFill>
              <a:cs typeface="Verdana"/>
            </a:endParaRPr>
          </a:p>
        </p:txBody>
      </p:sp>
      <p:sp>
        <p:nvSpPr>
          <p:cNvPr id="36" name="TextBox 35"/>
          <p:cNvSpPr txBox="1"/>
          <p:nvPr/>
        </p:nvSpPr>
        <p:spPr>
          <a:xfrm>
            <a:off x="6012160" y="3321566"/>
            <a:ext cx="2508761" cy="193899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defTabSz="457200" fontAlgn="base"/>
            <a:r>
              <a:rPr lang="en-US" sz="1200" dirty="0">
                <a:solidFill>
                  <a:srgbClr val="6D6E71"/>
                </a:solidFill>
                <a:cs typeface="Verdana"/>
              </a:rPr>
              <a:t>Not all agreed with target setting for waiting times:</a:t>
            </a:r>
          </a:p>
          <a:p>
            <a:pPr marL="171450" indent="-171450" defTabSz="457200" fontAlgn="base">
              <a:buFont typeface="Arial" panose="020B0604020202020204" pitchFamily="34" charset="0"/>
              <a:buChar char="•"/>
            </a:pPr>
            <a:r>
              <a:rPr lang="en-US" sz="1200" dirty="0">
                <a:solidFill>
                  <a:srgbClr val="6D6E71"/>
                </a:solidFill>
                <a:cs typeface="Verdana"/>
              </a:rPr>
              <a:t>Danger the focus will be on tick-box exercise and not delivering the best support</a:t>
            </a:r>
          </a:p>
          <a:p>
            <a:pPr defTabSz="457200" fontAlgn="base"/>
            <a:endParaRPr lang="en-US" sz="1200" dirty="0">
              <a:solidFill>
                <a:srgbClr val="6D6E71"/>
              </a:solidFill>
              <a:cs typeface="Verdana"/>
            </a:endParaRPr>
          </a:p>
          <a:p>
            <a:pPr defTabSz="457200" fontAlgn="base"/>
            <a:r>
              <a:rPr lang="en-US" sz="1200" dirty="0">
                <a:solidFill>
                  <a:srgbClr val="6D6E71"/>
                </a:solidFill>
                <a:cs typeface="Verdana"/>
              </a:rPr>
              <a:t>However some feel targets may help reduce current lengthy waiting times.</a:t>
            </a:r>
          </a:p>
          <a:p>
            <a:pPr marL="285750" indent="-285750" defTabSz="457200" fontAlgn="base">
              <a:buFont typeface="Arial" panose="020B0604020202020204" pitchFamily="34" charset="0"/>
              <a:buChar char="•"/>
            </a:pPr>
            <a:endParaRPr lang="en-US" sz="1200" dirty="0">
              <a:solidFill>
                <a:srgbClr val="6D6E71"/>
              </a:solidFill>
              <a:cs typeface="Verdana"/>
            </a:endParaRPr>
          </a:p>
        </p:txBody>
      </p:sp>
      <p:sp>
        <p:nvSpPr>
          <p:cNvPr id="39" name="TextBox 38"/>
          <p:cNvSpPr txBox="1"/>
          <p:nvPr/>
        </p:nvSpPr>
        <p:spPr>
          <a:xfrm>
            <a:off x="467544" y="3356993"/>
            <a:ext cx="2520280" cy="1754326"/>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defTabSz="457200" fontAlgn="base"/>
            <a:r>
              <a:rPr lang="en-US" sz="1200" dirty="0">
                <a:solidFill>
                  <a:srgbClr val="6D6E71"/>
                </a:solidFill>
                <a:cs typeface="Verdana"/>
              </a:rPr>
              <a:t>Early intervention is key so that people are not pushed to crisis point before receiving help</a:t>
            </a:r>
          </a:p>
          <a:p>
            <a:pPr marL="171450" indent="-171450" defTabSz="457200" fontAlgn="base">
              <a:buFont typeface="Arial" panose="020B0604020202020204" pitchFamily="34" charset="0"/>
              <a:buChar char="•"/>
            </a:pPr>
            <a:r>
              <a:rPr lang="en-US" sz="1200" dirty="0">
                <a:solidFill>
                  <a:srgbClr val="6D6E71"/>
                </a:solidFill>
                <a:cs typeface="Verdana"/>
              </a:rPr>
              <a:t>Waiting times are too long</a:t>
            </a:r>
          </a:p>
          <a:p>
            <a:pPr marL="171450" indent="-171450" defTabSz="457200" fontAlgn="base">
              <a:buFont typeface="Arial" panose="020B0604020202020204" pitchFamily="34" charset="0"/>
              <a:buChar char="•"/>
            </a:pPr>
            <a:r>
              <a:rPr lang="en-US" sz="1200" dirty="0">
                <a:solidFill>
                  <a:srgbClr val="6D6E71"/>
                </a:solidFill>
                <a:cs typeface="Verdana"/>
              </a:rPr>
              <a:t>High thresholds to access services currently</a:t>
            </a:r>
          </a:p>
          <a:p>
            <a:pPr defTabSz="457200" fontAlgn="base"/>
            <a:endParaRPr lang="en-US" sz="1200" dirty="0">
              <a:solidFill>
                <a:srgbClr val="6D6E71"/>
              </a:solidFill>
              <a:cs typeface="Verdana"/>
            </a:endParaRPr>
          </a:p>
          <a:p>
            <a:pPr defTabSz="457200" fontAlgn="base"/>
            <a:endParaRPr lang="en-US" sz="1200" dirty="0">
              <a:solidFill>
                <a:srgbClr val="6D6E71"/>
              </a:solidFill>
              <a:cs typeface="Verdana"/>
            </a:endParaRPr>
          </a:p>
        </p:txBody>
      </p:sp>
      <p:sp>
        <p:nvSpPr>
          <p:cNvPr id="40" name="TextBox 39"/>
          <p:cNvSpPr txBox="1"/>
          <p:nvPr/>
        </p:nvSpPr>
        <p:spPr>
          <a:xfrm rot="21433143">
            <a:off x="334270" y="2723170"/>
            <a:ext cx="2613668" cy="506240"/>
          </a:xfrm>
          <a:prstGeom prst="rect">
            <a:avLst/>
          </a:prstGeom>
          <a:solidFill>
            <a:schemeClr val="tx1"/>
          </a:solidFill>
          <a:ln>
            <a:noFill/>
          </a:ln>
          <a:effectLst>
            <a:outerShdw blurRad="50800" dist="38100" dir="2700000" algn="tl" rotWithShape="0">
              <a:srgbClr val="000000">
                <a:alpha val="43000"/>
              </a:srgbClr>
            </a:outerShdw>
          </a:effectLst>
        </p:spPr>
        <p:style>
          <a:lnRef idx="2">
            <a:schemeClr val="dk1">
              <a:shade val="50000"/>
            </a:schemeClr>
          </a:lnRef>
          <a:fillRef idx="1">
            <a:schemeClr val="dk1"/>
          </a:fillRef>
          <a:effectRef idx="0">
            <a:schemeClr val="dk1"/>
          </a:effectRef>
          <a:fontRef idx="minor">
            <a:schemeClr val="lt1"/>
          </a:fontRef>
        </p:style>
        <p:txBody>
          <a:bodyPr wrap="square" rtlCol="0" anchor="ctr" anchorCtr="0">
            <a:noAutofit/>
          </a:bodyPr>
          <a:lstStyle/>
          <a:p>
            <a:pPr algn="ctr" defTabSz="457200" fontAlgn="base"/>
            <a:r>
              <a:rPr lang="en-US" sz="1600" b="1" dirty="0">
                <a:solidFill>
                  <a:prstClr val="white"/>
                </a:solidFill>
                <a:cs typeface="Verdana"/>
              </a:rPr>
              <a:t>Services need to be more accessible</a:t>
            </a:r>
          </a:p>
        </p:txBody>
      </p:sp>
      <p:pic>
        <p:nvPicPr>
          <p:cNvPr id="41" name="Picture 4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931930">
            <a:off x="94305" y="1874555"/>
            <a:ext cx="3185802" cy="1012262"/>
          </a:xfrm>
          <a:prstGeom prst="rect">
            <a:avLst/>
          </a:prstGeom>
        </p:spPr>
      </p:pic>
      <p:sp>
        <p:nvSpPr>
          <p:cNvPr id="42" name="TextBox 41"/>
          <p:cNvSpPr txBox="1"/>
          <p:nvPr/>
        </p:nvSpPr>
        <p:spPr>
          <a:xfrm rot="21433143">
            <a:off x="3142582" y="2700019"/>
            <a:ext cx="2613668" cy="506240"/>
          </a:xfrm>
          <a:prstGeom prst="rect">
            <a:avLst/>
          </a:prstGeom>
          <a:solidFill>
            <a:schemeClr val="tx1"/>
          </a:solidFill>
          <a:ln>
            <a:noFill/>
          </a:ln>
          <a:effectLst>
            <a:outerShdw blurRad="50800" dist="38100" dir="2700000" algn="tl" rotWithShape="0">
              <a:srgbClr val="000000">
                <a:alpha val="43000"/>
              </a:srgbClr>
            </a:outerShdw>
          </a:effectLst>
        </p:spPr>
        <p:style>
          <a:lnRef idx="2">
            <a:schemeClr val="dk1">
              <a:shade val="50000"/>
            </a:schemeClr>
          </a:lnRef>
          <a:fillRef idx="1">
            <a:schemeClr val="dk1"/>
          </a:fillRef>
          <a:effectRef idx="0">
            <a:schemeClr val="dk1"/>
          </a:effectRef>
          <a:fontRef idx="minor">
            <a:schemeClr val="lt1"/>
          </a:fontRef>
        </p:style>
        <p:txBody>
          <a:bodyPr wrap="square" rtlCol="0" anchor="ctr" anchorCtr="0">
            <a:noAutofit/>
          </a:bodyPr>
          <a:lstStyle/>
          <a:p>
            <a:pPr algn="ctr" defTabSz="457200" fontAlgn="base"/>
            <a:r>
              <a:rPr lang="en-US" sz="1400" b="1" dirty="0">
                <a:solidFill>
                  <a:prstClr val="white"/>
                </a:solidFill>
                <a:cs typeface="Verdana"/>
              </a:rPr>
              <a:t>More joined up working across the system</a:t>
            </a:r>
            <a:endParaRPr lang="en-US" sz="1600" b="1" dirty="0">
              <a:solidFill>
                <a:prstClr val="white"/>
              </a:solidFill>
              <a:cs typeface="Verdana"/>
            </a:endParaRPr>
          </a:p>
        </p:txBody>
      </p:sp>
      <p:sp>
        <p:nvSpPr>
          <p:cNvPr id="44" name="TextBox 43"/>
          <p:cNvSpPr txBox="1"/>
          <p:nvPr/>
        </p:nvSpPr>
        <p:spPr>
          <a:xfrm rot="21433143">
            <a:off x="6022902" y="2700019"/>
            <a:ext cx="2613668" cy="506240"/>
          </a:xfrm>
          <a:prstGeom prst="rect">
            <a:avLst/>
          </a:prstGeom>
          <a:solidFill>
            <a:schemeClr val="tx1"/>
          </a:solidFill>
          <a:ln>
            <a:noFill/>
          </a:ln>
          <a:effectLst>
            <a:outerShdw blurRad="50800" dist="38100" dir="2700000" algn="tl" rotWithShape="0">
              <a:srgbClr val="000000">
                <a:alpha val="43000"/>
              </a:srgbClr>
            </a:outerShdw>
          </a:effectLst>
        </p:spPr>
        <p:style>
          <a:lnRef idx="2">
            <a:schemeClr val="dk1">
              <a:shade val="50000"/>
            </a:schemeClr>
          </a:lnRef>
          <a:fillRef idx="1">
            <a:schemeClr val="dk1"/>
          </a:fillRef>
          <a:effectRef idx="0">
            <a:schemeClr val="dk1"/>
          </a:effectRef>
          <a:fontRef idx="minor">
            <a:schemeClr val="lt1"/>
          </a:fontRef>
        </p:style>
        <p:txBody>
          <a:bodyPr wrap="square" rtlCol="0" anchor="ctr" anchorCtr="0">
            <a:noAutofit/>
          </a:bodyPr>
          <a:lstStyle/>
          <a:p>
            <a:pPr algn="ctr" defTabSz="457200" fontAlgn="base"/>
            <a:r>
              <a:rPr lang="en-US" sz="1400" b="1" dirty="0">
                <a:solidFill>
                  <a:prstClr val="white"/>
                </a:solidFill>
                <a:cs typeface="Verdana"/>
              </a:rPr>
              <a:t>Target setting can be counter-productive</a:t>
            </a:r>
          </a:p>
        </p:txBody>
      </p:sp>
      <p:sp>
        <p:nvSpPr>
          <p:cNvPr id="4" name="Rounded Rectangular Callout 3"/>
          <p:cNvSpPr/>
          <p:nvPr/>
        </p:nvSpPr>
        <p:spPr>
          <a:xfrm>
            <a:off x="388367" y="4797152"/>
            <a:ext cx="2599457" cy="1587148"/>
          </a:xfrm>
          <a:prstGeom prst="wedgeRoundRectCallout">
            <a:avLst/>
          </a:prstGeom>
          <a:solidFill>
            <a:schemeClr val="bg2">
              <a:lumMod val="75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a:solidFill>
                <a:prstClr val="white"/>
              </a:solidFill>
            </a:endParaRPr>
          </a:p>
        </p:txBody>
      </p:sp>
      <p:sp>
        <p:nvSpPr>
          <p:cNvPr id="5" name="TextBox 4"/>
          <p:cNvSpPr txBox="1"/>
          <p:nvPr/>
        </p:nvSpPr>
        <p:spPr>
          <a:xfrm>
            <a:off x="360634" y="5016148"/>
            <a:ext cx="2699198" cy="1200329"/>
          </a:xfrm>
          <a:prstGeom prst="rect">
            <a:avLst/>
          </a:prstGeom>
          <a:noFill/>
        </p:spPr>
        <p:txBody>
          <a:bodyPr wrap="square" rtlCol="0">
            <a:spAutoFit/>
          </a:bodyPr>
          <a:lstStyle/>
          <a:p>
            <a:pPr algn="ctr"/>
            <a:r>
              <a:rPr lang="en-GB" sz="1200" dirty="0">
                <a:solidFill>
                  <a:prstClr val="white"/>
                </a:solidFill>
              </a:rPr>
              <a:t>People are currently screened out as they are not ‘ill’ enough.   The referral criteria are too tight; earlier intervention would prevent exacerbation. </a:t>
            </a:r>
            <a:r>
              <a:rPr lang="en-GB" sz="1200" i="1" dirty="0">
                <a:solidFill>
                  <a:prstClr val="white"/>
                </a:solidFill>
              </a:rPr>
              <a:t>(ICS public event)</a:t>
            </a:r>
            <a:endParaRPr lang="en-GB" sz="1200" dirty="0">
              <a:solidFill>
                <a:prstClr val="white"/>
              </a:solidFill>
            </a:endParaRPr>
          </a:p>
        </p:txBody>
      </p:sp>
      <p:sp>
        <p:nvSpPr>
          <p:cNvPr id="24" name="Rounded Rectangular Callout 23"/>
          <p:cNvSpPr/>
          <p:nvPr/>
        </p:nvSpPr>
        <p:spPr>
          <a:xfrm>
            <a:off x="3347864" y="5178027"/>
            <a:ext cx="5184576" cy="1131293"/>
          </a:xfrm>
          <a:prstGeom prst="wedgeRoundRectCallout">
            <a:avLst/>
          </a:prstGeom>
          <a:solidFill>
            <a:schemeClr val="bg2">
              <a:lumMod val="75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a:solidFill>
                <a:prstClr val="white"/>
              </a:solidFill>
            </a:endParaRPr>
          </a:p>
        </p:txBody>
      </p:sp>
      <p:sp>
        <p:nvSpPr>
          <p:cNvPr id="25" name="TextBox 24"/>
          <p:cNvSpPr txBox="1"/>
          <p:nvPr/>
        </p:nvSpPr>
        <p:spPr>
          <a:xfrm>
            <a:off x="3465453" y="5253007"/>
            <a:ext cx="4922971" cy="1200329"/>
          </a:xfrm>
          <a:prstGeom prst="rect">
            <a:avLst/>
          </a:prstGeom>
          <a:noFill/>
        </p:spPr>
        <p:txBody>
          <a:bodyPr wrap="square" rtlCol="0">
            <a:spAutoFit/>
          </a:bodyPr>
          <a:lstStyle>
            <a:defPPr>
              <a:defRPr lang="en-US"/>
            </a:defPPr>
            <a:lvl1pPr algn="ctr">
              <a:defRPr sz="1200">
                <a:solidFill>
                  <a:prstClr val="white"/>
                </a:solidFill>
              </a:defRPr>
            </a:lvl1pPr>
          </a:lstStyle>
          <a:p>
            <a:r>
              <a:rPr lang="en-GB" dirty="0"/>
              <a:t>How will the new targets around mental health waiting times manifest itself? My experience is that if services are placed under pressure, processes become automated and a ‘box ticking’ exercise which can be detrimental to the individual. </a:t>
            </a:r>
            <a:r>
              <a:rPr lang="en-GB" i="1" dirty="0"/>
              <a:t>(ICS public event)</a:t>
            </a:r>
            <a:endParaRPr lang="en-GB" dirty="0"/>
          </a:p>
          <a:p>
            <a:endParaRPr lang="en-GB" dirty="0"/>
          </a:p>
        </p:txBody>
      </p:sp>
      <p:pic>
        <p:nvPicPr>
          <p:cNvPr id="27" name="Picture 26" descr="DJS_coloured-backgrounds-whit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37" y="-99392"/>
            <a:ext cx="9144000" cy="837363"/>
          </a:xfrm>
          <a:prstGeom prst="rect">
            <a:avLst/>
          </a:prstGeom>
        </p:spPr>
      </p:pic>
      <p:sp>
        <p:nvSpPr>
          <p:cNvPr id="28" name="Title 3"/>
          <p:cNvSpPr txBox="1">
            <a:spLocks/>
          </p:cNvSpPr>
          <p:nvPr/>
        </p:nvSpPr>
        <p:spPr>
          <a:xfrm>
            <a:off x="251519" y="548680"/>
            <a:ext cx="7384077" cy="1080120"/>
          </a:xfrm>
          <a:prstGeom prst="rect">
            <a:avLst/>
          </a:prstGeom>
        </p:spPr>
        <p:txBody>
          <a:bodyPr vert="horz" lIns="91440" tIns="45720" rIns="91440" bIns="45720" rtlCol="0" anchor="t">
            <a:noAutofit/>
          </a:bodyPr>
          <a:lstStyle>
            <a:lvl1pPr algn="l" defTabSz="914400" rtl="0" eaLnBrk="1" latinLnBrk="0" hangingPunct="1">
              <a:spcBef>
                <a:spcPct val="0"/>
              </a:spcBef>
              <a:buNone/>
              <a:defRPr lang="en-US" sz="1600" b="0" i="1"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b="1" i="0" dirty="0">
                <a:solidFill>
                  <a:srgbClr val="6D6E71"/>
                </a:solidFill>
              </a:rPr>
              <a:t>Mental Health services need to be more accessible, and more joined up across the system</a:t>
            </a:r>
            <a:endParaRPr sz="2000" b="1" i="0" dirty="0">
              <a:solidFill>
                <a:srgbClr val="6D6E71"/>
              </a:solidFill>
            </a:endParaRPr>
          </a:p>
          <a:p>
            <a:r>
              <a:rPr lang="en-GB" sz="1400" i="0" dirty="0">
                <a:solidFill>
                  <a:srgbClr val="6D6E71"/>
                </a:solidFill>
              </a:rPr>
              <a:t>In particular, people feel services need to be made more accessible, with shorter waiting times in order to treat people before they reach crisis point.</a:t>
            </a:r>
            <a:endParaRPr sz="1800" i="0" dirty="0">
              <a:solidFill>
                <a:srgbClr val="6D6E71"/>
              </a:solidFill>
            </a:endParaRPr>
          </a:p>
        </p:txBody>
      </p:sp>
      <p:pic>
        <p:nvPicPr>
          <p:cNvPr id="29" name="Picture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35597" y="83885"/>
            <a:ext cx="1400899" cy="1400899"/>
          </a:xfrm>
          <a:prstGeom prst="rect">
            <a:avLst/>
          </a:prstGeom>
          <a:effectLst>
            <a:outerShdw blurRad="50800" dist="38100" dir="2700000" algn="tl" rotWithShape="0">
              <a:prstClr val="black">
                <a:alpha val="40000"/>
              </a:prstClr>
            </a:outerShdw>
          </a:effectLst>
        </p:spPr>
      </p:pic>
      <p:sp>
        <p:nvSpPr>
          <p:cNvPr id="37" name="Rectangle 36"/>
          <p:cNvSpPr/>
          <p:nvPr/>
        </p:nvSpPr>
        <p:spPr>
          <a:xfrm>
            <a:off x="288032" y="96887"/>
            <a:ext cx="8676456" cy="307777"/>
          </a:xfrm>
          <a:prstGeom prst="rect">
            <a:avLst/>
          </a:prstGeom>
        </p:spPr>
        <p:txBody>
          <a:bodyPr wrap="square">
            <a:spAutoFit/>
          </a:bodyPr>
          <a:lstStyle/>
          <a:p>
            <a:r>
              <a:rPr lang="en-GB" sz="1400" b="1" dirty="0">
                <a:solidFill>
                  <a:srgbClr val="6D6E71"/>
                </a:solidFill>
              </a:rPr>
              <a:t>Key themes from focus groups and engagement events</a:t>
            </a:r>
            <a:endParaRPr lang="en-GB" sz="1400" dirty="0">
              <a:solidFill>
                <a:srgbClr val="6D6E71"/>
              </a:solidFill>
            </a:endParaRPr>
          </a:p>
        </p:txBody>
      </p:sp>
    </p:spTree>
    <p:extLst>
      <p:ext uri="{BB962C8B-B14F-4D97-AF65-F5344CB8AC3E}">
        <p14:creationId xmlns:p14="http://schemas.microsoft.com/office/powerpoint/2010/main" val="36577622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4" name="Oval 23"/>
          <p:cNvSpPr>
            <a:spLocks noChangeAspect="1"/>
          </p:cNvSpPr>
          <p:nvPr/>
        </p:nvSpPr>
        <p:spPr>
          <a:xfrm>
            <a:off x="395536" y="1556792"/>
            <a:ext cx="2330412" cy="2330412"/>
          </a:xfrm>
          <a:prstGeom prst="ellipse">
            <a:avLst/>
          </a:prstGeom>
          <a:solidFill>
            <a:schemeClr val="tx1"/>
          </a:solidFill>
          <a:ln w="12700">
            <a:noFill/>
            <a:prstDash val="sysDot"/>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sp>
        <p:nvSpPr>
          <p:cNvPr id="77" name="Rectangle 76"/>
          <p:cNvSpPr/>
          <p:nvPr/>
        </p:nvSpPr>
        <p:spPr>
          <a:xfrm>
            <a:off x="1835696" y="2780928"/>
            <a:ext cx="6048672" cy="307487"/>
          </a:xfrm>
          <a:prstGeom prst="rect">
            <a:avLst/>
          </a:prstGeom>
          <a:solidFill>
            <a:srgbClr val="FFFFFF"/>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31" name="Slide Number Placeholder 5"/>
          <p:cNvSpPr>
            <a:spLocks noGrp="1"/>
          </p:cNvSpPr>
          <p:nvPr>
            <p:ph type="sldNum" sz="quarter" idx="4"/>
          </p:nvPr>
        </p:nvSpPr>
        <p:spPr>
          <a:xfrm>
            <a:off x="233772" y="6379839"/>
            <a:ext cx="1043608" cy="246221"/>
          </a:xfrm>
          <a:prstGeom prst="rect">
            <a:avLst/>
          </a:prstGeom>
        </p:spPr>
        <p:txBody>
          <a:bodyPr vert="horz" lIns="91440" tIns="45720" rIns="91440" bIns="45720" rtlCol="0" anchor="b">
            <a:spAutoFit/>
          </a:bodyP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A4C18273-3B06-4AC5-BD96-A00D2AA2E2E6}" type="slidenum">
              <a:rPr lang="en-GB" kern="0" smtClean="0">
                <a:solidFill>
                  <a:prstClr val="white"/>
                </a:solidFill>
              </a:rPr>
              <a:pPr>
                <a:defRPr/>
              </a:pPr>
              <a:t>31</a:t>
            </a:fld>
            <a:endParaRPr lang="en-GB" kern="0" dirty="0">
              <a:solidFill>
                <a:prstClr val="white"/>
              </a:solidFill>
            </a:endParaRPr>
          </a:p>
        </p:txBody>
      </p:sp>
      <p:pic>
        <p:nvPicPr>
          <p:cNvPr id="22" name="Picture 21" descr="DJS_coloured-backgrounds-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7" y="-99392"/>
            <a:ext cx="9144000" cy="837363"/>
          </a:xfrm>
          <a:prstGeom prst="rect">
            <a:avLst/>
          </a:prstGeom>
        </p:spPr>
      </p:pic>
      <p:sp>
        <p:nvSpPr>
          <p:cNvPr id="32" name="Rectangle 31"/>
          <p:cNvSpPr/>
          <p:nvPr/>
        </p:nvSpPr>
        <p:spPr>
          <a:xfrm>
            <a:off x="1835696" y="1465620"/>
            <a:ext cx="6048672" cy="307777"/>
          </a:xfrm>
          <a:prstGeom prst="rect">
            <a:avLst/>
          </a:prstGeom>
          <a:solidFill>
            <a:srgbClr val="FFFFFF"/>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33" name="Rectangle 32"/>
          <p:cNvSpPr/>
          <p:nvPr/>
        </p:nvSpPr>
        <p:spPr>
          <a:xfrm>
            <a:off x="1835695" y="1465620"/>
            <a:ext cx="6125237" cy="307777"/>
          </a:xfrm>
          <a:prstGeom prst="rect">
            <a:avLst/>
          </a:prstGeom>
        </p:spPr>
        <p:txBody>
          <a:bodyPr wrap="square">
            <a:spAutoFit/>
          </a:bodyPr>
          <a:lstStyle/>
          <a:p>
            <a:pPr>
              <a:defRPr/>
            </a:pPr>
            <a:r>
              <a:rPr lang="en-GB" sz="1400" dirty="0">
                <a:solidFill>
                  <a:srgbClr val="6D6E71"/>
                </a:solidFill>
              </a:rPr>
              <a:t>Focus should be on </a:t>
            </a:r>
            <a:r>
              <a:rPr lang="en-GB" sz="1400" b="1" dirty="0">
                <a:solidFill>
                  <a:srgbClr val="6D6E71"/>
                </a:solidFill>
              </a:rPr>
              <a:t>increasing social interactions</a:t>
            </a:r>
          </a:p>
        </p:txBody>
      </p:sp>
      <p:sp>
        <p:nvSpPr>
          <p:cNvPr id="37" name="Rectangle 36"/>
          <p:cNvSpPr/>
          <p:nvPr/>
        </p:nvSpPr>
        <p:spPr>
          <a:xfrm>
            <a:off x="1835696" y="1844824"/>
            <a:ext cx="6048672" cy="504056"/>
          </a:xfrm>
          <a:prstGeom prst="rect">
            <a:avLst/>
          </a:prstGeom>
          <a:solidFill>
            <a:srgbClr val="FFFFFF"/>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40" name="Rectangle 39"/>
          <p:cNvSpPr/>
          <p:nvPr/>
        </p:nvSpPr>
        <p:spPr>
          <a:xfrm>
            <a:off x="1835696" y="1844824"/>
            <a:ext cx="5782288" cy="523220"/>
          </a:xfrm>
          <a:prstGeom prst="rect">
            <a:avLst/>
          </a:prstGeom>
        </p:spPr>
        <p:txBody>
          <a:bodyPr wrap="square">
            <a:spAutoFit/>
          </a:bodyPr>
          <a:lstStyle/>
          <a:p>
            <a:pPr>
              <a:defRPr/>
            </a:pPr>
            <a:r>
              <a:rPr lang="en-GB" sz="1400" b="1" dirty="0">
                <a:solidFill>
                  <a:srgbClr val="6D6E71"/>
                </a:solidFill>
              </a:rPr>
              <a:t>Educate health professionals </a:t>
            </a:r>
            <a:r>
              <a:rPr lang="en-GB" sz="1400" dirty="0">
                <a:solidFill>
                  <a:srgbClr val="6D6E71"/>
                </a:solidFill>
              </a:rPr>
              <a:t>on supporting those with mental illnesses better</a:t>
            </a:r>
          </a:p>
        </p:txBody>
      </p:sp>
      <p:sp>
        <p:nvSpPr>
          <p:cNvPr id="52" name="Rectangle 51"/>
          <p:cNvSpPr/>
          <p:nvPr/>
        </p:nvSpPr>
        <p:spPr>
          <a:xfrm>
            <a:off x="1835696" y="2401433"/>
            <a:ext cx="6048672" cy="307487"/>
          </a:xfrm>
          <a:prstGeom prst="rect">
            <a:avLst/>
          </a:prstGeom>
          <a:solidFill>
            <a:srgbClr val="FFFFFF"/>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53" name="Rectangle 52"/>
          <p:cNvSpPr/>
          <p:nvPr/>
        </p:nvSpPr>
        <p:spPr>
          <a:xfrm>
            <a:off x="1835696" y="2420888"/>
            <a:ext cx="5782288" cy="307777"/>
          </a:xfrm>
          <a:prstGeom prst="rect">
            <a:avLst/>
          </a:prstGeom>
        </p:spPr>
        <p:txBody>
          <a:bodyPr wrap="square">
            <a:spAutoFit/>
          </a:bodyPr>
          <a:lstStyle/>
          <a:p>
            <a:pPr>
              <a:defRPr/>
            </a:pPr>
            <a:r>
              <a:rPr lang="en-GB" sz="1400" dirty="0">
                <a:solidFill>
                  <a:srgbClr val="6D6E71"/>
                </a:solidFill>
              </a:rPr>
              <a:t>Work on </a:t>
            </a:r>
            <a:r>
              <a:rPr lang="en-GB" sz="1400" b="1" dirty="0">
                <a:solidFill>
                  <a:srgbClr val="6D6E71"/>
                </a:solidFill>
              </a:rPr>
              <a:t>removing the stigma </a:t>
            </a:r>
            <a:r>
              <a:rPr lang="en-GB" sz="1400" dirty="0">
                <a:solidFill>
                  <a:srgbClr val="6D6E71"/>
                </a:solidFill>
              </a:rPr>
              <a:t>around mental health</a:t>
            </a:r>
          </a:p>
        </p:txBody>
      </p:sp>
      <p:sp>
        <p:nvSpPr>
          <p:cNvPr id="21" name="Title 3"/>
          <p:cNvSpPr txBox="1">
            <a:spLocks/>
          </p:cNvSpPr>
          <p:nvPr/>
        </p:nvSpPr>
        <p:spPr>
          <a:xfrm>
            <a:off x="251520" y="548680"/>
            <a:ext cx="7056784" cy="1080120"/>
          </a:xfrm>
          <a:prstGeom prst="rect">
            <a:avLst/>
          </a:prstGeom>
        </p:spPr>
        <p:txBody>
          <a:bodyPr vert="horz" lIns="91440" tIns="45720" rIns="91440" bIns="45720" rtlCol="0" anchor="t">
            <a:noAutofit/>
          </a:bodyPr>
          <a:lstStyle>
            <a:lvl1pPr algn="l" defTabSz="914400" rtl="0" eaLnBrk="1" latinLnBrk="0" hangingPunct="1">
              <a:spcBef>
                <a:spcPct val="0"/>
              </a:spcBef>
              <a:buNone/>
              <a:defRPr lang="en-US" sz="1600" b="0" i="1"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b="1" i="0" dirty="0">
                <a:solidFill>
                  <a:srgbClr val="6D6E71"/>
                </a:solidFill>
              </a:rPr>
              <a:t>Other key themes and concerns emerging from engagement activities:</a:t>
            </a:r>
            <a:endParaRPr sz="2000" b="1" i="0" dirty="0">
              <a:solidFill>
                <a:srgbClr val="6D6E71"/>
              </a:solidFill>
            </a:endParaRP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5597" y="83885"/>
            <a:ext cx="1400899" cy="1400899"/>
          </a:xfrm>
          <a:prstGeom prst="rect">
            <a:avLst/>
          </a:prstGeom>
          <a:effectLst>
            <a:outerShdw blurRad="50800" dist="38100" dir="2700000" algn="tl" rotWithShape="0">
              <a:prstClr val="black">
                <a:alpha val="40000"/>
              </a:prstClr>
            </a:outerShdw>
          </a:effectLst>
        </p:spPr>
      </p:pic>
      <p:sp>
        <p:nvSpPr>
          <p:cNvPr id="26" name="Rectangle 25"/>
          <p:cNvSpPr/>
          <p:nvPr/>
        </p:nvSpPr>
        <p:spPr>
          <a:xfrm>
            <a:off x="288032" y="96887"/>
            <a:ext cx="8676456" cy="307777"/>
          </a:xfrm>
          <a:prstGeom prst="rect">
            <a:avLst/>
          </a:prstGeom>
        </p:spPr>
        <p:txBody>
          <a:bodyPr wrap="square">
            <a:spAutoFit/>
          </a:bodyPr>
          <a:lstStyle/>
          <a:p>
            <a:r>
              <a:rPr lang="en-GB" sz="1400" b="1" dirty="0">
                <a:solidFill>
                  <a:srgbClr val="6D6E71"/>
                </a:solidFill>
              </a:rPr>
              <a:t>Key themes from focus groups and engagement events</a:t>
            </a:r>
            <a:endParaRPr lang="en-GB" sz="1400" dirty="0">
              <a:solidFill>
                <a:srgbClr val="6D6E71"/>
              </a:solidFill>
            </a:endParaRPr>
          </a:p>
        </p:txBody>
      </p:sp>
      <p:sp>
        <p:nvSpPr>
          <p:cNvPr id="28" name="Rectangular Callout 27"/>
          <p:cNvSpPr/>
          <p:nvPr/>
        </p:nvSpPr>
        <p:spPr>
          <a:xfrm>
            <a:off x="6892989" y="4371617"/>
            <a:ext cx="1772544" cy="1564923"/>
          </a:xfrm>
          <a:prstGeom prst="wedgeRectCallout">
            <a:avLst/>
          </a:prstGeom>
          <a:solidFill>
            <a:schemeClr val="bg1"/>
          </a:solidFill>
          <a:ln w="12700">
            <a:solidFill>
              <a:srgbClr val="6D6E7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6D6E71"/>
                </a:solidFill>
              </a:rPr>
              <a:t>When talking about expanding mental health services, this needs to be extended to dads as well.</a:t>
            </a:r>
            <a:r>
              <a:rPr lang="en-GB" sz="1200" i="1" dirty="0">
                <a:solidFill>
                  <a:srgbClr val="6D6E71"/>
                </a:solidFill>
              </a:rPr>
              <a:t> (Rotherham MVP)</a:t>
            </a: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994" y="1293768"/>
            <a:ext cx="1796046" cy="2562008"/>
          </a:xfrm>
          <a:prstGeom prst="rect">
            <a:avLst/>
          </a:prstGeom>
        </p:spPr>
      </p:pic>
      <p:sp>
        <p:nvSpPr>
          <p:cNvPr id="34" name="Rectangle 33"/>
          <p:cNvSpPr/>
          <p:nvPr/>
        </p:nvSpPr>
        <p:spPr>
          <a:xfrm>
            <a:off x="1835696" y="2780928"/>
            <a:ext cx="5782288" cy="307777"/>
          </a:xfrm>
          <a:prstGeom prst="rect">
            <a:avLst/>
          </a:prstGeom>
        </p:spPr>
        <p:txBody>
          <a:bodyPr wrap="square">
            <a:spAutoFit/>
          </a:bodyPr>
          <a:lstStyle/>
          <a:p>
            <a:pPr>
              <a:defRPr/>
            </a:pPr>
            <a:r>
              <a:rPr lang="en-GB" sz="1400" dirty="0">
                <a:solidFill>
                  <a:srgbClr val="6D6E71"/>
                </a:solidFill>
              </a:rPr>
              <a:t>Consider involving and supporting </a:t>
            </a:r>
            <a:r>
              <a:rPr lang="en-GB" sz="1400" b="1" dirty="0">
                <a:solidFill>
                  <a:srgbClr val="6D6E71"/>
                </a:solidFill>
              </a:rPr>
              <a:t>third sector </a:t>
            </a:r>
            <a:r>
              <a:rPr lang="en-GB" sz="1400" dirty="0">
                <a:solidFill>
                  <a:srgbClr val="6D6E71"/>
                </a:solidFill>
              </a:rPr>
              <a:t>more</a:t>
            </a:r>
          </a:p>
        </p:txBody>
      </p:sp>
      <p:sp>
        <p:nvSpPr>
          <p:cNvPr id="41" name="Rectangle 40"/>
          <p:cNvSpPr/>
          <p:nvPr/>
        </p:nvSpPr>
        <p:spPr>
          <a:xfrm>
            <a:off x="1835696" y="3140968"/>
            <a:ext cx="6048672" cy="369332"/>
          </a:xfrm>
          <a:prstGeom prst="rect">
            <a:avLst/>
          </a:prstGeom>
          <a:solidFill>
            <a:srgbClr val="FFFFFF"/>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42" name="Rectangle 41"/>
          <p:cNvSpPr/>
          <p:nvPr/>
        </p:nvSpPr>
        <p:spPr>
          <a:xfrm>
            <a:off x="1835696" y="3140968"/>
            <a:ext cx="5782288" cy="307777"/>
          </a:xfrm>
          <a:prstGeom prst="rect">
            <a:avLst/>
          </a:prstGeom>
        </p:spPr>
        <p:txBody>
          <a:bodyPr wrap="square">
            <a:spAutoFit/>
          </a:bodyPr>
          <a:lstStyle/>
          <a:p>
            <a:pPr>
              <a:defRPr/>
            </a:pPr>
            <a:r>
              <a:rPr lang="en-GB" sz="1400" dirty="0">
                <a:solidFill>
                  <a:srgbClr val="6D6E71"/>
                </a:solidFill>
              </a:rPr>
              <a:t>Reserve </a:t>
            </a:r>
            <a:r>
              <a:rPr lang="en-GB" sz="1400" b="1" dirty="0">
                <a:solidFill>
                  <a:srgbClr val="6D6E71"/>
                </a:solidFill>
              </a:rPr>
              <a:t>dedicated beds </a:t>
            </a:r>
            <a:r>
              <a:rPr lang="en-GB" sz="1400" dirty="0">
                <a:solidFill>
                  <a:srgbClr val="6D6E71"/>
                </a:solidFill>
              </a:rPr>
              <a:t>for mental health patients</a:t>
            </a:r>
          </a:p>
        </p:txBody>
      </p:sp>
      <p:sp>
        <p:nvSpPr>
          <p:cNvPr id="43" name="Oval 42"/>
          <p:cNvSpPr>
            <a:spLocks noChangeAspect="1"/>
          </p:cNvSpPr>
          <p:nvPr/>
        </p:nvSpPr>
        <p:spPr>
          <a:xfrm>
            <a:off x="416025" y="4077052"/>
            <a:ext cx="2330412" cy="2330412"/>
          </a:xfrm>
          <a:prstGeom prst="ellipse">
            <a:avLst/>
          </a:prstGeom>
          <a:solidFill>
            <a:schemeClr val="tx1"/>
          </a:solidFill>
          <a:ln w="12700">
            <a:noFill/>
            <a:prstDash val="sysDot"/>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sp>
        <p:nvSpPr>
          <p:cNvPr id="44" name="Rectangle 43"/>
          <p:cNvSpPr/>
          <p:nvPr/>
        </p:nvSpPr>
        <p:spPr>
          <a:xfrm>
            <a:off x="2026357" y="4149060"/>
            <a:ext cx="4362628" cy="576064"/>
          </a:xfrm>
          <a:prstGeom prst="rect">
            <a:avLst/>
          </a:prstGeom>
          <a:solidFill>
            <a:srgbClr val="FFFFFF"/>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45" name="Rectangle 44"/>
          <p:cNvSpPr/>
          <p:nvPr/>
        </p:nvSpPr>
        <p:spPr>
          <a:xfrm>
            <a:off x="2026357" y="4201904"/>
            <a:ext cx="4417851" cy="523220"/>
          </a:xfrm>
          <a:prstGeom prst="rect">
            <a:avLst/>
          </a:prstGeom>
        </p:spPr>
        <p:txBody>
          <a:bodyPr wrap="square">
            <a:spAutoFit/>
          </a:bodyPr>
          <a:lstStyle/>
          <a:p>
            <a:pPr>
              <a:defRPr/>
            </a:pPr>
            <a:r>
              <a:rPr lang="en-GB" sz="1400" b="1" dirty="0">
                <a:solidFill>
                  <a:srgbClr val="6D6E71"/>
                </a:solidFill>
              </a:rPr>
              <a:t>Dementia patients </a:t>
            </a:r>
            <a:r>
              <a:rPr lang="en-GB" sz="1400" dirty="0">
                <a:solidFill>
                  <a:srgbClr val="6D6E71"/>
                </a:solidFill>
              </a:rPr>
              <a:t>need more support – not mentioned specifically in plans?</a:t>
            </a:r>
            <a:endParaRPr lang="en-GB" sz="1400" b="1" dirty="0">
              <a:solidFill>
                <a:srgbClr val="6D6E71"/>
              </a:solidFill>
            </a:endParaRPr>
          </a:p>
        </p:txBody>
      </p:sp>
      <p:pic>
        <p:nvPicPr>
          <p:cNvPr id="50" name="Picture 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06693">
            <a:off x="25014" y="4069942"/>
            <a:ext cx="2059273" cy="2015544"/>
          </a:xfrm>
          <a:prstGeom prst="rect">
            <a:avLst/>
          </a:prstGeom>
        </p:spPr>
      </p:pic>
      <p:sp>
        <p:nvSpPr>
          <p:cNvPr id="48" name="Rectangle 47"/>
          <p:cNvSpPr/>
          <p:nvPr/>
        </p:nvSpPr>
        <p:spPr>
          <a:xfrm>
            <a:off x="2026357" y="4778278"/>
            <a:ext cx="4362628" cy="738954"/>
          </a:xfrm>
          <a:prstGeom prst="rect">
            <a:avLst/>
          </a:prstGeom>
          <a:solidFill>
            <a:srgbClr val="FFFFFF"/>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39" name="Rectangle 38"/>
          <p:cNvSpPr/>
          <p:nvPr/>
        </p:nvSpPr>
        <p:spPr>
          <a:xfrm>
            <a:off x="2026357" y="4778568"/>
            <a:ext cx="4170497" cy="738664"/>
          </a:xfrm>
          <a:prstGeom prst="rect">
            <a:avLst/>
          </a:prstGeom>
        </p:spPr>
        <p:txBody>
          <a:bodyPr wrap="square">
            <a:spAutoFit/>
          </a:bodyPr>
          <a:lstStyle/>
          <a:p>
            <a:pPr>
              <a:defRPr/>
            </a:pPr>
            <a:r>
              <a:rPr lang="en-GB" sz="1400" b="1" dirty="0">
                <a:solidFill>
                  <a:srgbClr val="6D6E71"/>
                </a:solidFill>
              </a:rPr>
              <a:t>Learning disabilities </a:t>
            </a:r>
            <a:r>
              <a:rPr lang="en-GB" sz="1400" dirty="0">
                <a:solidFill>
                  <a:srgbClr val="6D6E71"/>
                </a:solidFill>
              </a:rPr>
              <a:t>shouldn’t be put with mental health – needs and services are different</a:t>
            </a:r>
          </a:p>
        </p:txBody>
      </p:sp>
      <p:sp>
        <p:nvSpPr>
          <p:cNvPr id="35" name="Rectangle 34"/>
          <p:cNvSpPr/>
          <p:nvPr/>
        </p:nvSpPr>
        <p:spPr>
          <a:xfrm>
            <a:off x="2026357" y="5589240"/>
            <a:ext cx="4362628" cy="369332"/>
          </a:xfrm>
          <a:prstGeom prst="rect">
            <a:avLst/>
          </a:prstGeom>
          <a:solidFill>
            <a:srgbClr val="FFFFFF"/>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36" name="Rectangle 35"/>
          <p:cNvSpPr/>
          <p:nvPr/>
        </p:nvSpPr>
        <p:spPr>
          <a:xfrm>
            <a:off x="2026357" y="5589240"/>
            <a:ext cx="4362628" cy="307777"/>
          </a:xfrm>
          <a:prstGeom prst="rect">
            <a:avLst/>
          </a:prstGeom>
        </p:spPr>
        <p:txBody>
          <a:bodyPr wrap="square">
            <a:spAutoFit/>
          </a:bodyPr>
          <a:lstStyle/>
          <a:p>
            <a:pPr>
              <a:defRPr/>
            </a:pPr>
            <a:r>
              <a:rPr lang="en-GB" sz="1400" dirty="0">
                <a:solidFill>
                  <a:srgbClr val="6D6E71"/>
                </a:solidFill>
              </a:rPr>
              <a:t>Support needed for </a:t>
            </a:r>
            <a:r>
              <a:rPr lang="en-GB" sz="1400" b="1" dirty="0">
                <a:solidFill>
                  <a:srgbClr val="6D6E71"/>
                </a:solidFill>
              </a:rPr>
              <a:t>neurological conditions</a:t>
            </a:r>
            <a:endParaRPr lang="en-GB" sz="1400" dirty="0">
              <a:solidFill>
                <a:srgbClr val="6D6E71"/>
              </a:solidFill>
            </a:endParaRPr>
          </a:p>
        </p:txBody>
      </p:sp>
      <p:sp>
        <p:nvSpPr>
          <p:cNvPr id="71" name="Rectangle 70"/>
          <p:cNvSpPr/>
          <p:nvPr/>
        </p:nvSpPr>
        <p:spPr>
          <a:xfrm>
            <a:off x="2026357" y="6021288"/>
            <a:ext cx="4362628" cy="369332"/>
          </a:xfrm>
          <a:prstGeom prst="rect">
            <a:avLst/>
          </a:prstGeom>
          <a:solidFill>
            <a:srgbClr val="FFFFFF"/>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72" name="Rectangle 71"/>
          <p:cNvSpPr/>
          <p:nvPr/>
        </p:nvSpPr>
        <p:spPr>
          <a:xfrm>
            <a:off x="2026357" y="6021288"/>
            <a:ext cx="4170497" cy="307777"/>
          </a:xfrm>
          <a:prstGeom prst="rect">
            <a:avLst/>
          </a:prstGeom>
        </p:spPr>
        <p:txBody>
          <a:bodyPr wrap="square">
            <a:spAutoFit/>
          </a:bodyPr>
          <a:lstStyle/>
          <a:p>
            <a:pPr>
              <a:defRPr/>
            </a:pPr>
            <a:r>
              <a:rPr lang="en-GB" sz="1400" dirty="0">
                <a:solidFill>
                  <a:srgbClr val="6D6E71"/>
                </a:solidFill>
              </a:rPr>
              <a:t>More support for </a:t>
            </a:r>
            <a:r>
              <a:rPr lang="en-GB" sz="1400" b="1" dirty="0">
                <a:solidFill>
                  <a:srgbClr val="6D6E71"/>
                </a:solidFill>
              </a:rPr>
              <a:t>males</a:t>
            </a:r>
            <a:r>
              <a:rPr lang="en-GB" sz="1400" dirty="0">
                <a:solidFill>
                  <a:srgbClr val="6D6E71"/>
                </a:solidFill>
              </a:rPr>
              <a:t>, and dads</a:t>
            </a:r>
          </a:p>
        </p:txBody>
      </p:sp>
      <p:sp>
        <p:nvSpPr>
          <p:cNvPr id="75" name="Rectangle 74"/>
          <p:cNvSpPr/>
          <p:nvPr/>
        </p:nvSpPr>
        <p:spPr>
          <a:xfrm>
            <a:off x="1835696" y="3573016"/>
            <a:ext cx="6048672" cy="369332"/>
          </a:xfrm>
          <a:prstGeom prst="rect">
            <a:avLst/>
          </a:prstGeom>
          <a:solidFill>
            <a:srgbClr val="FFFFFF"/>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76" name="Rectangle 75"/>
          <p:cNvSpPr/>
          <p:nvPr/>
        </p:nvSpPr>
        <p:spPr>
          <a:xfrm>
            <a:off x="1835696" y="3573016"/>
            <a:ext cx="5782288" cy="307777"/>
          </a:xfrm>
          <a:prstGeom prst="rect">
            <a:avLst/>
          </a:prstGeom>
        </p:spPr>
        <p:txBody>
          <a:bodyPr wrap="square">
            <a:spAutoFit/>
          </a:bodyPr>
          <a:lstStyle/>
          <a:p>
            <a:pPr>
              <a:defRPr/>
            </a:pPr>
            <a:r>
              <a:rPr lang="en-GB" sz="1400" dirty="0">
                <a:solidFill>
                  <a:srgbClr val="6D6E71"/>
                </a:solidFill>
              </a:rPr>
              <a:t>More focus on </a:t>
            </a:r>
            <a:r>
              <a:rPr lang="en-GB" sz="1400" b="1" dirty="0">
                <a:solidFill>
                  <a:srgbClr val="6D6E71"/>
                </a:solidFill>
              </a:rPr>
              <a:t>follow up care </a:t>
            </a:r>
            <a:r>
              <a:rPr lang="en-GB" sz="1400" dirty="0">
                <a:solidFill>
                  <a:srgbClr val="6D6E71"/>
                </a:solidFill>
              </a:rPr>
              <a:t>needed</a:t>
            </a:r>
          </a:p>
        </p:txBody>
      </p:sp>
    </p:spTree>
    <p:extLst>
      <p:ext uri="{BB962C8B-B14F-4D97-AF65-F5344CB8AC3E}">
        <p14:creationId xmlns:p14="http://schemas.microsoft.com/office/powerpoint/2010/main" val="31848352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8172400" y="0"/>
            <a:ext cx="971600" cy="6858000"/>
          </a:xfrm>
          <a:prstGeom prst="rect">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sp>
        <p:nvSpPr>
          <p:cNvPr id="6" name="TextBox 5"/>
          <p:cNvSpPr txBox="1"/>
          <p:nvPr/>
        </p:nvSpPr>
        <p:spPr>
          <a:xfrm rot="5400000">
            <a:off x="5616116" y="2960948"/>
            <a:ext cx="6048672" cy="792088"/>
          </a:xfrm>
          <a:prstGeom prst="rect">
            <a:avLst/>
          </a:prstGeom>
        </p:spPr>
        <p:txBody>
          <a:bodyPr vert="horz" wrap="square" lIns="91440" tIns="45720" rIns="91440" bIns="45720" rtlCol="0" anchor="ctr">
            <a:normAutofit fontScale="70000" lnSpcReduction="20000"/>
          </a:bodyPr>
          <a:lstStyle/>
          <a:p>
            <a:pPr>
              <a:lnSpc>
                <a:spcPct val="120000"/>
              </a:lnSpc>
              <a:spcBef>
                <a:spcPts val="600"/>
              </a:spcBef>
              <a:spcAft>
                <a:spcPts val="600"/>
              </a:spcAft>
              <a:defRPr/>
            </a:pPr>
            <a:r>
              <a:rPr lang="en-GB" sz="3000" b="1" dirty="0">
                <a:solidFill>
                  <a:srgbClr val="1268B3"/>
                </a:solidFill>
              </a:rPr>
              <a:t>Mental Health and Emotional Well-being: </a:t>
            </a:r>
            <a:r>
              <a:rPr lang="en-GB" sz="3000" dirty="0">
                <a:solidFill>
                  <a:srgbClr val="1268B3"/>
                </a:solidFill>
              </a:rPr>
              <a:t>Example comments</a:t>
            </a:r>
            <a:endParaRPr lang="en-US" sz="1400" dirty="0">
              <a:solidFill>
                <a:srgbClr val="1268B3"/>
              </a:solidFill>
            </a:endParaRPr>
          </a:p>
        </p:txBody>
      </p:sp>
      <p:sp>
        <p:nvSpPr>
          <p:cNvPr id="15" name="Oval 14"/>
          <p:cNvSpPr>
            <a:spLocks noChangeAspect="1"/>
          </p:cNvSpPr>
          <p:nvPr/>
        </p:nvSpPr>
        <p:spPr>
          <a:xfrm>
            <a:off x="2230476" y="260648"/>
            <a:ext cx="3237857" cy="3238217"/>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endParaRPr>
          </a:p>
        </p:txBody>
      </p:sp>
      <p:pic>
        <p:nvPicPr>
          <p:cNvPr id="18" name="Picture 17"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979713" y="476673"/>
            <a:ext cx="682491" cy="565727"/>
          </a:xfrm>
          <a:prstGeom prst="rect">
            <a:avLst/>
          </a:prstGeom>
        </p:spPr>
      </p:pic>
      <p:pic>
        <p:nvPicPr>
          <p:cNvPr id="26" name="Picture 25"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5260804" y="2794669"/>
            <a:ext cx="682491" cy="565727"/>
          </a:xfrm>
          <a:prstGeom prst="rect">
            <a:avLst/>
          </a:prstGeom>
        </p:spPr>
      </p:pic>
      <p:pic>
        <p:nvPicPr>
          <p:cNvPr id="32" name="Picture 31"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7311" y="5458923"/>
            <a:ext cx="682491" cy="565727"/>
          </a:xfrm>
          <a:prstGeom prst="rect">
            <a:avLst/>
          </a:prstGeom>
        </p:spPr>
      </p:pic>
      <p:sp>
        <p:nvSpPr>
          <p:cNvPr id="33" name="Oval 32"/>
          <p:cNvSpPr>
            <a:spLocks noChangeAspect="1"/>
          </p:cNvSpPr>
          <p:nvPr/>
        </p:nvSpPr>
        <p:spPr>
          <a:xfrm>
            <a:off x="5234533" y="188640"/>
            <a:ext cx="2802512" cy="2802823"/>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endParaRPr>
          </a:p>
        </p:txBody>
      </p:sp>
      <p:pic>
        <p:nvPicPr>
          <p:cNvPr id="37" name="Picture 36"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0925" y="2635690"/>
            <a:ext cx="682491" cy="565727"/>
          </a:xfrm>
          <a:prstGeom prst="rect">
            <a:avLst/>
          </a:prstGeom>
        </p:spPr>
      </p:pic>
      <p:pic>
        <p:nvPicPr>
          <p:cNvPr id="41" name="Picture 40"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5669" y="4264762"/>
            <a:ext cx="682491" cy="565727"/>
          </a:xfrm>
          <a:prstGeom prst="rect">
            <a:avLst/>
          </a:prstGeom>
        </p:spPr>
      </p:pic>
      <p:sp>
        <p:nvSpPr>
          <p:cNvPr id="42" name="Oval 41"/>
          <p:cNvSpPr>
            <a:spLocks noChangeAspect="1"/>
          </p:cNvSpPr>
          <p:nvPr/>
        </p:nvSpPr>
        <p:spPr>
          <a:xfrm>
            <a:off x="2210074" y="3449898"/>
            <a:ext cx="3067173" cy="3067173"/>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endParaRPr>
          </a:p>
        </p:txBody>
      </p:sp>
      <p:sp>
        <p:nvSpPr>
          <p:cNvPr id="46" name="TextBox 45"/>
          <p:cNvSpPr txBox="1"/>
          <p:nvPr/>
        </p:nvSpPr>
        <p:spPr>
          <a:xfrm>
            <a:off x="2448900" y="678756"/>
            <a:ext cx="2839661" cy="2462213"/>
          </a:xfrm>
          <a:prstGeom prst="rect">
            <a:avLst/>
          </a:prstGeom>
          <a:noFill/>
        </p:spPr>
        <p:txBody>
          <a:bodyPr wrap="square" rtlCol="0">
            <a:spAutoFit/>
          </a:bodyPr>
          <a:lstStyle/>
          <a:p>
            <a:pPr algn="ctr">
              <a:defRPr/>
            </a:pPr>
            <a:r>
              <a:rPr lang="en-GB" sz="1100" b="1" dirty="0">
                <a:solidFill>
                  <a:srgbClr val="6D6E71"/>
                </a:solidFill>
              </a:rPr>
              <a:t>There needs to be more mental health services in school. This would support children who are recently struggling.  There should be more support for women during and after childbirth -sometimes women have to come back to work when they aren't ready because they feel pressured to do so. More people would go back to work if they were supported to do so with a mental health problem.</a:t>
            </a:r>
            <a:endParaRPr lang="en-GB" sz="1100" i="1" dirty="0">
              <a:solidFill>
                <a:srgbClr val="6D6E71"/>
              </a:solidFill>
            </a:endParaRPr>
          </a:p>
          <a:p>
            <a:pPr algn="ctr">
              <a:defRPr/>
            </a:pPr>
            <a:r>
              <a:rPr lang="en-GB" sz="1100" i="1" dirty="0">
                <a:solidFill>
                  <a:srgbClr val="6D6E71"/>
                </a:solidFill>
              </a:rPr>
              <a:t>RSS</a:t>
            </a:r>
          </a:p>
        </p:txBody>
      </p:sp>
      <p:sp>
        <p:nvSpPr>
          <p:cNvPr id="31" name="Slide Number Placeholder 5"/>
          <p:cNvSpPr>
            <a:spLocks noGrp="1"/>
          </p:cNvSpPr>
          <p:nvPr>
            <p:ph type="sldNum" sz="quarter" idx="4"/>
          </p:nvPr>
        </p:nvSpPr>
        <p:spPr>
          <a:xfrm>
            <a:off x="179512" y="6381328"/>
            <a:ext cx="1043608" cy="246221"/>
          </a:xfrm>
          <a:prstGeom prst="rect">
            <a:avLst/>
          </a:prstGeom>
        </p:spPr>
        <p:txBody>
          <a:bodyPr vert="horz" lIns="91440" tIns="45720" rIns="91440" bIns="45720" rtlCol="0" anchor="b">
            <a:spAutoFit/>
          </a:bodyP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A4C18273-3B06-4AC5-BD96-A00D2AA2E2E6}" type="slidenum">
              <a:rPr lang="en-GB" kern="0" smtClean="0">
                <a:solidFill>
                  <a:prstClr val="white"/>
                </a:solidFill>
              </a:rPr>
              <a:pPr>
                <a:defRPr/>
              </a:pPr>
              <a:t>32</a:t>
            </a:fld>
            <a:endParaRPr lang="en-GB" kern="0" dirty="0">
              <a:solidFill>
                <a:prstClr val="white"/>
              </a:solidFill>
            </a:endParaRPr>
          </a:p>
        </p:txBody>
      </p:sp>
      <p:sp>
        <p:nvSpPr>
          <p:cNvPr id="29" name="Oval 28"/>
          <p:cNvSpPr>
            <a:spLocks noChangeAspect="1"/>
          </p:cNvSpPr>
          <p:nvPr/>
        </p:nvSpPr>
        <p:spPr>
          <a:xfrm>
            <a:off x="368121" y="457254"/>
            <a:ext cx="2144018" cy="2144257"/>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endParaRPr>
          </a:p>
        </p:txBody>
      </p:sp>
      <p:sp>
        <p:nvSpPr>
          <p:cNvPr id="53" name="TextBox 52"/>
          <p:cNvSpPr txBox="1"/>
          <p:nvPr/>
        </p:nvSpPr>
        <p:spPr>
          <a:xfrm>
            <a:off x="611560" y="695560"/>
            <a:ext cx="1584176" cy="1615827"/>
          </a:xfrm>
          <a:prstGeom prst="rect">
            <a:avLst/>
          </a:prstGeom>
          <a:noFill/>
        </p:spPr>
        <p:txBody>
          <a:bodyPr wrap="square" rtlCol="0">
            <a:spAutoFit/>
          </a:bodyPr>
          <a:lstStyle/>
          <a:p>
            <a:pPr algn="ctr">
              <a:defRPr/>
            </a:pPr>
            <a:r>
              <a:rPr lang="en-GB" sz="1100" b="1" dirty="0">
                <a:solidFill>
                  <a:srgbClr val="6D6E71"/>
                </a:solidFill>
              </a:rPr>
              <a:t>I would like more support workers in schools. Although support is there, the waiting time is long.</a:t>
            </a:r>
          </a:p>
          <a:p>
            <a:pPr algn="ctr">
              <a:defRPr/>
            </a:pPr>
            <a:r>
              <a:rPr lang="en-GB" sz="1100" i="1" dirty="0">
                <a:solidFill>
                  <a:srgbClr val="6D6E71"/>
                </a:solidFill>
              </a:rPr>
              <a:t>LTP SCH Youth Forum</a:t>
            </a:r>
          </a:p>
        </p:txBody>
      </p:sp>
      <p:sp>
        <p:nvSpPr>
          <p:cNvPr id="30" name="Oval 29"/>
          <p:cNvSpPr>
            <a:spLocks noChangeAspect="1"/>
          </p:cNvSpPr>
          <p:nvPr/>
        </p:nvSpPr>
        <p:spPr>
          <a:xfrm>
            <a:off x="252342" y="2306547"/>
            <a:ext cx="2409862" cy="2410130"/>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endParaRPr>
          </a:p>
        </p:txBody>
      </p:sp>
      <p:sp>
        <p:nvSpPr>
          <p:cNvPr id="47" name="TextBox 46"/>
          <p:cNvSpPr txBox="1"/>
          <p:nvPr/>
        </p:nvSpPr>
        <p:spPr>
          <a:xfrm>
            <a:off x="2396928" y="3908333"/>
            <a:ext cx="2613710" cy="2462213"/>
          </a:xfrm>
          <a:prstGeom prst="rect">
            <a:avLst/>
          </a:prstGeom>
          <a:noFill/>
        </p:spPr>
        <p:txBody>
          <a:bodyPr wrap="square" rtlCol="0">
            <a:spAutoFit/>
          </a:bodyPr>
          <a:lstStyle/>
          <a:p>
            <a:pPr algn="ctr">
              <a:defRPr/>
            </a:pPr>
            <a:r>
              <a:rPr lang="en-GB" sz="1100" b="1" dirty="0">
                <a:solidFill>
                  <a:srgbClr val="6D6E71"/>
                </a:solidFill>
              </a:rPr>
              <a:t>I would like to see a shift away from targets in our society. My experience (civil service carer) is that they add little value, are demotivating, and are conductive to "fiddling." Good practice is more important. The education policy would need to be changed to reduce pressures on young people - a shift away from the exam, pass/fail, culture.</a:t>
            </a:r>
          </a:p>
          <a:p>
            <a:pPr algn="ctr">
              <a:defRPr/>
            </a:pPr>
            <a:r>
              <a:rPr lang="en-GB" sz="1100" i="1" dirty="0">
                <a:solidFill>
                  <a:srgbClr val="6D6E71"/>
                </a:solidFill>
              </a:rPr>
              <a:t>U3A</a:t>
            </a:r>
          </a:p>
        </p:txBody>
      </p:sp>
      <p:sp>
        <p:nvSpPr>
          <p:cNvPr id="40" name="Oval 39"/>
          <p:cNvSpPr>
            <a:spLocks noChangeAspect="1"/>
          </p:cNvSpPr>
          <p:nvPr/>
        </p:nvSpPr>
        <p:spPr>
          <a:xfrm>
            <a:off x="4973632" y="2908482"/>
            <a:ext cx="2979784" cy="2980116"/>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endParaRPr>
          </a:p>
        </p:txBody>
      </p:sp>
      <p:sp>
        <p:nvSpPr>
          <p:cNvPr id="28" name="TextBox 27"/>
          <p:cNvSpPr txBox="1"/>
          <p:nvPr/>
        </p:nvSpPr>
        <p:spPr>
          <a:xfrm>
            <a:off x="5501902" y="513254"/>
            <a:ext cx="2238450" cy="2123658"/>
          </a:xfrm>
          <a:prstGeom prst="rect">
            <a:avLst/>
          </a:prstGeom>
          <a:noFill/>
        </p:spPr>
        <p:txBody>
          <a:bodyPr wrap="square" rtlCol="0">
            <a:spAutoFit/>
          </a:bodyPr>
          <a:lstStyle/>
          <a:p>
            <a:pPr algn="ctr">
              <a:defRPr/>
            </a:pPr>
            <a:r>
              <a:rPr lang="en-GB" sz="1100" b="1" dirty="0">
                <a:solidFill>
                  <a:srgbClr val="6D6E71"/>
                </a:solidFill>
              </a:rPr>
              <a:t>Yes, it is. But the services need to be accessible and reduce the waiting times. MDT between GP mental services need to be more clearer. As well as increases budget and supports with family and school.  I don't agree with set target in mental health services.</a:t>
            </a:r>
          </a:p>
          <a:p>
            <a:pPr algn="ctr">
              <a:defRPr/>
            </a:pPr>
            <a:r>
              <a:rPr lang="en-GB" sz="1100" i="1" dirty="0">
                <a:solidFill>
                  <a:srgbClr val="6D6E71"/>
                </a:solidFill>
              </a:rPr>
              <a:t>Sheffield School of Nursing</a:t>
            </a:r>
          </a:p>
        </p:txBody>
      </p:sp>
      <p:pic>
        <p:nvPicPr>
          <p:cNvPr id="44" name="Picture 43"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33732" y="742209"/>
            <a:ext cx="682491" cy="565727"/>
          </a:xfrm>
          <a:prstGeom prst="rect">
            <a:avLst/>
          </a:prstGeom>
        </p:spPr>
      </p:pic>
      <p:sp>
        <p:nvSpPr>
          <p:cNvPr id="27" name="TextBox 26"/>
          <p:cNvSpPr txBox="1"/>
          <p:nvPr/>
        </p:nvSpPr>
        <p:spPr>
          <a:xfrm>
            <a:off x="5117649" y="3449898"/>
            <a:ext cx="2834070" cy="1954381"/>
          </a:xfrm>
          <a:prstGeom prst="rect">
            <a:avLst/>
          </a:prstGeom>
          <a:noFill/>
        </p:spPr>
        <p:txBody>
          <a:bodyPr wrap="square" rtlCol="0">
            <a:spAutoFit/>
          </a:bodyPr>
          <a:lstStyle/>
          <a:p>
            <a:pPr algn="ctr">
              <a:defRPr/>
            </a:pPr>
            <a:r>
              <a:rPr lang="en-GB" sz="1100" b="1" dirty="0">
                <a:solidFill>
                  <a:srgbClr val="6D6E71"/>
                </a:solidFill>
              </a:rPr>
              <a:t>The agenda of mental health teams in schools needs to be focused on children's overall health and not just focused on getting children through school exams. It needs to focus on children holistically and not on education solely as many children's mental health issues are a wider need.</a:t>
            </a:r>
          </a:p>
          <a:p>
            <a:pPr algn="ctr">
              <a:defRPr/>
            </a:pPr>
            <a:r>
              <a:rPr lang="en-GB" sz="1100" i="1" dirty="0">
                <a:solidFill>
                  <a:srgbClr val="6D6E71"/>
                </a:solidFill>
              </a:rPr>
              <a:t>Sheffield School of Nursing</a:t>
            </a:r>
          </a:p>
        </p:txBody>
      </p:sp>
      <p:sp>
        <p:nvSpPr>
          <p:cNvPr id="36" name="TextBox 35"/>
          <p:cNvSpPr txBox="1"/>
          <p:nvPr/>
        </p:nvSpPr>
        <p:spPr>
          <a:xfrm>
            <a:off x="375046" y="2669583"/>
            <a:ext cx="2197829" cy="1615827"/>
          </a:xfrm>
          <a:prstGeom prst="rect">
            <a:avLst/>
          </a:prstGeom>
          <a:noFill/>
        </p:spPr>
        <p:txBody>
          <a:bodyPr wrap="square" rtlCol="0">
            <a:spAutoFit/>
          </a:bodyPr>
          <a:lstStyle/>
          <a:p>
            <a:pPr algn="ctr">
              <a:defRPr/>
            </a:pPr>
            <a:r>
              <a:rPr lang="en-GB" sz="1100" b="1" dirty="0">
                <a:solidFill>
                  <a:srgbClr val="6D6E71"/>
                </a:solidFill>
              </a:rPr>
              <a:t>I agree with the list but we also need improvements in follow on mental health treatment when people are out of crisis, dealing with every aspect of the individuals life. </a:t>
            </a:r>
          </a:p>
          <a:p>
            <a:pPr algn="ctr">
              <a:defRPr/>
            </a:pPr>
            <a:r>
              <a:rPr lang="en-GB" sz="1100" i="1" dirty="0">
                <a:solidFill>
                  <a:srgbClr val="6D6E71"/>
                </a:solidFill>
              </a:rPr>
              <a:t>Sheffield School of Nursing</a:t>
            </a:r>
          </a:p>
        </p:txBody>
      </p:sp>
    </p:spTree>
    <p:extLst>
      <p:ext uri="{BB962C8B-B14F-4D97-AF65-F5344CB8AC3E}">
        <p14:creationId xmlns:p14="http://schemas.microsoft.com/office/powerpoint/2010/main" val="35018489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8" name="Picture 7" descr="DJS_coloured-backgrounds-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837363"/>
          </a:xfrm>
          <a:prstGeom prst="rect">
            <a:avLst/>
          </a:prstGeom>
        </p:spPr>
      </p:pic>
      <p:sp>
        <p:nvSpPr>
          <p:cNvPr id="46" name="Rectangle 45">
            <a:extLst>
              <a:ext uri="{FF2B5EF4-FFF2-40B4-BE49-F238E27FC236}">
                <a16:creationId xmlns="" xmlns:a16="http://schemas.microsoft.com/office/drawing/2014/main" id="{D47D423A-9DD2-4841-A1A2-EFB10320A518}"/>
              </a:ext>
            </a:extLst>
          </p:cNvPr>
          <p:cNvSpPr/>
          <p:nvPr/>
        </p:nvSpPr>
        <p:spPr>
          <a:xfrm>
            <a:off x="442004" y="1412776"/>
            <a:ext cx="8234452" cy="4968552"/>
          </a:xfrm>
          <a:prstGeom prst="rect">
            <a:avLst/>
          </a:prstGeom>
          <a:solidFill>
            <a:schemeClr val="bg1"/>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6" name="TextBox 5"/>
          <p:cNvSpPr txBox="1"/>
          <p:nvPr/>
        </p:nvSpPr>
        <p:spPr>
          <a:xfrm>
            <a:off x="321096" y="529516"/>
            <a:ext cx="7635280" cy="830997"/>
          </a:xfrm>
          <a:prstGeom prst="roundRect">
            <a:avLst>
              <a:gd name="adj" fmla="val 0"/>
            </a:avLst>
          </a:prstGeom>
          <a:noFill/>
          <a:ln w="57150">
            <a:noFill/>
          </a:ln>
        </p:spPr>
        <p:txBody>
          <a:bodyPr wrap="square" rtlCol="0">
            <a:spAutoFit/>
          </a:bodyPr>
          <a:lstStyle/>
          <a:p>
            <a:pPr>
              <a:defRPr/>
            </a:pPr>
            <a:r>
              <a:rPr lang="en-GB" sz="2400" b="1" dirty="0">
                <a:solidFill>
                  <a:prstClr val="white"/>
                </a:solidFill>
              </a:rPr>
              <a:t>Long Term Plan: Care in the Neighbourhood</a:t>
            </a:r>
          </a:p>
        </p:txBody>
      </p:sp>
      <p:sp>
        <p:nvSpPr>
          <p:cNvPr id="14" name="Slide Number Placeholder 5"/>
          <p:cNvSpPr>
            <a:spLocks noGrp="1"/>
          </p:cNvSpPr>
          <p:nvPr>
            <p:ph type="sldNum" sz="quarter" idx="4294967295"/>
          </p:nvPr>
        </p:nvSpPr>
        <p:spPr>
          <a:xfrm>
            <a:off x="144016" y="6453336"/>
            <a:ext cx="1043608" cy="246221"/>
          </a:xfrm>
          <a:prstGeom prst="rect">
            <a:avLst/>
          </a:prstGeom>
        </p:spPr>
        <p:txBody>
          <a:bodyPr vert="horz" lIns="91440" tIns="45720" rIns="91440" bIns="45720" rtlCol="0" anchor="b">
            <a:spAutoFit/>
          </a:bodyP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A4C18273-3B06-4AC5-BD96-A00D2AA2E2E6}" type="slidenum">
              <a:rPr lang="en-GB" smtClean="0">
                <a:solidFill>
                  <a:prstClr val="white"/>
                </a:solidFill>
              </a:rPr>
              <a:pPr>
                <a:defRPr/>
              </a:pPr>
              <a:t>33</a:t>
            </a:fld>
            <a:endParaRPr lang="en-GB" dirty="0">
              <a:solidFill>
                <a:prstClr val="white"/>
              </a:solidFill>
            </a:endParaRPr>
          </a:p>
        </p:txBody>
      </p:sp>
      <p:sp>
        <p:nvSpPr>
          <p:cNvPr id="35" name="Rectangle 34">
            <a:extLst>
              <a:ext uri="{FF2B5EF4-FFF2-40B4-BE49-F238E27FC236}">
                <a16:creationId xmlns="" xmlns:a16="http://schemas.microsoft.com/office/drawing/2014/main" id="{A8498439-1F22-43C0-ADD4-EF29814D4969}"/>
              </a:ext>
            </a:extLst>
          </p:cNvPr>
          <p:cNvSpPr/>
          <p:nvPr/>
        </p:nvSpPr>
        <p:spPr>
          <a:xfrm>
            <a:off x="683568" y="1628800"/>
            <a:ext cx="5930197" cy="1512168"/>
          </a:xfrm>
          <a:prstGeom prst="rect">
            <a:avLst/>
          </a:prstGeom>
        </p:spPr>
        <p:txBody>
          <a:bodyPr wrap="square" anchor="t" anchorCtr="0">
            <a:noAutofit/>
          </a:bodyPr>
          <a:lstStyle/>
          <a:p>
            <a:pPr algn="just"/>
            <a:r>
              <a:rPr lang="en-GB" sz="1200" dirty="0">
                <a:solidFill>
                  <a:srgbClr val="6D6E71"/>
                </a:solidFill>
              </a:rPr>
              <a:t>The NHS Long Term Plan outlines commitments to improve local, in your neighbourhood, care with spend on these services to be at least £4.5 billion higher in 5 years time. </a:t>
            </a:r>
          </a:p>
          <a:p>
            <a:pPr algn="just"/>
            <a:endParaRPr lang="en-GB" sz="1200" dirty="0">
              <a:solidFill>
                <a:srgbClr val="6D6E71"/>
              </a:solidFill>
            </a:endParaRPr>
          </a:p>
          <a:p>
            <a:pPr algn="just"/>
            <a:r>
              <a:rPr lang="en-GB" sz="1200" dirty="0">
                <a:solidFill>
                  <a:srgbClr val="6D6E71"/>
                </a:solidFill>
              </a:rPr>
              <a:t>Some of the key areas include: </a:t>
            </a:r>
          </a:p>
          <a:p>
            <a:pPr marL="171450" indent="-171450" algn="just">
              <a:buFont typeface="Arial" panose="020B0604020202020204" pitchFamily="34" charset="0"/>
              <a:buChar char="•"/>
            </a:pPr>
            <a:r>
              <a:rPr lang="en-GB" sz="1200" b="1" dirty="0">
                <a:solidFill>
                  <a:srgbClr val="6D6E71"/>
                </a:solidFill>
              </a:rPr>
              <a:t>New Urgent Community Response Services </a:t>
            </a:r>
            <a:r>
              <a:rPr lang="en-GB" sz="1200" dirty="0">
                <a:solidFill>
                  <a:srgbClr val="6D6E71"/>
                </a:solidFill>
              </a:rPr>
              <a:t>– so that community based teams can respond within 2 hours to support people with the highest needs (such as people with Long Term Conditions) and reduce the chances of them needing admission to hospital </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889930" y="982305"/>
            <a:ext cx="2074558" cy="2074558"/>
          </a:xfrm>
          <a:prstGeom prst="rect">
            <a:avLst/>
          </a:prstGeom>
        </p:spPr>
      </p:pic>
      <p:sp>
        <p:nvSpPr>
          <p:cNvPr id="2" name="Rectangle 1"/>
          <p:cNvSpPr/>
          <p:nvPr/>
        </p:nvSpPr>
        <p:spPr>
          <a:xfrm>
            <a:off x="683568" y="3284984"/>
            <a:ext cx="7704856" cy="2862322"/>
          </a:xfrm>
          <a:prstGeom prst="rect">
            <a:avLst/>
          </a:prstGeom>
        </p:spPr>
        <p:txBody>
          <a:bodyPr wrap="square">
            <a:spAutoFit/>
          </a:bodyPr>
          <a:lstStyle/>
          <a:p>
            <a:pPr marL="171450" indent="-171450" algn="just">
              <a:buFont typeface="Arial" panose="020B0604020202020204" pitchFamily="34" charset="0"/>
              <a:buChar char="•"/>
            </a:pPr>
            <a:r>
              <a:rPr lang="en-GB" sz="1200" b="1" dirty="0">
                <a:solidFill>
                  <a:srgbClr val="6D6E71"/>
                </a:solidFill>
              </a:rPr>
              <a:t>Improved reablement care </a:t>
            </a:r>
            <a:r>
              <a:rPr lang="en-GB" sz="1200" dirty="0">
                <a:solidFill>
                  <a:srgbClr val="6D6E71"/>
                </a:solidFill>
              </a:rPr>
              <a:t>–giving people the care they need within 2 days to help ensure timely transfer from hospital to community </a:t>
            </a:r>
          </a:p>
          <a:p>
            <a:pPr marL="171450" indent="-171450" algn="just">
              <a:buFont typeface="Arial" panose="020B0604020202020204" pitchFamily="34" charset="0"/>
              <a:buChar char="•"/>
            </a:pPr>
            <a:r>
              <a:rPr lang="en-GB" sz="1200" b="1" dirty="0">
                <a:solidFill>
                  <a:srgbClr val="6D6E71"/>
                </a:solidFill>
              </a:rPr>
              <a:t>Primary care networks will bring together GP practices to support the needs of their neighbourhoods. </a:t>
            </a:r>
            <a:r>
              <a:rPr lang="en-GB" sz="1200" dirty="0">
                <a:solidFill>
                  <a:srgbClr val="6D6E71"/>
                </a:solidFill>
              </a:rPr>
              <a:t>The network teams will also include pharmacists, district nurses, community geriatricians, dementia workers, physiotherapists, podiatrists, chiropractors, social care and voluntary sector staff as well as GPs. As well as working together they will be expected to take a forward-thinking approach to health by 2020/21 through looking in depth at what the needs of their local population are and making sure the services fit those needs </a:t>
            </a:r>
          </a:p>
          <a:p>
            <a:pPr marL="171450" indent="-171450" algn="just">
              <a:buFont typeface="Arial" panose="020B0604020202020204" pitchFamily="34" charset="0"/>
              <a:buChar char="•"/>
            </a:pPr>
            <a:r>
              <a:rPr lang="en-GB" sz="1200" b="1" dirty="0">
                <a:solidFill>
                  <a:srgbClr val="6D6E71"/>
                </a:solidFill>
              </a:rPr>
              <a:t>Upgrading NHS support to care home residents </a:t>
            </a:r>
            <a:r>
              <a:rPr lang="en-GB" sz="1200" dirty="0">
                <a:solidFill>
                  <a:srgbClr val="6D6E71"/>
                </a:solidFill>
              </a:rPr>
              <a:t>– including ensuring each care home is supported by a consistent team of health professionals, that residents get regular pharmacist led medicines reviews, and providing more timely, responsive emergency support </a:t>
            </a:r>
          </a:p>
          <a:p>
            <a:pPr marL="171450" indent="-171450" algn="just">
              <a:buFont typeface="Arial" panose="020B0604020202020204" pitchFamily="34" charset="0"/>
              <a:buChar char="•"/>
            </a:pPr>
            <a:r>
              <a:rPr lang="en-GB" sz="1200" b="1" dirty="0">
                <a:solidFill>
                  <a:srgbClr val="6D6E71"/>
                </a:solidFill>
              </a:rPr>
              <a:t>Greater recognition and support for carers </a:t>
            </a:r>
          </a:p>
          <a:p>
            <a:pPr marL="171450" indent="-171450" algn="just">
              <a:buFont typeface="Arial" panose="020B0604020202020204" pitchFamily="34" charset="0"/>
              <a:buChar char="•"/>
            </a:pPr>
            <a:r>
              <a:rPr lang="en-GB" sz="1200" b="1" dirty="0">
                <a:solidFill>
                  <a:srgbClr val="6D6E71"/>
                </a:solidFill>
              </a:rPr>
              <a:t>Extending independence as we age </a:t>
            </a:r>
            <a:r>
              <a:rPr lang="en-GB" sz="1200" dirty="0">
                <a:solidFill>
                  <a:srgbClr val="6D6E71"/>
                </a:solidFill>
              </a:rPr>
              <a:t>– through greater use of tools to identify people living in communities who are most ‘at risk’ of becoming unwell, and through the use of new technologies such as home based, wearable monitoring equipment</a:t>
            </a:r>
          </a:p>
        </p:txBody>
      </p:sp>
    </p:spTree>
    <p:extLst>
      <p:ext uri="{BB962C8B-B14F-4D97-AF65-F5344CB8AC3E}">
        <p14:creationId xmlns:p14="http://schemas.microsoft.com/office/powerpoint/2010/main" val="10309713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A4C18273-3B06-4AC5-BD96-A00D2AA2E2E6}" type="slidenum">
              <a:rPr lang="en-GB" smtClean="0"/>
              <a:pPr/>
              <a:t>34</a:t>
            </a:fld>
            <a:endParaRPr lang="en-GB" dirty="0"/>
          </a:p>
        </p:txBody>
      </p:sp>
      <p:sp>
        <p:nvSpPr>
          <p:cNvPr id="4" name="Title 3"/>
          <p:cNvSpPr txBox="1">
            <a:spLocks/>
          </p:cNvSpPr>
          <p:nvPr/>
        </p:nvSpPr>
        <p:spPr>
          <a:xfrm>
            <a:off x="251520" y="548680"/>
            <a:ext cx="7056784" cy="720080"/>
          </a:xfrm>
          <a:prstGeom prst="rect">
            <a:avLst/>
          </a:prstGeom>
        </p:spPr>
        <p:txBody>
          <a:bodyPr vert="horz" lIns="91440" tIns="45720" rIns="91440" bIns="45720" rtlCol="0" anchor="t">
            <a:noAutofit/>
          </a:bodyPr>
          <a:lstStyle>
            <a:lvl1pPr algn="l" defTabSz="914400" rtl="0" eaLnBrk="1" latinLnBrk="0" hangingPunct="1">
              <a:spcBef>
                <a:spcPct val="0"/>
              </a:spcBef>
              <a:buNone/>
              <a:defRPr lang="en-US" sz="1600" b="0" i="1"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sz="2000" b="1" i="0" dirty="0">
                <a:solidFill>
                  <a:srgbClr val="6D6E71"/>
                </a:solidFill>
              </a:rPr>
              <a:t>Reactions to proposals for investing in Care in t</a:t>
            </a:r>
            <a:r>
              <a:rPr lang="en-GB" sz="2000" b="1" i="0" dirty="0">
                <a:solidFill>
                  <a:srgbClr val="6D6E71"/>
                </a:solidFill>
              </a:rPr>
              <a:t>he</a:t>
            </a:r>
            <a:r>
              <a:rPr sz="2000" b="1" i="0" dirty="0">
                <a:solidFill>
                  <a:srgbClr val="6D6E71"/>
                </a:solidFill>
              </a:rPr>
              <a:t> </a:t>
            </a:r>
            <a:r>
              <a:rPr sz="2000" b="1" i="0" dirty="0" err="1">
                <a:solidFill>
                  <a:srgbClr val="6D6E71"/>
                </a:solidFill>
              </a:rPr>
              <a:t>Neighbourhood</a:t>
            </a:r>
            <a:r>
              <a:rPr sz="2000" b="1" i="0" dirty="0">
                <a:solidFill>
                  <a:srgbClr val="6D6E71"/>
                </a:solidFill>
              </a:rPr>
              <a:t> are overwhelmingly positive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5597" y="83885"/>
            <a:ext cx="1400899" cy="1400899"/>
          </a:xfrm>
          <a:prstGeom prst="rect">
            <a:avLst/>
          </a:prstGeom>
          <a:effectLst>
            <a:outerShdw blurRad="50800" dist="38100" dir="2700000" algn="tl" rotWithShape="0">
              <a:prstClr val="black">
                <a:alpha val="40000"/>
              </a:prstClr>
            </a:outerShdw>
          </a:effectLst>
        </p:spPr>
      </p:pic>
      <p:sp>
        <p:nvSpPr>
          <p:cNvPr id="11" name="Rectangle 10"/>
          <p:cNvSpPr/>
          <p:nvPr/>
        </p:nvSpPr>
        <p:spPr>
          <a:xfrm>
            <a:off x="3563888" y="2004908"/>
            <a:ext cx="5328592" cy="3539430"/>
          </a:xfrm>
          <a:prstGeom prst="rect">
            <a:avLst/>
          </a:prstGeom>
          <a:solidFill>
            <a:schemeClr val="tx1">
              <a:lumMod val="20000"/>
              <a:lumOff val="80000"/>
            </a:schemeClr>
          </a:solidFill>
        </p:spPr>
        <p:txBody>
          <a:bodyPr wrap="square">
            <a:spAutoFit/>
          </a:bodyPr>
          <a:lstStyle/>
          <a:p>
            <a:endParaRPr lang="en-GB" sz="1400" b="1" dirty="0">
              <a:solidFill>
                <a:srgbClr val="6D6E71"/>
              </a:solidFill>
            </a:endParaRPr>
          </a:p>
          <a:p>
            <a:endParaRPr lang="en-GB" sz="1400" b="1" dirty="0">
              <a:solidFill>
                <a:srgbClr val="6D6E71"/>
              </a:solidFill>
            </a:endParaRPr>
          </a:p>
          <a:p>
            <a:r>
              <a:rPr lang="en-GB" sz="1400" b="1" dirty="0">
                <a:solidFill>
                  <a:srgbClr val="1268B3"/>
                </a:solidFill>
              </a:rPr>
              <a:t>Key themes:</a:t>
            </a:r>
          </a:p>
          <a:p>
            <a:pPr marL="285750" indent="-285750">
              <a:buFont typeface="Arial" panose="020B0604020202020204" pitchFamily="34" charset="0"/>
              <a:buChar char="•"/>
            </a:pPr>
            <a:r>
              <a:rPr lang="en-GB" sz="1400" dirty="0">
                <a:solidFill>
                  <a:srgbClr val="6D6E71"/>
                </a:solidFill>
              </a:rPr>
              <a:t>Being supported to live in your own home and be cared for in your own home is hugely valued.</a:t>
            </a:r>
          </a:p>
          <a:p>
            <a:pPr marL="285750" indent="-285750">
              <a:buFont typeface="Arial" panose="020B0604020202020204" pitchFamily="34" charset="0"/>
              <a:buChar char="•"/>
            </a:pPr>
            <a:endParaRPr lang="en-GB" sz="1400" dirty="0">
              <a:solidFill>
                <a:srgbClr val="6D6E71"/>
              </a:solidFill>
            </a:endParaRPr>
          </a:p>
          <a:p>
            <a:pPr marL="285750" indent="-285750">
              <a:buFont typeface="Arial" panose="020B0604020202020204" pitchFamily="34" charset="0"/>
              <a:buChar char="•"/>
            </a:pPr>
            <a:r>
              <a:rPr lang="en-GB" sz="1400" dirty="0">
                <a:solidFill>
                  <a:srgbClr val="6D6E71"/>
                </a:solidFill>
              </a:rPr>
              <a:t>Having the availability and access to care close to where you live (in your community or neighbourhood) is welcomed.</a:t>
            </a:r>
          </a:p>
          <a:p>
            <a:pPr marL="285750" indent="-285750">
              <a:buFont typeface="Arial" panose="020B0604020202020204" pitchFamily="34" charset="0"/>
              <a:buChar char="•"/>
            </a:pPr>
            <a:endParaRPr lang="en-GB" sz="1400" dirty="0">
              <a:solidFill>
                <a:srgbClr val="6D6E71"/>
              </a:solidFill>
            </a:endParaRPr>
          </a:p>
          <a:p>
            <a:pPr marL="285750" indent="-285750">
              <a:buFont typeface="Arial" panose="020B0604020202020204" pitchFamily="34" charset="0"/>
              <a:buChar char="•"/>
            </a:pPr>
            <a:r>
              <a:rPr lang="en-GB" sz="1400" dirty="0">
                <a:solidFill>
                  <a:srgbClr val="6D6E71"/>
                </a:solidFill>
              </a:rPr>
              <a:t>Improving care and outcomes for the elderly, as a result of the commitments detailed is particularly notable.</a:t>
            </a:r>
          </a:p>
          <a:p>
            <a:pPr marL="285750" indent="-285750">
              <a:buFont typeface="Arial" panose="020B0604020202020204" pitchFamily="34" charset="0"/>
              <a:buChar char="•"/>
            </a:pPr>
            <a:endParaRPr lang="en-GB" sz="1400" dirty="0">
              <a:solidFill>
                <a:srgbClr val="6D6E71"/>
              </a:solidFill>
            </a:endParaRPr>
          </a:p>
          <a:p>
            <a:pPr marL="285750" indent="-285750">
              <a:buFont typeface="Arial" panose="020B0604020202020204" pitchFamily="34" charset="0"/>
              <a:buChar char="•"/>
            </a:pPr>
            <a:r>
              <a:rPr lang="en-GB" sz="1400" dirty="0">
                <a:solidFill>
                  <a:srgbClr val="6D6E71"/>
                </a:solidFill>
              </a:rPr>
              <a:t>Greater recognition and support for carers is welcomed.</a:t>
            </a:r>
          </a:p>
        </p:txBody>
      </p:sp>
      <p:sp>
        <p:nvSpPr>
          <p:cNvPr id="6" name="Oval 5"/>
          <p:cNvSpPr>
            <a:spLocks noChangeAspect="1"/>
          </p:cNvSpPr>
          <p:nvPr/>
        </p:nvSpPr>
        <p:spPr>
          <a:xfrm>
            <a:off x="539552" y="1772816"/>
            <a:ext cx="2664296" cy="2664000"/>
          </a:xfrm>
          <a:prstGeom prst="ellipse">
            <a:avLst/>
          </a:prstGeom>
          <a:solidFill>
            <a:schemeClr val="accent2"/>
          </a:solidFill>
          <a:ln w="1270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extBox 11"/>
          <p:cNvSpPr txBox="1"/>
          <p:nvPr/>
        </p:nvSpPr>
        <p:spPr>
          <a:xfrm>
            <a:off x="755576" y="1929015"/>
            <a:ext cx="2207560" cy="2185214"/>
          </a:xfrm>
          <a:prstGeom prst="rect">
            <a:avLst/>
          </a:prstGeom>
          <a:noFill/>
        </p:spPr>
        <p:txBody>
          <a:bodyPr wrap="square" rtlCol="0">
            <a:spAutoFit/>
          </a:bodyPr>
          <a:lstStyle/>
          <a:p>
            <a:pPr algn="ctr"/>
            <a:r>
              <a:rPr lang="en-GB" sz="2400" b="1" dirty="0">
                <a:solidFill>
                  <a:prstClr val="white"/>
                </a:solidFill>
              </a:rPr>
              <a:t>95%</a:t>
            </a:r>
            <a:r>
              <a:rPr lang="en-GB" sz="1400" b="1" dirty="0">
                <a:solidFill>
                  <a:prstClr val="white"/>
                </a:solidFill>
              </a:rPr>
              <a:t> </a:t>
            </a:r>
            <a:r>
              <a:rPr lang="en-GB" sz="1400" dirty="0">
                <a:solidFill>
                  <a:prstClr val="white"/>
                </a:solidFill>
              </a:rPr>
              <a:t>of all respondents agree that the areas outlined in the NHS Long Term Plan regarding Care in the Neighbourhood are the right things to focus on.*</a:t>
            </a:r>
          </a:p>
        </p:txBody>
      </p:sp>
      <p:sp>
        <p:nvSpPr>
          <p:cNvPr id="8" name="TextBox 7">
            <a:extLst>
              <a:ext uri="{FF2B5EF4-FFF2-40B4-BE49-F238E27FC236}">
                <a16:creationId xmlns="" xmlns:a16="http://schemas.microsoft.com/office/drawing/2014/main" id="{BCD7AE04-1A95-49DD-BB86-458BCE751A53}"/>
              </a:ext>
            </a:extLst>
          </p:cNvPr>
          <p:cNvSpPr txBox="1"/>
          <p:nvPr/>
        </p:nvSpPr>
        <p:spPr>
          <a:xfrm rot="21178601">
            <a:off x="4367133" y="1683514"/>
            <a:ext cx="3722101" cy="498772"/>
          </a:xfrm>
          <a:prstGeom prst="rect">
            <a:avLst/>
          </a:prstGeom>
          <a:solidFill>
            <a:schemeClr val="tx1"/>
          </a:solidFill>
          <a:ln>
            <a:noFill/>
          </a:ln>
          <a:effectLst>
            <a:outerShdw blurRad="50800" dist="38100" dir="2700000" algn="tl" rotWithShape="0">
              <a:srgbClr val="000000">
                <a:alpha val="43000"/>
              </a:srgbClr>
            </a:outerShdw>
          </a:effectLst>
        </p:spPr>
        <p:style>
          <a:lnRef idx="2">
            <a:schemeClr val="dk1">
              <a:shade val="50000"/>
            </a:schemeClr>
          </a:lnRef>
          <a:fillRef idx="1">
            <a:schemeClr val="dk1"/>
          </a:fillRef>
          <a:effectRef idx="0">
            <a:schemeClr val="dk1"/>
          </a:effectRef>
          <a:fontRef idx="minor">
            <a:schemeClr val="lt1"/>
          </a:fontRef>
        </p:style>
        <p:txBody>
          <a:bodyPr wrap="square" rtlCol="0" anchor="ctr" anchorCtr="0">
            <a:noAutofit/>
          </a:bodyPr>
          <a:lstStyle/>
          <a:p>
            <a:pPr algn="ctr">
              <a:spcAft>
                <a:spcPts val="3600"/>
              </a:spcAft>
              <a:buClr>
                <a:srgbClr val="FF3399"/>
              </a:buClr>
              <a:buSzPct val="125000"/>
              <a:defRPr/>
            </a:pPr>
            <a:r>
              <a:rPr lang="en-GB" sz="1400" b="1" dirty="0">
                <a:solidFill>
                  <a:prstClr val="white"/>
                </a:solidFill>
              </a:rPr>
              <a:t>Why do people agree?</a:t>
            </a:r>
            <a:endParaRPr lang="en-GB" sz="1400" dirty="0">
              <a:solidFill>
                <a:prstClr val="white"/>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35982">
            <a:off x="2882595" y="1111517"/>
            <a:ext cx="1583823" cy="1583823"/>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1049" y="1196752"/>
            <a:ext cx="1220611" cy="1424688"/>
          </a:xfrm>
          <a:prstGeom prst="rect">
            <a:avLst/>
          </a:prstGeom>
        </p:spPr>
      </p:pic>
      <p:sp>
        <p:nvSpPr>
          <p:cNvPr id="14" name="Rectangular Callout 13"/>
          <p:cNvSpPr/>
          <p:nvPr/>
        </p:nvSpPr>
        <p:spPr>
          <a:xfrm>
            <a:off x="539552" y="4725143"/>
            <a:ext cx="2664296" cy="1345701"/>
          </a:xfrm>
          <a:prstGeom prst="wedgeRectCallout">
            <a:avLst/>
          </a:prstGeom>
          <a:solidFill>
            <a:schemeClr val="bg1"/>
          </a:solidFill>
          <a:ln w="12700">
            <a:solidFill>
              <a:srgbClr val="6D6E7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It is more cost effective to care for people at home and they fare better staying within their usual supportive environment. </a:t>
            </a:r>
            <a:r>
              <a:rPr lang="en-GB" sz="1200" i="1" dirty="0">
                <a:solidFill>
                  <a:schemeClr val="tx1"/>
                </a:solidFill>
              </a:rPr>
              <a:t>(</a:t>
            </a:r>
            <a:r>
              <a:rPr lang="en-GB" sz="1200" i="1" dirty="0" err="1">
                <a:solidFill>
                  <a:schemeClr val="tx1"/>
                </a:solidFill>
              </a:rPr>
              <a:t>Healthwatch</a:t>
            </a:r>
            <a:r>
              <a:rPr lang="en-GB" sz="1200" i="1" dirty="0">
                <a:solidFill>
                  <a:schemeClr val="tx1"/>
                </a:solidFill>
              </a:rPr>
              <a:t> survey respondent)</a:t>
            </a:r>
            <a:endParaRPr lang="en-GB" sz="1200" dirty="0">
              <a:solidFill>
                <a:schemeClr val="tx1"/>
              </a:solidFill>
            </a:endParaRPr>
          </a:p>
        </p:txBody>
      </p:sp>
      <p:sp>
        <p:nvSpPr>
          <p:cNvPr id="15" name="Rectangular Callout 14"/>
          <p:cNvSpPr/>
          <p:nvPr/>
        </p:nvSpPr>
        <p:spPr>
          <a:xfrm>
            <a:off x="3779912" y="5688354"/>
            <a:ext cx="4896544" cy="764982"/>
          </a:xfrm>
          <a:prstGeom prst="wedgeRectCallout">
            <a:avLst/>
          </a:prstGeom>
          <a:solidFill>
            <a:schemeClr val="bg1"/>
          </a:solidFill>
          <a:ln w="12700">
            <a:solidFill>
              <a:srgbClr val="6D6E7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6D6E71"/>
                </a:solidFill>
              </a:rPr>
              <a:t>Being cared for close to home is very important especially as you get older. No-one wants to have to go into hospital if you can be treated near to home. </a:t>
            </a:r>
            <a:r>
              <a:rPr lang="en-GB" sz="1200" i="1" dirty="0">
                <a:solidFill>
                  <a:schemeClr val="tx1"/>
                </a:solidFill>
              </a:rPr>
              <a:t>(</a:t>
            </a:r>
            <a:r>
              <a:rPr lang="en-GB" sz="1200" i="1" dirty="0" err="1">
                <a:solidFill>
                  <a:schemeClr val="tx1"/>
                </a:solidFill>
              </a:rPr>
              <a:t>Healthwatch</a:t>
            </a:r>
            <a:r>
              <a:rPr lang="en-GB" sz="1200" i="1" dirty="0">
                <a:solidFill>
                  <a:schemeClr val="tx1"/>
                </a:solidFill>
              </a:rPr>
              <a:t> survey respondent)</a:t>
            </a:r>
            <a:endParaRPr lang="en-GB" sz="1200" dirty="0">
              <a:solidFill>
                <a:srgbClr val="6D6E71"/>
              </a:solidFill>
            </a:endParaRPr>
          </a:p>
        </p:txBody>
      </p:sp>
      <p:sp>
        <p:nvSpPr>
          <p:cNvPr id="19" name="TextBox 18"/>
          <p:cNvSpPr txBox="1"/>
          <p:nvPr/>
        </p:nvSpPr>
        <p:spPr>
          <a:xfrm>
            <a:off x="539552" y="6479758"/>
            <a:ext cx="6952029" cy="253916"/>
          </a:xfrm>
          <a:prstGeom prst="rect">
            <a:avLst/>
          </a:prstGeom>
          <a:noFill/>
        </p:spPr>
        <p:txBody>
          <a:bodyPr wrap="square" rtlCol="0">
            <a:spAutoFit/>
          </a:bodyPr>
          <a:lstStyle/>
          <a:p>
            <a:r>
              <a:rPr lang="en-GB" sz="1050" i="1" dirty="0">
                <a:solidFill>
                  <a:srgbClr val="6D6E71"/>
                </a:solidFill>
              </a:rPr>
              <a:t>*Q16 % agree; Base: all those answering question</a:t>
            </a:r>
          </a:p>
        </p:txBody>
      </p:sp>
      <p:sp>
        <p:nvSpPr>
          <p:cNvPr id="16" name="Rectangle 15"/>
          <p:cNvSpPr/>
          <p:nvPr/>
        </p:nvSpPr>
        <p:spPr>
          <a:xfrm>
            <a:off x="216024" y="168895"/>
            <a:ext cx="8676456" cy="307777"/>
          </a:xfrm>
          <a:prstGeom prst="rect">
            <a:avLst/>
          </a:prstGeom>
        </p:spPr>
        <p:txBody>
          <a:bodyPr wrap="square">
            <a:spAutoFit/>
          </a:bodyPr>
          <a:lstStyle/>
          <a:p>
            <a:r>
              <a:rPr lang="en-GB" sz="1400" b="1" dirty="0">
                <a:solidFill>
                  <a:srgbClr val="6D6E71"/>
                </a:solidFill>
              </a:rPr>
              <a:t>Survey responses</a:t>
            </a:r>
            <a:endParaRPr lang="en-GB" sz="1400" dirty="0">
              <a:solidFill>
                <a:srgbClr val="6D6E71"/>
              </a:solidFill>
            </a:endParaRPr>
          </a:p>
        </p:txBody>
      </p:sp>
    </p:spTree>
    <p:extLst>
      <p:ext uri="{BB962C8B-B14F-4D97-AF65-F5344CB8AC3E}">
        <p14:creationId xmlns:p14="http://schemas.microsoft.com/office/powerpoint/2010/main" val="4006456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A4C18273-3B06-4AC5-BD96-A00D2AA2E2E6}" type="slidenum">
              <a:rPr lang="en-GB" smtClean="0"/>
              <a:pPr/>
              <a:t>35</a:t>
            </a:fld>
            <a:endParaRPr lang="en-GB" dirty="0"/>
          </a:p>
        </p:txBody>
      </p:sp>
      <p:sp>
        <p:nvSpPr>
          <p:cNvPr id="4" name="Title 3"/>
          <p:cNvSpPr txBox="1">
            <a:spLocks/>
          </p:cNvSpPr>
          <p:nvPr/>
        </p:nvSpPr>
        <p:spPr>
          <a:xfrm>
            <a:off x="251520" y="548680"/>
            <a:ext cx="7056784" cy="1080120"/>
          </a:xfrm>
          <a:prstGeom prst="rect">
            <a:avLst/>
          </a:prstGeom>
        </p:spPr>
        <p:txBody>
          <a:bodyPr vert="horz" lIns="91440" tIns="45720" rIns="91440" bIns="45720" rtlCol="0" anchor="t">
            <a:noAutofit/>
          </a:bodyPr>
          <a:lstStyle>
            <a:lvl1pPr algn="l" defTabSz="914400" rtl="0" eaLnBrk="1" latinLnBrk="0" hangingPunct="1">
              <a:spcBef>
                <a:spcPct val="0"/>
              </a:spcBef>
              <a:buNone/>
              <a:defRPr lang="en-US" sz="1600" b="0" i="1"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sz="2000" b="1" i="0" dirty="0">
                <a:solidFill>
                  <a:srgbClr val="6D6E71"/>
                </a:solidFill>
              </a:rPr>
              <a:t>All stated aspects of local </a:t>
            </a:r>
            <a:r>
              <a:rPr sz="2000" b="1" i="0" dirty="0" err="1">
                <a:solidFill>
                  <a:srgbClr val="6D6E71"/>
                </a:solidFill>
              </a:rPr>
              <a:t>neighbourhood</a:t>
            </a:r>
            <a:r>
              <a:rPr sz="2000" b="1" i="0" dirty="0">
                <a:solidFill>
                  <a:srgbClr val="6D6E71"/>
                </a:solidFill>
              </a:rPr>
              <a:t> care are considered important</a:t>
            </a:r>
          </a:p>
          <a:p>
            <a:r>
              <a:rPr sz="1400" i="0" dirty="0">
                <a:solidFill>
                  <a:srgbClr val="6D6E71"/>
                </a:solidFill>
              </a:rPr>
              <a:t>Over 90% of respondents feel all these aspects of local </a:t>
            </a:r>
            <a:r>
              <a:rPr sz="1400" i="0" dirty="0" err="1">
                <a:solidFill>
                  <a:srgbClr val="6D6E71"/>
                </a:solidFill>
              </a:rPr>
              <a:t>neighbourhood</a:t>
            </a:r>
            <a:r>
              <a:rPr sz="1400" i="0" dirty="0">
                <a:solidFill>
                  <a:srgbClr val="6D6E71"/>
                </a:solidFill>
              </a:rPr>
              <a:t> care are important </a:t>
            </a:r>
            <a:endParaRPr sz="1800" i="0" dirty="0">
              <a:solidFill>
                <a:srgbClr val="6D6E71"/>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5597" y="83885"/>
            <a:ext cx="1400899" cy="1400899"/>
          </a:xfrm>
          <a:prstGeom prst="rect">
            <a:avLst/>
          </a:prstGeom>
          <a:effectLst>
            <a:outerShdw blurRad="50800" dist="38100" dir="2700000" algn="tl" rotWithShape="0">
              <a:prstClr val="black">
                <a:alpha val="40000"/>
              </a:prstClr>
            </a:outerShdw>
          </a:effectLst>
        </p:spPr>
      </p:pic>
      <p:graphicFrame>
        <p:nvGraphicFramePr>
          <p:cNvPr id="10" name="Chart 9"/>
          <p:cNvGraphicFramePr/>
          <p:nvPr>
            <p:extLst>
              <p:ext uri="{D42A27DB-BD31-4B8C-83A1-F6EECF244321}">
                <p14:modId xmlns:p14="http://schemas.microsoft.com/office/powerpoint/2010/main" val="702651743"/>
              </p:ext>
            </p:extLst>
          </p:nvPr>
        </p:nvGraphicFramePr>
        <p:xfrm>
          <a:off x="276026" y="1772816"/>
          <a:ext cx="8568952" cy="4536504"/>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216024" y="168895"/>
            <a:ext cx="8676456" cy="307777"/>
          </a:xfrm>
          <a:prstGeom prst="rect">
            <a:avLst/>
          </a:prstGeom>
        </p:spPr>
        <p:txBody>
          <a:bodyPr wrap="square">
            <a:spAutoFit/>
          </a:bodyPr>
          <a:lstStyle/>
          <a:p>
            <a:r>
              <a:rPr lang="en-GB" sz="1400" b="1" dirty="0">
                <a:solidFill>
                  <a:srgbClr val="6D6E71"/>
                </a:solidFill>
              </a:rPr>
              <a:t>Survey responses</a:t>
            </a:r>
            <a:endParaRPr lang="en-GB" sz="1400" dirty="0">
              <a:solidFill>
                <a:srgbClr val="6D6E71"/>
              </a:solidFill>
            </a:endParaRPr>
          </a:p>
        </p:txBody>
      </p:sp>
      <p:sp>
        <p:nvSpPr>
          <p:cNvPr id="13" name="TextBox 12"/>
          <p:cNvSpPr txBox="1"/>
          <p:nvPr/>
        </p:nvSpPr>
        <p:spPr>
          <a:xfrm>
            <a:off x="683568" y="6453336"/>
            <a:ext cx="6952029" cy="261610"/>
          </a:xfrm>
          <a:prstGeom prst="rect">
            <a:avLst/>
          </a:prstGeom>
          <a:noFill/>
        </p:spPr>
        <p:txBody>
          <a:bodyPr wrap="square" rtlCol="0">
            <a:spAutoFit/>
          </a:bodyPr>
          <a:lstStyle/>
          <a:p>
            <a:r>
              <a:rPr lang="en-GB" sz="1050" i="1" dirty="0"/>
              <a:t>Base: all respondents answering question (Base sizes vary by individual statements)</a:t>
            </a:r>
          </a:p>
        </p:txBody>
      </p:sp>
    </p:spTree>
    <p:extLst>
      <p:ext uri="{BB962C8B-B14F-4D97-AF65-F5344CB8AC3E}">
        <p14:creationId xmlns:p14="http://schemas.microsoft.com/office/powerpoint/2010/main" val="30392203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35" name="Freeform 34"/>
          <p:cNvSpPr/>
          <p:nvPr/>
        </p:nvSpPr>
        <p:spPr>
          <a:xfrm rot="4351989" flipH="1">
            <a:off x="475884" y="3813786"/>
            <a:ext cx="2916644" cy="1454819"/>
          </a:xfrm>
          <a:custGeom>
            <a:avLst/>
            <a:gdLst>
              <a:gd name="connsiteX0" fmla="*/ 0 w 3141579"/>
              <a:gd name="connsiteY0" fmla="*/ 0 h 2272632"/>
              <a:gd name="connsiteX1" fmla="*/ 3141579 w 3141579"/>
              <a:gd name="connsiteY1" fmla="*/ 788737 h 2272632"/>
              <a:gd name="connsiteX2" fmla="*/ 762000 w 3141579"/>
              <a:gd name="connsiteY2" fmla="*/ 2272632 h 2272632"/>
              <a:gd name="connsiteX3" fmla="*/ 0 w 3141579"/>
              <a:gd name="connsiteY3" fmla="*/ 0 h 2272632"/>
            </a:gdLst>
            <a:ahLst/>
            <a:cxnLst>
              <a:cxn ang="0">
                <a:pos x="connsiteX0" y="connsiteY0"/>
              </a:cxn>
              <a:cxn ang="0">
                <a:pos x="connsiteX1" y="connsiteY1"/>
              </a:cxn>
              <a:cxn ang="0">
                <a:pos x="connsiteX2" y="connsiteY2"/>
              </a:cxn>
              <a:cxn ang="0">
                <a:pos x="connsiteX3" y="connsiteY3"/>
              </a:cxn>
            </a:cxnLst>
            <a:rect l="l" t="t" r="r" b="b"/>
            <a:pathLst>
              <a:path w="3141579" h="2272632">
                <a:moveTo>
                  <a:pt x="0" y="0"/>
                </a:moveTo>
                <a:lnTo>
                  <a:pt x="3141579" y="788737"/>
                </a:lnTo>
                <a:lnTo>
                  <a:pt x="762000" y="2272632"/>
                </a:lnTo>
                <a:lnTo>
                  <a:pt x="0" y="0"/>
                </a:ln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prstClr val="white"/>
              </a:solidFill>
            </a:endParaRPr>
          </a:p>
        </p:txBody>
      </p:sp>
      <p:sp>
        <p:nvSpPr>
          <p:cNvPr id="33" name="Freeform 32"/>
          <p:cNvSpPr/>
          <p:nvPr/>
        </p:nvSpPr>
        <p:spPr>
          <a:xfrm rot="1652991" flipH="1">
            <a:off x="791798" y="2939108"/>
            <a:ext cx="3955068" cy="1533636"/>
          </a:xfrm>
          <a:custGeom>
            <a:avLst/>
            <a:gdLst>
              <a:gd name="connsiteX0" fmla="*/ 0 w 3141579"/>
              <a:gd name="connsiteY0" fmla="*/ 0 h 2272632"/>
              <a:gd name="connsiteX1" fmla="*/ 3141579 w 3141579"/>
              <a:gd name="connsiteY1" fmla="*/ 788737 h 2272632"/>
              <a:gd name="connsiteX2" fmla="*/ 762000 w 3141579"/>
              <a:gd name="connsiteY2" fmla="*/ 2272632 h 2272632"/>
              <a:gd name="connsiteX3" fmla="*/ 0 w 3141579"/>
              <a:gd name="connsiteY3" fmla="*/ 0 h 2272632"/>
            </a:gdLst>
            <a:ahLst/>
            <a:cxnLst>
              <a:cxn ang="0">
                <a:pos x="connsiteX0" y="connsiteY0"/>
              </a:cxn>
              <a:cxn ang="0">
                <a:pos x="connsiteX1" y="connsiteY1"/>
              </a:cxn>
              <a:cxn ang="0">
                <a:pos x="connsiteX2" y="connsiteY2"/>
              </a:cxn>
              <a:cxn ang="0">
                <a:pos x="connsiteX3" y="connsiteY3"/>
              </a:cxn>
            </a:cxnLst>
            <a:rect l="l" t="t" r="r" b="b"/>
            <a:pathLst>
              <a:path w="3141579" h="2272632">
                <a:moveTo>
                  <a:pt x="0" y="0"/>
                </a:moveTo>
                <a:lnTo>
                  <a:pt x="3141579" y="788737"/>
                </a:lnTo>
                <a:lnTo>
                  <a:pt x="762000" y="2272632"/>
                </a:lnTo>
                <a:lnTo>
                  <a:pt x="0" y="0"/>
                </a:ln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prstClr val="white"/>
              </a:solidFill>
            </a:endParaRPr>
          </a:p>
        </p:txBody>
      </p:sp>
      <p:sp>
        <p:nvSpPr>
          <p:cNvPr id="32" name="Freeform 31"/>
          <p:cNvSpPr/>
          <p:nvPr/>
        </p:nvSpPr>
        <p:spPr>
          <a:xfrm rot="20875683" flipH="1">
            <a:off x="976103" y="1948502"/>
            <a:ext cx="3705584" cy="1533636"/>
          </a:xfrm>
          <a:custGeom>
            <a:avLst/>
            <a:gdLst>
              <a:gd name="connsiteX0" fmla="*/ 0 w 3141579"/>
              <a:gd name="connsiteY0" fmla="*/ 0 h 2272632"/>
              <a:gd name="connsiteX1" fmla="*/ 3141579 w 3141579"/>
              <a:gd name="connsiteY1" fmla="*/ 788737 h 2272632"/>
              <a:gd name="connsiteX2" fmla="*/ 762000 w 3141579"/>
              <a:gd name="connsiteY2" fmla="*/ 2272632 h 2272632"/>
              <a:gd name="connsiteX3" fmla="*/ 0 w 3141579"/>
              <a:gd name="connsiteY3" fmla="*/ 0 h 2272632"/>
            </a:gdLst>
            <a:ahLst/>
            <a:cxnLst>
              <a:cxn ang="0">
                <a:pos x="connsiteX0" y="connsiteY0"/>
              </a:cxn>
              <a:cxn ang="0">
                <a:pos x="connsiteX1" y="connsiteY1"/>
              </a:cxn>
              <a:cxn ang="0">
                <a:pos x="connsiteX2" y="connsiteY2"/>
              </a:cxn>
              <a:cxn ang="0">
                <a:pos x="connsiteX3" y="connsiteY3"/>
              </a:cxn>
            </a:cxnLst>
            <a:rect l="l" t="t" r="r" b="b"/>
            <a:pathLst>
              <a:path w="3141579" h="2272632">
                <a:moveTo>
                  <a:pt x="0" y="0"/>
                </a:moveTo>
                <a:lnTo>
                  <a:pt x="3141579" y="788737"/>
                </a:lnTo>
                <a:lnTo>
                  <a:pt x="762000" y="2272632"/>
                </a:lnTo>
                <a:lnTo>
                  <a:pt x="0" y="0"/>
                </a:ln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prstClr val="white"/>
              </a:solidFill>
            </a:endParaRPr>
          </a:p>
        </p:txBody>
      </p:sp>
      <p:sp>
        <p:nvSpPr>
          <p:cNvPr id="21" name="Oval 20"/>
          <p:cNvSpPr>
            <a:spLocks noChangeAspect="1"/>
          </p:cNvSpPr>
          <p:nvPr/>
        </p:nvSpPr>
        <p:spPr>
          <a:xfrm>
            <a:off x="3591737" y="1576658"/>
            <a:ext cx="1980000" cy="1980000"/>
          </a:xfrm>
          <a:prstGeom prst="ellipse">
            <a:avLst/>
          </a:prstGeom>
          <a:solidFill>
            <a:schemeClr val="tx2"/>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prstClr val="white"/>
              </a:solidFill>
            </a:endParaRPr>
          </a:p>
        </p:txBody>
      </p:sp>
      <p:sp>
        <p:nvSpPr>
          <p:cNvPr id="27" name="Oval 26"/>
          <p:cNvSpPr>
            <a:spLocks noChangeAspect="1"/>
          </p:cNvSpPr>
          <p:nvPr/>
        </p:nvSpPr>
        <p:spPr>
          <a:xfrm>
            <a:off x="3086855" y="3551195"/>
            <a:ext cx="1980000" cy="1980000"/>
          </a:xfrm>
          <a:prstGeom prst="ellipse">
            <a:avLst/>
          </a:prstGeom>
          <a:solidFill>
            <a:schemeClr val="tx2"/>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prstClr val="white"/>
              </a:solidFill>
            </a:endParaRPr>
          </a:p>
        </p:txBody>
      </p:sp>
      <p:sp>
        <p:nvSpPr>
          <p:cNvPr id="2" name="Oval 1"/>
          <p:cNvSpPr/>
          <p:nvPr/>
        </p:nvSpPr>
        <p:spPr>
          <a:xfrm>
            <a:off x="532079" y="1881100"/>
            <a:ext cx="2440832" cy="2440832"/>
          </a:xfrm>
          <a:prstGeom prst="ellipse">
            <a:avLst/>
          </a:prstGeom>
          <a:solidFill>
            <a:srgbClr val="F2F2F2"/>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sz="1600" b="1" dirty="0">
              <a:solidFill>
                <a:srgbClr val="6D6E71"/>
              </a:solidFill>
            </a:endParaRPr>
          </a:p>
        </p:txBody>
      </p:sp>
      <p:sp>
        <p:nvSpPr>
          <p:cNvPr id="29" name="Rectangle 1"/>
          <p:cNvSpPr>
            <a:spLocks noChangeArrowheads="1"/>
          </p:cNvSpPr>
          <p:nvPr/>
        </p:nvSpPr>
        <p:spPr bwMode="auto">
          <a:xfrm>
            <a:off x="3228762" y="3839227"/>
            <a:ext cx="1732410"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20000"/>
              </a:lnSpc>
              <a:spcBef>
                <a:spcPts val="600"/>
              </a:spcBef>
              <a:spcAft>
                <a:spcPts val="600"/>
              </a:spcAft>
              <a:buClr>
                <a:srgbClr val="FF3399"/>
              </a:buClr>
              <a:buSzPct val="125000"/>
              <a:defRPr/>
            </a:pPr>
            <a:r>
              <a:rPr lang="en-GB" sz="1200" b="1" dirty="0">
                <a:solidFill>
                  <a:prstClr val="white"/>
                </a:solidFill>
                <a:ea typeface="Verdana" panose="020B0604030504040204" pitchFamily="34" charset="0"/>
                <a:cs typeface="Verdana" panose="020B0604030504040204" pitchFamily="34" charset="0"/>
              </a:rPr>
              <a:t>Better sharing of information and integration of patient information systems</a:t>
            </a:r>
          </a:p>
        </p:txBody>
      </p:sp>
      <p:sp>
        <p:nvSpPr>
          <p:cNvPr id="26" name="Rectangle 1"/>
          <p:cNvSpPr>
            <a:spLocks noChangeArrowheads="1"/>
          </p:cNvSpPr>
          <p:nvPr/>
        </p:nvSpPr>
        <p:spPr bwMode="auto">
          <a:xfrm>
            <a:off x="3635896" y="2198909"/>
            <a:ext cx="1944216" cy="582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20000"/>
              </a:lnSpc>
              <a:spcBef>
                <a:spcPts val="600"/>
              </a:spcBef>
              <a:spcAft>
                <a:spcPts val="600"/>
              </a:spcAft>
              <a:buClr>
                <a:srgbClr val="FF3399"/>
              </a:buClr>
              <a:buSzPct val="125000"/>
              <a:defRPr/>
            </a:pPr>
            <a:r>
              <a:rPr lang="en-GB" sz="1400" b="1" dirty="0">
                <a:solidFill>
                  <a:prstClr val="white"/>
                </a:solidFill>
                <a:ea typeface="Verdana" panose="020B0604030504040204" pitchFamily="34" charset="0"/>
                <a:cs typeface="Verdana" panose="020B0604030504040204" pitchFamily="34" charset="0"/>
              </a:rPr>
              <a:t>More integration of services</a:t>
            </a:r>
          </a:p>
        </p:txBody>
      </p:sp>
      <p:sp>
        <p:nvSpPr>
          <p:cNvPr id="22" name="Oval 21"/>
          <p:cNvSpPr>
            <a:spLocks noChangeAspect="1"/>
          </p:cNvSpPr>
          <p:nvPr/>
        </p:nvSpPr>
        <p:spPr>
          <a:xfrm>
            <a:off x="1331640" y="4581128"/>
            <a:ext cx="1728192" cy="1728192"/>
          </a:xfrm>
          <a:prstGeom prst="ellipse">
            <a:avLst/>
          </a:prstGeom>
          <a:solidFill>
            <a:schemeClr val="tx2"/>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prstClr val="white"/>
              </a:solidFill>
            </a:endParaRPr>
          </a:p>
        </p:txBody>
      </p:sp>
      <p:sp>
        <p:nvSpPr>
          <p:cNvPr id="23" name="Rectangle 1"/>
          <p:cNvSpPr>
            <a:spLocks noChangeArrowheads="1"/>
          </p:cNvSpPr>
          <p:nvPr/>
        </p:nvSpPr>
        <p:spPr bwMode="auto">
          <a:xfrm>
            <a:off x="1289338" y="4941168"/>
            <a:ext cx="1770494"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20000"/>
              </a:lnSpc>
              <a:spcBef>
                <a:spcPts val="600"/>
              </a:spcBef>
              <a:spcAft>
                <a:spcPts val="600"/>
              </a:spcAft>
              <a:buClr>
                <a:srgbClr val="FF3399"/>
              </a:buClr>
              <a:buSzPct val="125000"/>
              <a:defRPr/>
            </a:pPr>
            <a:r>
              <a:rPr lang="en-GB" sz="1400" b="1" dirty="0">
                <a:solidFill>
                  <a:prstClr val="white"/>
                </a:solidFill>
                <a:ea typeface="Verdana" panose="020B0604030504040204" pitchFamily="34" charset="0"/>
                <a:cs typeface="Verdana" panose="020B0604030504040204" pitchFamily="34" charset="0"/>
              </a:rPr>
              <a:t>More simple and effective communication</a:t>
            </a:r>
          </a:p>
        </p:txBody>
      </p:sp>
      <p:sp>
        <p:nvSpPr>
          <p:cNvPr id="30" name="Slide Number Placeholder 2"/>
          <p:cNvSpPr txBox="1">
            <a:spLocks/>
          </p:cNvSpPr>
          <p:nvPr/>
        </p:nvSpPr>
        <p:spPr>
          <a:xfrm>
            <a:off x="251520" y="6381328"/>
            <a:ext cx="79208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4C18273-3B06-4AC5-BD96-A00D2AA2E2E6}" type="slidenum">
              <a:rPr lang="en-GB" smtClean="0">
                <a:solidFill>
                  <a:srgbClr val="FFFFFF"/>
                </a:solidFill>
              </a:rPr>
              <a:pPr>
                <a:defRPr/>
              </a:pPr>
              <a:t>36</a:t>
            </a:fld>
            <a:endParaRPr lang="en-GB" dirty="0">
              <a:solidFill>
                <a:srgbClr val="FFFFFF"/>
              </a:solidFill>
            </a:endParaRPr>
          </a:p>
        </p:txBody>
      </p:sp>
      <p:pic>
        <p:nvPicPr>
          <p:cNvPr id="36" name="Picture 35" descr="DJS_coloured-backgrounds-white.png"/>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9737" y="-99392"/>
            <a:ext cx="9144000" cy="837363"/>
          </a:xfrm>
          <a:prstGeom prst="rect">
            <a:avLst/>
          </a:prstGeom>
        </p:spPr>
      </p:pic>
      <p:sp>
        <p:nvSpPr>
          <p:cNvPr id="37" name="TextBox 36"/>
          <p:cNvSpPr txBox="1"/>
          <p:nvPr/>
        </p:nvSpPr>
        <p:spPr>
          <a:xfrm>
            <a:off x="323528" y="447636"/>
            <a:ext cx="7488832" cy="1231106"/>
          </a:xfrm>
          <a:prstGeom prst="rect">
            <a:avLst/>
          </a:prstGeom>
          <a:noFill/>
        </p:spPr>
        <p:txBody>
          <a:bodyPr wrap="square" rtlCol="0">
            <a:spAutoFit/>
          </a:bodyPr>
          <a:lstStyle>
            <a:defPPr>
              <a:defRPr lang="en-US"/>
            </a:defPPr>
            <a:lvl1pPr>
              <a:defRPr sz="4000" b="1" baseline="3000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GB" sz="2000" baseline="0" dirty="0">
                <a:solidFill>
                  <a:srgbClr val="6D6E71"/>
                </a:solidFill>
              </a:rPr>
              <a:t>Different parts of the NHS and social care should all be more integrated, information should be shared more and communication improved</a:t>
            </a:r>
          </a:p>
          <a:p>
            <a:endParaRPr lang="en-GB" sz="1400" b="0" baseline="0" dirty="0">
              <a:solidFill>
                <a:srgbClr val="6D6E71"/>
              </a:solidFill>
            </a:endParaRPr>
          </a:p>
        </p:txBody>
      </p:sp>
      <p:sp>
        <p:nvSpPr>
          <p:cNvPr id="40" name="Rectangle 1"/>
          <p:cNvSpPr>
            <a:spLocks noChangeArrowheads="1"/>
          </p:cNvSpPr>
          <p:nvPr/>
        </p:nvSpPr>
        <p:spPr bwMode="auto">
          <a:xfrm>
            <a:off x="740663" y="2229986"/>
            <a:ext cx="2088232"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20000"/>
              </a:lnSpc>
              <a:spcBef>
                <a:spcPts val="600"/>
              </a:spcBef>
              <a:spcAft>
                <a:spcPts val="600"/>
              </a:spcAft>
              <a:buClr>
                <a:srgbClr val="FF3399"/>
              </a:buClr>
              <a:buSzPct val="125000"/>
              <a:defRPr/>
            </a:pPr>
            <a:r>
              <a:rPr lang="en-GB" sz="1600" b="1" dirty="0">
                <a:solidFill>
                  <a:srgbClr val="6D6E71"/>
                </a:solidFill>
                <a:ea typeface="Verdana" panose="020B0604030504040204" pitchFamily="34" charset="0"/>
                <a:cs typeface="Verdana" panose="020B0604030504040204" pitchFamily="34" charset="0"/>
              </a:rPr>
              <a:t>Key themes on how health care services in local areas could work better together</a:t>
            </a: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5597" y="83885"/>
            <a:ext cx="1400899" cy="1400899"/>
          </a:xfrm>
          <a:prstGeom prst="rect">
            <a:avLst/>
          </a:prstGeom>
          <a:effectLst>
            <a:outerShdw blurRad="50800" dist="38100" dir="2700000" algn="tl" rotWithShape="0">
              <a:prstClr val="black">
                <a:alpha val="40000"/>
              </a:prstClr>
            </a:outerShdw>
          </a:effectLst>
        </p:spPr>
      </p:pic>
      <p:sp>
        <p:nvSpPr>
          <p:cNvPr id="38" name="TextBox 37"/>
          <p:cNvSpPr txBox="1"/>
          <p:nvPr/>
        </p:nvSpPr>
        <p:spPr>
          <a:xfrm>
            <a:off x="539552" y="6479758"/>
            <a:ext cx="6952029" cy="253916"/>
          </a:xfrm>
          <a:prstGeom prst="rect">
            <a:avLst/>
          </a:prstGeom>
          <a:noFill/>
        </p:spPr>
        <p:txBody>
          <a:bodyPr wrap="square" rtlCol="0">
            <a:spAutoFit/>
          </a:bodyPr>
          <a:lstStyle/>
          <a:p>
            <a:r>
              <a:rPr lang="en-GB" sz="1050" i="1" dirty="0">
                <a:solidFill>
                  <a:srgbClr val="6D6E71"/>
                </a:solidFill>
              </a:rPr>
              <a:t>Key themes taken from analysis of Q18 responses</a:t>
            </a:r>
          </a:p>
        </p:txBody>
      </p:sp>
      <p:sp>
        <p:nvSpPr>
          <p:cNvPr id="39" name="Rectangular Callout 38"/>
          <p:cNvSpPr/>
          <p:nvPr/>
        </p:nvSpPr>
        <p:spPr>
          <a:xfrm>
            <a:off x="5796136" y="1678742"/>
            <a:ext cx="3032720" cy="1468161"/>
          </a:xfrm>
          <a:prstGeom prst="wedgeRectCallout">
            <a:avLst>
              <a:gd name="adj1" fmla="val -54753"/>
              <a:gd name="adj2" fmla="val 12353"/>
            </a:avLst>
          </a:prstGeom>
          <a:solidFill>
            <a:schemeClr val="bg1"/>
          </a:solidFill>
          <a:ln w="12700">
            <a:solidFill>
              <a:srgbClr val="6D6E7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6D6E71"/>
                </a:solidFill>
              </a:rPr>
              <a:t>More integration between health and social care, and more professionals working out of GP practices e.g. Social services practitioner, CPN, Physio, OT, etc.  </a:t>
            </a:r>
            <a:r>
              <a:rPr lang="en-GB" sz="1200" i="1" dirty="0">
                <a:solidFill>
                  <a:schemeClr val="tx1"/>
                </a:solidFill>
              </a:rPr>
              <a:t>(ICS survey respondent)</a:t>
            </a:r>
            <a:endParaRPr lang="en-GB" sz="1200" dirty="0">
              <a:solidFill>
                <a:srgbClr val="6D6E71"/>
              </a:solidFill>
            </a:endParaRPr>
          </a:p>
        </p:txBody>
      </p:sp>
      <p:sp>
        <p:nvSpPr>
          <p:cNvPr id="41" name="Rectangular Callout 40"/>
          <p:cNvSpPr/>
          <p:nvPr/>
        </p:nvSpPr>
        <p:spPr>
          <a:xfrm>
            <a:off x="4770750" y="5616346"/>
            <a:ext cx="3867684" cy="764982"/>
          </a:xfrm>
          <a:prstGeom prst="wedgeRectCallout">
            <a:avLst>
              <a:gd name="adj1" fmla="val -57404"/>
              <a:gd name="adj2" fmla="val 2734"/>
            </a:avLst>
          </a:prstGeom>
          <a:solidFill>
            <a:schemeClr val="bg1"/>
          </a:solidFill>
          <a:ln w="12700">
            <a:solidFill>
              <a:srgbClr val="6D6E7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6D6E71"/>
                </a:solidFill>
              </a:rPr>
              <a:t>Better communication between various agencies and professionals. </a:t>
            </a:r>
            <a:r>
              <a:rPr lang="en-GB" sz="1200" i="1" dirty="0">
                <a:solidFill>
                  <a:schemeClr val="tx1"/>
                </a:solidFill>
              </a:rPr>
              <a:t>(</a:t>
            </a:r>
            <a:r>
              <a:rPr lang="en-GB" sz="1200" i="1" dirty="0" err="1">
                <a:solidFill>
                  <a:schemeClr val="tx1"/>
                </a:solidFill>
              </a:rPr>
              <a:t>Healthwatch</a:t>
            </a:r>
            <a:r>
              <a:rPr lang="en-GB" sz="1200" i="1" dirty="0">
                <a:solidFill>
                  <a:schemeClr val="tx1"/>
                </a:solidFill>
              </a:rPr>
              <a:t> survey respondent)</a:t>
            </a:r>
            <a:endParaRPr lang="en-GB" sz="1200" dirty="0">
              <a:solidFill>
                <a:srgbClr val="6D6E71"/>
              </a:solidFill>
            </a:endParaRPr>
          </a:p>
        </p:txBody>
      </p:sp>
      <p:sp>
        <p:nvSpPr>
          <p:cNvPr id="42" name="Rectangular Callout 41"/>
          <p:cNvSpPr/>
          <p:nvPr/>
        </p:nvSpPr>
        <p:spPr>
          <a:xfrm>
            <a:off x="5535952" y="3551195"/>
            <a:ext cx="3292903" cy="1709959"/>
          </a:xfrm>
          <a:prstGeom prst="wedgeRectCallout">
            <a:avLst>
              <a:gd name="adj1" fmla="val -56638"/>
              <a:gd name="adj2" fmla="val 10966"/>
            </a:avLst>
          </a:prstGeom>
          <a:solidFill>
            <a:schemeClr val="bg1"/>
          </a:solidFill>
          <a:ln w="12700">
            <a:solidFill>
              <a:srgbClr val="6D6E7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6D6E71"/>
                </a:solidFill>
              </a:rPr>
              <a:t>Health professionals should be able to look at the health records (all of them) of each patient they are involved with including other specialists the patient may be seeing to get a fuller picture of all the patient’s needs, so the patient gets the best treatment. </a:t>
            </a:r>
            <a:r>
              <a:rPr lang="en-GB" sz="1200" i="1" dirty="0">
                <a:solidFill>
                  <a:schemeClr val="tx1"/>
                </a:solidFill>
              </a:rPr>
              <a:t>(</a:t>
            </a:r>
            <a:r>
              <a:rPr lang="en-GB" sz="1200" i="1" dirty="0" err="1">
                <a:solidFill>
                  <a:schemeClr val="tx1"/>
                </a:solidFill>
              </a:rPr>
              <a:t>Healthwatch</a:t>
            </a:r>
            <a:r>
              <a:rPr lang="en-GB" sz="1200" i="1" dirty="0">
                <a:solidFill>
                  <a:schemeClr val="tx1"/>
                </a:solidFill>
              </a:rPr>
              <a:t> survey respondent)</a:t>
            </a:r>
            <a:endParaRPr lang="en-GB" sz="1200" dirty="0">
              <a:solidFill>
                <a:srgbClr val="6D6E71"/>
              </a:solidFill>
            </a:endParaRPr>
          </a:p>
        </p:txBody>
      </p:sp>
      <p:sp>
        <p:nvSpPr>
          <p:cNvPr id="24" name="Rectangle 23"/>
          <p:cNvSpPr/>
          <p:nvPr/>
        </p:nvSpPr>
        <p:spPr>
          <a:xfrm>
            <a:off x="216024" y="116632"/>
            <a:ext cx="8676456" cy="307777"/>
          </a:xfrm>
          <a:prstGeom prst="rect">
            <a:avLst/>
          </a:prstGeom>
        </p:spPr>
        <p:txBody>
          <a:bodyPr wrap="square">
            <a:spAutoFit/>
          </a:bodyPr>
          <a:lstStyle/>
          <a:p>
            <a:r>
              <a:rPr lang="en-GB" sz="1400" b="1" dirty="0">
                <a:solidFill>
                  <a:srgbClr val="6D6E71"/>
                </a:solidFill>
              </a:rPr>
              <a:t>Survey responses</a:t>
            </a:r>
            <a:endParaRPr lang="en-GB" sz="1400" dirty="0">
              <a:solidFill>
                <a:srgbClr val="6D6E71"/>
              </a:solidFill>
            </a:endParaRPr>
          </a:p>
        </p:txBody>
      </p:sp>
    </p:spTree>
    <p:extLst>
      <p:ext uri="{BB962C8B-B14F-4D97-AF65-F5344CB8AC3E}">
        <p14:creationId xmlns:p14="http://schemas.microsoft.com/office/powerpoint/2010/main" val="3319329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Freeform 32"/>
          <p:cNvSpPr/>
          <p:nvPr/>
        </p:nvSpPr>
        <p:spPr>
          <a:xfrm rot="3827015" flipH="1">
            <a:off x="3554921" y="3776102"/>
            <a:ext cx="2985492" cy="1356132"/>
          </a:xfrm>
          <a:custGeom>
            <a:avLst/>
            <a:gdLst>
              <a:gd name="connsiteX0" fmla="*/ 0 w 3141579"/>
              <a:gd name="connsiteY0" fmla="*/ 0 h 2272632"/>
              <a:gd name="connsiteX1" fmla="*/ 3141579 w 3141579"/>
              <a:gd name="connsiteY1" fmla="*/ 788737 h 2272632"/>
              <a:gd name="connsiteX2" fmla="*/ 762000 w 3141579"/>
              <a:gd name="connsiteY2" fmla="*/ 2272632 h 2272632"/>
              <a:gd name="connsiteX3" fmla="*/ 0 w 3141579"/>
              <a:gd name="connsiteY3" fmla="*/ 0 h 2272632"/>
            </a:gdLst>
            <a:ahLst/>
            <a:cxnLst>
              <a:cxn ang="0">
                <a:pos x="connsiteX0" y="connsiteY0"/>
              </a:cxn>
              <a:cxn ang="0">
                <a:pos x="connsiteX1" y="connsiteY1"/>
              </a:cxn>
              <a:cxn ang="0">
                <a:pos x="connsiteX2" y="connsiteY2"/>
              </a:cxn>
              <a:cxn ang="0">
                <a:pos x="connsiteX3" y="connsiteY3"/>
              </a:cxn>
            </a:cxnLst>
            <a:rect l="l" t="t" r="r" b="b"/>
            <a:pathLst>
              <a:path w="3141579" h="2272632">
                <a:moveTo>
                  <a:pt x="0" y="0"/>
                </a:moveTo>
                <a:lnTo>
                  <a:pt x="3141579" y="788737"/>
                </a:lnTo>
                <a:lnTo>
                  <a:pt x="762000" y="2272632"/>
                </a:lnTo>
                <a:lnTo>
                  <a:pt x="0" y="0"/>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prstClr val="white"/>
              </a:solidFill>
            </a:endParaRPr>
          </a:p>
        </p:txBody>
      </p:sp>
      <p:sp>
        <p:nvSpPr>
          <p:cNvPr id="28" name="Freeform 27"/>
          <p:cNvSpPr/>
          <p:nvPr/>
        </p:nvSpPr>
        <p:spPr>
          <a:xfrm rot="1800808" flipH="1">
            <a:off x="3691298" y="3357520"/>
            <a:ext cx="3705584" cy="926976"/>
          </a:xfrm>
          <a:custGeom>
            <a:avLst/>
            <a:gdLst>
              <a:gd name="connsiteX0" fmla="*/ 0 w 3141579"/>
              <a:gd name="connsiteY0" fmla="*/ 0 h 2272632"/>
              <a:gd name="connsiteX1" fmla="*/ 3141579 w 3141579"/>
              <a:gd name="connsiteY1" fmla="*/ 788737 h 2272632"/>
              <a:gd name="connsiteX2" fmla="*/ 762000 w 3141579"/>
              <a:gd name="connsiteY2" fmla="*/ 2272632 h 2272632"/>
              <a:gd name="connsiteX3" fmla="*/ 0 w 3141579"/>
              <a:gd name="connsiteY3" fmla="*/ 0 h 2272632"/>
            </a:gdLst>
            <a:ahLst/>
            <a:cxnLst>
              <a:cxn ang="0">
                <a:pos x="connsiteX0" y="connsiteY0"/>
              </a:cxn>
              <a:cxn ang="0">
                <a:pos x="connsiteX1" y="connsiteY1"/>
              </a:cxn>
              <a:cxn ang="0">
                <a:pos x="connsiteX2" y="connsiteY2"/>
              </a:cxn>
              <a:cxn ang="0">
                <a:pos x="connsiteX3" y="connsiteY3"/>
              </a:cxn>
            </a:cxnLst>
            <a:rect l="l" t="t" r="r" b="b"/>
            <a:pathLst>
              <a:path w="3141579" h="2272632">
                <a:moveTo>
                  <a:pt x="0" y="0"/>
                </a:moveTo>
                <a:lnTo>
                  <a:pt x="3141579" y="788737"/>
                </a:lnTo>
                <a:lnTo>
                  <a:pt x="762000" y="2272632"/>
                </a:lnTo>
                <a:lnTo>
                  <a:pt x="0" y="0"/>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prstClr val="white"/>
              </a:solidFill>
            </a:endParaRPr>
          </a:p>
        </p:txBody>
      </p:sp>
      <p:sp>
        <p:nvSpPr>
          <p:cNvPr id="27" name="Freeform 26"/>
          <p:cNvSpPr/>
          <p:nvPr/>
        </p:nvSpPr>
        <p:spPr>
          <a:xfrm rot="18320827">
            <a:off x="2670697" y="3733365"/>
            <a:ext cx="2985492" cy="1356132"/>
          </a:xfrm>
          <a:custGeom>
            <a:avLst/>
            <a:gdLst>
              <a:gd name="connsiteX0" fmla="*/ 0 w 3141579"/>
              <a:gd name="connsiteY0" fmla="*/ 0 h 2272632"/>
              <a:gd name="connsiteX1" fmla="*/ 3141579 w 3141579"/>
              <a:gd name="connsiteY1" fmla="*/ 788737 h 2272632"/>
              <a:gd name="connsiteX2" fmla="*/ 762000 w 3141579"/>
              <a:gd name="connsiteY2" fmla="*/ 2272632 h 2272632"/>
              <a:gd name="connsiteX3" fmla="*/ 0 w 3141579"/>
              <a:gd name="connsiteY3" fmla="*/ 0 h 2272632"/>
            </a:gdLst>
            <a:ahLst/>
            <a:cxnLst>
              <a:cxn ang="0">
                <a:pos x="connsiteX0" y="connsiteY0"/>
              </a:cxn>
              <a:cxn ang="0">
                <a:pos x="connsiteX1" y="connsiteY1"/>
              </a:cxn>
              <a:cxn ang="0">
                <a:pos x="connsiteX2" y="connsiteY2"/>
              </a:cxn>
              <a:cxn ang="0">
                <a:pos x="connsiteX3" y="connsiteY3"/>
              </a:cxn>
            </a:cxnLst>
            <a:rect l="l" t="t" r="r" b="b"/>
            <a:pathLst>
              <a:path w="3141579" h="2272632">
                <a:moveTo>
                  <a:pt x="0" y="0"/>
                </a:moveTo>
                <a:lnTo>
                  <a:pt x="3141579" y="788737"/>
                </a:lnTo>
                <a:lnTo>
                  <a:pt x="762000" y="2272632"/>
                </a:lnTo>
                <a:lnTo>
                  <a:pt x="0" y="0"/>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prstClr val="white"/>
              </a:solidFill>
            </a:endParaRPr>
          </a:p>
        </p:txBody>
      </p:sp>
      <p:sp>
        <p:nvSpPr>
          <p:cNvPr id="24" name="Freeform 23"/>
          <p:cNvSpPr/>
          <p:nvPr/>
        </p:nvSpPr>
        <p:spPr>
          <a:xfrm flipH="1">
            <a:off x="4250792" y="2454543"/>
            <a:ext cx="3705584" cy="1377169"/>
          </a:xfrm>
          <a:custGeom>
            <a:avLst/>
            <a:gdLst>
              <a:gd name="connsiteX0" fmla="*/ 0 w 3141579"/>
              <a:gd name="connsiteY0" fmla="*/ 0 h 2272632"/>
              <a:gd name="connsiteX1" fmla="*/ 3141579 w 3141579"/>
              <a:gd name="connsiteY1" fmla="*/ 788737 h 2272632"/>
              <a:gd name="connsiteX2" fmla="*/ 762000 w 3141579"/>
              <a:gd name="connsiteY2" fmla="*/ 2272632 h 2272632"/>
              <a:gd name="connsiteX3" fmla="*/ 0 w 3141579"/>
              <a:gd name="connsiteY3" fmla="*/ 0 h 2272632"/>
            </a:gdLst>
            <a:ahLst/>
            <a:cxnLst>
              <a:cxn ang="0">
                <a:pos x="connsiteX0" y="connsiteY0"/>
              </a:cxn>
              <a:cxn ang="0">
                <a:pos x="connsiteX1" y="connsiteY1"/>
              </a:cxn>
              <a:cxn ang="0">
                <a:pos x="connsiteX2" y="connsiteY2"/>
              </a:cxn>
              <a:cxn ang="0">
                <a:pos x="connsiteX3" y="connsiteY3"/>
              </a:cxn>
            </a:cxnLst>
            <a:rect l="l" t="t" r="r" b="b"/>
            <a:pathLst>
              <a:path w="3141579" h="2272632">
                <a:moveTo>
                  <a:pt x="0" y="0"/>
                </a:moveTo>
                <a:lnTo>
                  <a:pt x="3141579" y="788737"/>
                </a:lnTo>
                <a:lnTo>
                  <a:pt x="762000" y="2272632"/>
                </a:lnTo>
                <a:lnTo>
                  <a:pt x="0" y="0"/>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19" name="Freeform 18"/>
          <p:cNvSpPr/>
          <p:nvPr/>
        </p:nvSpPr>
        <p:spPr>
          <a:xfrm>
            <a:off x="954514" y="2454542"/>
            <a:ext cx="3705584" cy="1377169"/>
          </a:xfrm>
          <a:custGeom>
            <a:avLst/>
            <a:gdLst>
              <a:gd name="connsiteX0" fmla="*/ 0 w 3141579"/>
              <a:gd name="connsiteY0" fmla="*/ 0 h 2272632"/>
              <a:gd name="connsiteX1" fmla="*/ 3141579 w 3141579"/>
              <a:gd name="connsiteY1" fmla="*/ 788737 h 2272632"/>
              <a:gd name="connsiteX2" fmla="*/ 762000 w 3141579"/>
              <a:gd name="connsiteY2" fmla="*/ 2272632 h 2272632"/>
              <a:gd name="connsiteX3" fmla="*/ 0 w 3141579"/>
              <a:gd name="connsiteY3" fmla="*/ 0 h 2272632"/>
            </a:gdLst>
            <a:ahLst/>
            <a:cxnLst>
              <a:cxn ang="0">
                <a:pos x="connsiteX0" y="connsiteY0"/>
              </a:cxn>
              <a:cxn ang="0">
                <a:pos x="connsiteX1" y="connsiteY1"/>
              </a:cxn>
              <a:cxn ang="0">
                <a:pos x="connsiteX2" y="connsiteY2"/>
              </a:cxn>
              <a:cxn ang="0">
                <a:pos x="connsiteX3" y="connsiteY3"/>
              </a:cxn>
            </a:cxnLst>
            <a:rect l="l" t="t" r="r" b="b"/>
            <a:pathLst>
              <a:path w="3141579" h="2272632">
                <a:moveTo>
                  <a:pt x="0" y="0"/>
                </a:moveTo>
                <a:lnTo>
                  <a:pt x="3141579" y="788737"/>
                </a:lnTo>
                <a:lnTo>
                  <a:pt x="762000" y="2272632"/>
                </a:lnTo>
                <a:lnTo>
                  <a:pt x="0" y="0"/>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16" name="Freeform 15"/>
          <p:cNvSpPr/>
          <p:nvPr/>
        </p:nvSpPr>
        <p:spPr>
          <a:xfrm rot="19799192">
            <a:off x="1299721" y="3370131"/>
            <a:ext cx="3705584" cy="1153660"/>
          </a:xfrm>
          <a:custGeom>
            <a:avLst/>
            <a:gdLst>
              <a:gd name="connsiteX0" fmla="*/ 0 w 3141579"/>
              <a:gd name="connsiteY0" fmla="*/ 0 h 2272632"/>
              <a:gd name="connsiteX1" fmla="*/ 3141579 w 3141579"/>
              <a:gd name="connsiteY1" fmla="*/ 788737 h 2272632"/>
              <a:gd name="connsiteX2" fmla="*/ 762000 w 3141579"/>
              <a:gd name="connsiteY2" fmla="*/ 2272632 h 2272632"/>
              <a:gd name="connsiteX3" fmla="*/ 0 w 3141579"/>
              <a:gd name="connsiteY3" fmla="*/ 0 h 2272632"/>
            </a:gdLst>
            <a:ahLst/>
            <a:cxnLst>
              <a:cxn ang="0">
                <a:pos x="connsiteX0" y="connsiteY0"/>
              </a:cxn>
              <a:cxn ang="0">
                <a:pos x="connsiteX1" y="connsiteY1"/>
              </a:cxn>
              <a:cxn ang="0">
                <a:pos x="connsiteX2" y="connsiteY2"/>
              </a:cxn>
              <a:cxn ang="0">
                <a:pos x="connsiteX3" y="connsiteY3"/>
              </a:cxn>
            </a:cxnLst>
            <a:rect l="l" t="t" r="r" b="b"/>
            <a:pathLst>
              <a:path w="3141579" h="2272632">
                <a:moveTo>
                  <a:pt x="0" y="0"/>
                </a:moveTo>
                <a:lnTo>
                  <a:pt x="3141579" y="788737"/>
                </a:lnTo>
                <a:lnTo>
                  <a:pt x="762000" y="2272632"/>
                </a:lnTo>
                <a:lnTo>
                  <a:pt x="0" y="0"/>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prstClr val="white"/>
              </a:solidFill>
            </a:endParaRPr>
          </a:p>
        </p:txBody>
      </p:sp>
      <p:sp>
        <p:nvSpPr>
          <p:cNvPr id="3" name="Slide Number Placeholder 2"/>
          <p:cNvSpPr>
            <a:spLocks noGrp="1"/>
          </p:cNvSpPr>
          <p:nvPr>
            <p:ph type="sldNum" sz="quarter" idx="4"/>
          </p:nvPr>
        </p:nvSpPr>
        <p:spPr/>
        <p:txBody>
          <a:bodyPr/>
          <a:lstStyle/>
          <a:p>
            <a:fld id="{A4C18273-3B06-4AC5-BD96-A00D2AA2E2E6}" type="slidenum">
              <a:rPr lang="en-GB" smtClean="0"/>
              <a:pPr/>
              <a:t>37</a:t>
            </a:fld>
            <a:endParaRPr lang="en-GB" dirty="0"/>
          </a:p>
        </p:txBody>
      </p:sp>
      <p:sp>
        <p:nvSpPr>
          <p:cNvPr id="4" name="Title 3"/>
          <p:cNvSpPr txBox="1">
            <a:spLocks/>
          </p:cNvSpPr>
          <p:nvPr/>
        </p:nvSpPr>
        <p:spPr>
          <a:xfrm>
            <a:off x="251520" y="548680"/>
            <a:ext cx="7384078" cy="1080120"/>
          </a:xfrm>
          <a:prstGeom prst="rect">
            <a:avLst/>
          </a:prstGeom>
        </p:spPr>
        <p:txBody>
          <a:bodyPr vert="horz" lIns="91440" tIns="45720" rIns="91440" bIns="45720" rtlCol="0" anchor="t">
            <a:noAutofit/>
          </a:bodyPr>
          <a:lstStyle>
            <a:lvl1pPr algn="l" defTabSz="914400" rtl="0" eaLnBrk="1" latinLnBrk="0" hangingPunct="1">
              <a:spcBef>
                <a:spcPct val="0"/>
              </a:spcBef>
              <a:buNone/>
              <a:defRPr lang="en-US" sz="1600" b="0" i="1"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b="1" i="0" dirty="0">
                <a:solidFill>
                  <a:srgbClr val="6D6E71"/>
                </a:solidFill>
              </a:rPr>
              <a:t>Focus on Care in the Neighbourhood will keep people out of hospital and at home longer</a:t>
            </a:r>
            <a:endParaRPr sz="2000" b="1" i="0" dirty="0">
              <a:solidFill>
                <a:srgbClr val="6D6E71"/>
              </a:solidFill>
            </a:endParaRPr>
          </a:p>
          <a:p>
            <a:r>
              <a:rPr sz="1400" i="0" dirty="0">
                <a:solidFill>
                  <a:srgbClr val="6D6E71"/>
                </a:solidFill>
              </a:rPr>
              <a:t>There is overwhelming support for increasing care in</a:t>
            </a:r>
            <a:r>
              <a:rPr lang="en-GB" sz="1400" i="0" dirty="0">
                <a:solidFill>
                  <a:srgbClr val="6D6E71"/>
                </a:solidFill>
              </a:rPr>
              <a:t> the</a:t>
            </a:r>
            <a:r>
              <a:rPr sz="1400" i="0" dirty="0">
                <a:solidFill>
                  <a:srgbClr val="6D6E71"/>
                </a:solidFill>
              </a:rPr>
              <a:t> </a:t>
            </a:r>
            <a:r>
              <a:rPr sz="1400" i="0" dirty="0" err="1">
                <a:solidFill>
                  <a:srgbClr val="6D6E71"/>
                </a:solidFill>
              </a:rPr>
              <a:t>neighbourhood</a:t>
            </a:r>
            <a:r>
              <a:rPr sz="1400" i="0" dirty="0">
                <a:solidFill>
                  <a:srgbClr val="6D6E71"/>
                </a:solidFill>
              </a:rPr>
              <a:t>, and this is expected to have wide reaching improvements</a:t>
            </a:r>
            <a:endParaRPr sz="1800" i="0" dirty="0">
              <a:solidFill>
                <a:srgbClr val="6D6E71"/>
              </a:solidFill>
            </a:endParaRPr>
          </a:p>
        </p:txBody>
      </p:sp>
      <p:pic>
        <p:nvPicPr>
          <p:cNvPr id="8" name="Picture 7" descr="DJS_coloured-backgrounds-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7" y="-99392"/>
            <a:ext cx="9144000" cy="837363"/>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5597" y="83885"/>
            <a:ext cx="1400899" cy="1400899"/>
          </a:xfrm>
          <a:prstGeom prst="rect">
            <a:avLst/>
          </a:prstGeom>
          <a:effectLst>
            <a:outerShdw blurRad="50800" dist="38100" dir="2700000" algn="tl" rotWithShape="0">
              <a:prstClr val="black">
                <a:alpha val="40000"/>
              </a:prstClr>
            </a:outerShdw>
          </a:effectLst>
        </p:spPr>
      </p:pic>
      <p:sp>
        <p:nvSpPr>
          <p:cNvPr id="13" name="Rectangle 12"/>
          <p:cNvSpPr/>
          <p:nvPr/>
        </p:nvSpPr>
        <p:spPr>
          <a:xfrm>
            <a:off x="251520" y="168895"/>
            <a:ext cx="8676456" cy="307777"/>
          </a:xfrm>
          <a:prstGeom prst="rect">
            <a:avLst/>
          </a:prstGeom>
        </p:spPr>
        <p:txBody>
          <a:bodyPr wrap="square">
            <a:spAutoFit/>
          </a:bodyPr>
          <a:lstStyle/>
          <a:p>
            <a:r>
              <a:rPr lang="en-GB" sz="1400" b="1" dirty="0">
                <a:solidFill>
                  <a:srgbClr val="6D6E71"/>
                </a:solidFill>
              </a:rPr>
              <a:t>Key themes from focus groups and engagement events</a:t>
            </a:r>
            <a:endParaRPr lang="en-GB" sz="1400" dirty="0">
              <a:solidFill>
                <a:srgbClr val="6D6E71"/>
              </a:solidFill>
            </a:endParaRPr>
          </a:p>
        </p:txBody>
      </p:sp>
      <p:sp>
        <p:nvSpPr>
          <p:cNvPr id="15" name="Oval 14"/>
          <p:cNvSpPr/>
          <p:nvPr/>
        </p:nvSpPr>
        <p:spPr>
          <a:xfrm>
            <a:off x="3563888" y="2060848"/>
            <a:ext cx="2192421" cy="2192421"/>
          </a:xfrm>
          <a:prstGeom prst="ellipse">
            <a:avLst/>
          </a:prstGeom>
          <a:solidFill>
            <a:srgbClr val="F2F2F2"/>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en-GB" sz="1400" b="1" dirty="0">
                <a:solidFill>
                  <a:srgbClr val="6D6E71"/>
                </a:solidFill>
              </a:rPr>
              <a:t>Providing services locally will significantly impact on various issues</a:t>
            </a:r>
          </a:p>
        </p:txBody>
      </p:sp>
      <p:sp>
        <p:nvSpPr>
          <p:cNvPr id="17" name="Oval 16"/>
          <p:cNvSpPr>
            <a:spLocks noChangeAspect="1"/>
          </p:cNvSpPr>
          <p:nvPr/>
        </p:nvSpPr>
        <p:spPr>
          <a:xfrm>
            <a:off x="683568" y="2248342"/>
            <a:ext cx="1691968" cy="1691968"/>
          </a:xfrm>
          <a:prstGeom prst="ellipse">
            <a:avLst/>
          </a:prstGeom>
          <a:solidFill>
            <a:schemeClr val="accent2"/>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prstClr val="white"/>
              </a:solidFill>
            </a:endParaRPr>
          </a:p>
        </p:txBody>
      </p:sp>
      <p:sp>
        <p:nvSpPr>
          <p:cNvPr id="18" name="Rectangle 1"/>
          <p:cNvSpPr>
            <a:spLocks noChangeArrowheads="1"/>
          </p:cNvSpPr>
          <p:nvPr/>
        </p:nvSpPr>
        <p:spPr bwMode="auto">
          <a:xfrm>
            <a:off x="827584" y="2608382"/>
            <a:ext cx="1368152"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20000"/>
              </a:lnSpc>
              <a:spcBef>
                <a:spcPts val="600"/>
              </a:spcBef>
              <a:spcAft>
                <a:spcPts val="600"/>
              </a:spcAft>
              <a:buClr>
                <a:srgbClr val="FF3399"/>
              </a:buClr>
              <a:buSzPct val="125000"/>
            </a:pPr>
            <a:r>
              <a:rPr lang="en-GB" sz="1400" b="1" dirty="0">
                <a:solidFill>
                  <a:prstClr val="white"/>
                </a:solidFill>
                <a:ea typeface="Verdana" panose="020B0604030504040204" pitchFamily="34" charset="0"/>
                <a:cs typeface="Verdana" panose="020B0604030504040204" pitchFamily="34" charset="0"/>
              </a:rPr>
              <a:t>Reduce hospital admissions</a:t>
            </a:r>
          </a:p>
        </p:txBody>
      </p:sp>
      <p:sp>
        <p:nvSpPr>
          <p:cNvPr id="20" name="Oval 19"/>
          <p:cNvSpPr>
            <a:spLocks noChangeAspect="1"/>
          </p:cNvSpPr>
          <p:nvPr/>
        </p:nvSpPr>
        <p:spPr>
          <a:xfrm>
            <a:off x="1115616" y="3861048"/>
            <a:ext cx="1691968" cy="1691968"/>
          </a:xfrm>
          <a:prstGeom prst="ellipse">
            <a:avLst/>
          </a:prstGeom>
          <a:solidFill>
            <a:schemeClr val="accent2"/>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prstClr val="white"/>
              </a:solidFill>
            </a:endParaRPr>
          </a:p>
        </p:txBody>
      </p:sp>
      <p:sp>
        <p:nvSpPr>
          <p:cNvPr id="21" name="Rectangle 1"/>
          <p:cNvSpPr>
            <a:spLocks noChangeArrowheads="1"/>
          </p:cNvSpPr>
          <p:nvPr/>
        </p:nvSpPr>
        <p:spPr bwMode="auto">
          <a:xfrm>
            <a:off x="1187624" y="4074503"/>
            <a:ext cx="151216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20000"/>
              </a:lnSpc>
              <a:spcBef>
                <a:spcPts val="600"/>
              </a:spcBef>
              <a:spcAft>
                <a:spcPts val="600"/>
              </a:spcAft>
              <a:buClr>
                <a:srgbClr val="FF3399"/>
              </a:buClr>
              <a:buSzPct val="125000"/>
            </a:pPr>
            <a:r>
              <a:rPr lang="en-GB" sz="1400" b="1" dirty="0">
                <a:solidFill>
                  <a:prstClr val="white"/>
                </a:solidFill>
                <a:ea typeface="Verdana" panose="020B0604030504040204" pitchFamily="34" charset="0"/>
                <a:cs typeface="Verdana" panose="020B0604030504040204" pitchFamily="34" charset="0"/>
              </a:rPr>
              <a:t>People will be more likely to access services</a:t>
            </a:r>
          </a:p>
        </p:txBody>
      </p:sp>
      <p:sp>
        <p:nvSpPr>
          <p:cNvPr id="22" name="Oval 21"/>
          <p:cNvSpPr>
            <a:spLocks noChangeAspect="1"/>
          </p:cNvSpPr>
          <p:nvPr/>
        </p:nvSpPr>
        <p:spPr>
          <a:xfrm>
            <a:off x="2771800" y="4545344"/>
            <a:ext cx="1691968" cy="1691968"/>
          </a:xfrm>
          <a:prstGeom prst="ellipse">
            <a:avLst/>
          </a:prstGeom>
          <a:solidFill>
            <a:schemeClr val="accent2"/>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prstClr val="white"/>
              </a:solidFill>
            </a:endParaRPr>
          </a:p>
        </p:txBody>
      </p:sp>
      <p:sp>
        <p:nvSpPr>
          <p:cNvPr id="23" name="Rectangle 1"/>
          <p:cNvSpPr>
            <a:spLocks noChangeArrowheads="1"/>
          </p:cNvSpPr>
          <p:nvPr/>
        </p:nvSpPr>
        <p:spPr bwMode="auto">
          <a:xfrm>
            <a:off x="2915816" y="4937334"/>
            <a:ext cx="1368152"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20000"/>
              </a:lnSpc>
              <a:spcBef>
                <a:spcPts val="600"/>
              </a:spcBef>
              <a:spcAft>
                <a:spcPts val="600"/>
              </a:spcAft>
              <a:buClr>
                <a:srgbClr val="FF3399"/>
              </a:buClr>
              <a:buSzPct val="125000"/>
            </a:pPr>
            <a:r>
              <a:rPr lang="en-GB" sz="1400" b="1" dirty="0">
                <a:solidFill>
                  <a:prstClr val="white"/>
                </a:solidFill>
                <a:ea typeface="Verdana" panose="020B0604030504040204" pitchFamily="34" charset="0"/>
                <a:cs typeface="Verdana" panose="020B0604030504040204" pitchFamily="34" charset="0"/>
              </a:rPr>
              <a:t>Continuity of care will improve</a:t>
            </a:r>
          </a:p>
        </p:txBody>
      </p:sp>
      <p:sp>
        <p:nvSpPr>
          <p:cNvPr id="25" name="Oval 24"/>
          <p:cNvSpPr>
            <a:spLocks noChangeAspect="1"/>
          </p:cNvSpPr>
          <p:nvPr/>
        </p:nvSpPr>
        <p:spPr>
          <a:xfrm>
            <a:off x="6768464" y="2248342"/>
            <a:ext cx="1691968" cy="1691968"/>
          </a:xfrm>
          <a:prstGeom prst="ellipse">
            <a:avLst/>
          </a:prstGeom>
          <a:solidFill>
            <a:schemeClr val="accent2"/>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prstClr val="white"/>
              </a:solidFill>
            </a:endParaRPr>
          </a:p>
        </p:txBody>
      </p:sp>
      <p:sp>
        <p:nvSpPr>
          <p:cNvPr id="26" name="Rectangle 1"/>
          <p:cNvSpPr>
            <a:spLocks noChangeArrowheads="1"/>
          </p:cNvSpPr>
          <p:nvPr/>
        </p:nvSpPr>
        <p:spPr bwMode="auto">
          <a:xfrm>
            <a:off x="6912480" y="2518562"/>
            <a:ext cx="1475944"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20000"/>
              </a:lnSpc>
              <a:spcBef>
                <a:spcPts val="600"/>
              </a:spcBef>
              <a:spcAft>
                <a:spcPts val="600"/>
              </a:spcAft>
              <a:buClr>
                <a:srgbClr val="FF3399"/>
              </a:buClr>
              <a:buSzPct val="125000"/>
            </a:pPr>
            <a:r>
              <a:rPr lang="en-GB" sz="1400" b="1" dirty="0">
                <a:solidFill>
                  <a:prstClr val="white"/>
                </a:solidFill>
                <a:ea typeface="Verdana" panose="020B0604030504040204" pitchFamily="34" charset="0"/>
                <a:cs typeface="Verdana" panose="020B0604030504040204" pitchFamily="34" charset="0"/>
              </a:rPr>
              <a:t>Enable people to stay at home longer</a:t>
            </a:r>
          </a:p>
        </p:txBody>
      </p:sp>
      <p:sp>
        <p:nvSpPr>
          <p:cNvPr id="29" name="Oval 28"/>
          <p:cNvSpPr>
            <a:spLocks noChangeAspect="1"/>
          </p:cNvSpPr>
          <p:nvPr/>
        </p:nvSpPr>
        <p:spPr>
          <a:xfrm>
            <a:off x="6120392" y="3861048"/>
            <a:ext cx="1691968" cy="1691968"/>
          </a:xfrm>
          <a:prstGeom prst="ellipse">
            <a:avLst/>
          </a:prstGeom>
          <a:solidFill>
            <a:schemeClr val="accent2"/>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prstClr val="white"/>
              </a:solidFill>
            </a:endParaRPr>
          </a:p>
        </p:txBody>
      </p:sp>
      <p:sp>
        <p:nvSpPr>
          <p:cNvPr id="30" name="Rectangle 1"/>
          <p:cNvSpPr>
            <a:spLocks noChangeArrowheads="1"/>
          </p:cNvSpPr>
          <p:nvPr/>
        </p:nvSpPr>
        <p:spPr bwMode="auto">
          <a:xfrm>
            <a:off x="6300192" y="4066514"/>
            <a:ext cx="1368152"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20000"/>
              </a:lnSpc>
              <a:spcBef>
                <a:spcPts val="600"/>
              </a:spcBef>
              <a:spcAft>
                <a:spcPts val="600"/>
              </a:spcAft>
              <a:buClr>
                <a:srgbClr val="FF3399"/>
              </a:buClr>
              <a:buSzPct val="125000"/>
            </a:pPr>
            <a:r>
              <a:rPr lang="en-GB" sz="1400" b="1" dirty="0">
                <a:solidFill>
                  <a:prstClr val="white"/>
                </a:solidFill>
                <a:ea typeface="Verdana" panose="020B0604030504040204" pitchFamily="34" charset="0"/>
                <a:cs typeface="Verdana" panose="020B0604030504040204" pitchFamily="34" charset="0"/>
              </a:rPr>
              <a:t>Enable quicker hospital discharge</a:t>
            </a:r>
          </a:p>
        </p:txBody>
      </p:sp>
      <p:sp>
        <p:nvSpPr>
          <p:cNvPr id="31" name="Oval 30"/>
          <p:cNvSpPr>
            <a:spLocks noChangeAspect="1"/>
          </p:cNvSpPr>
          <p:nvPr/>
        </p:nvSpPr>
        <p:spPr>
          <a:xfrm>
            <a:off x="4572000" y="4581128"/>
            <a:ext cx="1691968" cy="1691968"/>
          </a:xfrm>
          <a:prstGeom prst="ellipse">
            <a:avLst/>
          </a:prstGeom>
          <a:solidFill>
            <a:schemeClr val="accent2"/>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prstClr val="white"/>
              </a:solidFill>
            </a:endParaRPr>
          </a:p>
        </p:txBody>
      </p:sp>
      <p:sp>
        <p:nvSpPr>
          <p:cNvPr id="32" name="Rectangle 1"/>
          <p:cNvSpPr>
            <a:spLocks noChangeArrowheads="1"/>
          </p:cNvSpPr>
          <p:nvPr/>
        </p:nvSpPr>
        <p:spPr bwMode="auto">
          <a:xfrm>
            <a:off x="4716016" y="4869160"/>
            <a:ext cx="1368152"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20000"/>
              </a:lnSpc>
              <a:spcBef>
                <a:spcPts val="600"/>
              </a:spcBef>
              <a:spcAft>
                <a:spcPts val="600"/>
              </a:spcAft>
              <a:buClr>
                <a:srgbClr val="FF3399"/>
              </a:buClr>
              <a:buSzPct val="125000"/>
            </a:pPr>
            <a:r>
              <a:rPr lang="en-GB" sz="1400" b="1" dirty="0">
                <a:solidFill>
                  <a:prstClr val="white"/>
                </a:solidFill>
                <a:ea typeface="Verdana" panose="020B0604030504040204" pitchFamily="34" charset="0"/>
                <a:cs typeface="Verdana" panose="020B0604030504040204" pitchFamily="34" charset="0"/>
              </a:rPr>
              <a:t>Problems may be identified sooner</a:t>
            </a:r>
          </a:p>
        </p:txBody>
      </p:sp>
    </p:spTree>
    <p:extLst>
      <p:ext uri="{BB962C8B-B14F-4D97-AF65-F5344CB8AC3E}">
        <p14:creationId xmlns:p14="http://schemas.microsoft.com/office/powerpoint/2010/main" val="27980918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Freeform 48"/>
          <p:cNvSpPr/>
          <p:nvPr/>
        </p:nvSpPr>
        <p:spPr>
          <a:xfrm flipH="1">
            <a:off x="4096140" y="3896596"/>
            <a:ext cx="3965816" cy="2075655"/>
          </a:xfrm>
          <a:custGeom>
            <a:avLst/>
            <a:gdLst>
              <a:gd name="connsiteX0" fmla="*/ 0 w 3141579"/>
              <a:gd name="connsiteY0" fmla="*/ 0 h 2272632"/>
              <a:gd name="connsiteX1" fmla="*/ 3141579 w 3141579"/>
              <a:gd name="connsiteY1" fmla="*/ 788737 h 2272632"/>
              <a:gd name="connsiteX2" fmla="*/ 762000 w 3141579"/>
              <a:gd name="connsiteY2" fmla="*/ 2272632 h 2272632"/>
              <a:gd name="connsiteX3" fmla="*/ 0 w 3141579"/>
              <a:gd name="connsiteY3" fmla="*/ 0 h 2272632"/>
            </a:gdLst>
            <a:ahLst/>
            <a:cxnLst>
              <a:cxn ang="0">
                <a:pos x="connsiteX0" y="connsiteY0"/>
              </a:cxn>
              <a:cxn ang="0">
                <a:pos x="connsiteX1" y="connsiteY1"/>
              </a:cxn>
              <a:cxn ang="0">
                <a:pos x="connsiteX2" y="connsiteY2"/>
              </a:cxn>
              <a:cxn ang="0">
                <a:pos x="connsiteX3" y="connsiteY3"/>
              </a:cxn>
            </a:cxnLst>
            <a:rect l="l" t="t" r="r" b="b"/>
            <a:pathLst>
              <a:path w="3141579" h="2272632">
                <a:moveTo>
                  <a:pt x="0" y="0"/>
                </a:moveTo>
                <a:lnTo>
                  <a:pt x="3141579" y="788737"/>
                </a:lnTo>
                <a:lnTo>
                  <a:pt x="762000" y="2272632"/>
                </a:lnTo>
                <a:lnTo>
                  <a:pt x="0" y="0"/>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48" name="Freeform 47"/>
          <p:cNvSpPr/>
          <p:nvPr/>
        </p:nvSpPr>
        <p:spPr>
          <a:xfrm flipH="1">
            <a:off x="3437983" y="3044818"/>
            <a:ext cx="2996545" cy="1377169"/>
          </a:xfrm>
          <a:custGeom>
            <a:avLst/>
            <a:gdLst>
              <a:gd name="connsiteX0" fmla="*/ 0 w 3141579"/>
              <a:gd name="connsiteY0" fmla="*/ 0 h 2272632"/>
              <a:gd name="connsiteX1" fmla="*/ 3141579 w 3141579"/>
              <a:gd name="connsiteY1" fmla="*/ 788737 h 2272632"/>
              <a:gd name="connsiteX2" fmla="*/ 762000 w 3141579"/>
              <a:gd name="connsiteY2" fmla="*/ 2272632 h 2272632"/>
              <a:gd name="connsiteX3" fmla="*/ 0 w 3141579"/>
              <a:gd name="connsiteY3" fmla="*/ 0 h 2272632"/>
            </a:gdLst>
            <a:ahLst/>
            <a:cxnLst>
              <a:cxn ang="0">
                <a:pos x="connsiteX0" y="connsiteY0"/>
              </a:cxn>
              <a:cxn ang="0">
                <a:pos x="connsiteX1" y="connsiteY1"/>
              </a:cxn>
              <a:cxn ang="0">
                <a:pos x="connsiteX2" y="connsiteY2"/>
              </a:cxn>
              <a:cxn ang="0">
                <a:pos x="connsiteX3" y="connsiteY3"/>
              </a:cxn>
            </a:cxnLst>
            <a:rect l="l" t="t" r="r" b="b"/>
            <a:pathLst>
              <a:path w="3141579" h="2272632">
                <a:moveTo>
                  <a:pt x="0" y="0"/>
                </a:moveTo>
                <a:lnTo>
                  <a:pt x="3141579" y="788737"/>
                </a:lnTo>
                <a:lnTo>
                  <a:pt x="762000" y="2272632"/>
                </a:lnTo>
                <a:lnTo>
                  <a:pt x="0" y="0"/>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28" name="Freeform 27"/>
          <p:cNvSpPr/>
          <p:nvPr/>
        </p:nvSpPr>
        <p:spPr>
          <a:xfrm rot="1800808" flipH="1">
            <a:off x="157498" y="3652925"/>
            <a:ext cx="5669083" cy="1365910"/>
          </a:xfrm>
          <a:custGeom>
            <a:avLst/>
            <a:gdLst>
              <a:gd name="connsiteX0" fmla="*/ 0 w 3141579"/>
              <a:gd name="connsiteY0" fmla="*/ 0 h 2272632"/>
              <a:gd name="connsiteX1" fmla="*/ 3141579 w 3141579"/>
              <a:gd name="connsiteY1" fmla="*/ 788737 h 2272632"/>
              <a:gd name="connsiteX2" fmla="*/ 762000 w 3141579"/>
              <a:gd name="connsiteY2" fmla="*/ 2272632 h 2272632"/>
              <a:gd name="connsiteX3" fmla="*/ 0 w 3141579"/>
              <a:gd name="connsiteY3" fmla="*/ 0 h 2272632"/>
            </a:gdLst>
            <a:ahLst/>
            <a:cxnLst>
              <a:cxn ang="0">
                <a:pos x="connsiteX0" y="connsiteY0"/>
              </a:cxn>
              <a:cxn ang="0">
                <a:pos x="connsiteX1" y="connsiteY1"/>
              </a:cxn>
              <a:cxn ang="0">
                <a:pos x="connsiteX2" y="connsiteY2"/>
              </a:cxn>
              <a:cxn ang="0">
                <a:pos x="connsiteX3" y="connsiteY3"/>
              </a:cxn>
            </a:cxnLst>
            <a:rect l="l" t="t" r="r" b="b"/>
            <a:pathLst>
              <a:path w="3141579" h="2272632">
                <a:moveTo>
                  <a:pt x="0" y="0"/>
                </a:moveTo>
                <a:lnTo>
                  <a:pt x="3141579" y="788737"/>
                </a:lnTo>
                <a:lnTo>
                  <a:pt x="762000" y="2272632"/>
                </a:lnTo>
                <a:lnTo>
                  <a:pt x="0" y="0"/>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prstClr val="white"/>
              </a:solidFill>
            </a:endParaRPr>
          </a:p>
        </p:txBody>
      </p:sp>
      <p:sp>
        <p:nvSpPr>
          <p:cNvPr id="42" name="Oval 41"/>
          <p:cNvSpPr>
            <a:spLocks noChangeAspect="1"/>
          </p:cNvSpPr>
          <p:nvPr/>
        </p:nvSpPr>
        <p:spPr>
          <a:xfrm>
            <a:off x="2592000" y="4869160"/>
            <a:ext cx="1691968" cy="1691968"/>
          </a:xfrm>
          <a:prstGeom prst="ellipse">
            <a:avLst/>
          </a:prstGeom>
          <a:solidFill>
            <a:schemeClr val="accent2"/>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prstClr val="white"/>
              </a:solidFill>
            </a:endParaRPr>
          </a:p>
        </p:txBody>
      </p:sp>
      <p:sp>
        <p:nvSpPr>
          <p:cNvPr id="39" name="Freeform 38"/>
          <p:cNvSpPr/>
          <p:nvPr/>
        </p:nvSpPr>
        <p:spPr>
          <a:xfrm rot="3827015" flipH="1">
            <a:off x="26529" y="3408962"/>
            <a:ext cx="2985492" cy="1356132"/>
          </a:xfrm>
          <a:custGeom>
            <a:avLst/>
            <a:gdLst>
              <a:gd name="connsiteX0" fmla="*/ 0 w 3141579"/>
              <a:gd name="connsiteY0" fmla="*/ 0 h 2272632"/>
              <a:gd name="connsiteX1" fmla="*/ 3141579 w 3141579"/>
              <a:gd name="connsiteY1" fmla="*/ 788737 h 2272632"/>
              <a:gd name="connsiteX2" fmla="*/ 762000 w 3141579"/>
              <a:gd name="connsiteY2" fmla="*/ 2272632 h 2272632"/>
              <a:gd name="connsiteX3" fmla="*/ 0 w 3141579"/>
              <a:gd name="connsiteY3" fmla="*/ 0 h 2272632"/>
            </a:gdLst>
            <a:ahLst/>
            <a:cxnLst>
              <a:cxn ang="0">
                <a:pos x="connsiteX0" y="connsiteY0"/>
              </a:cxn>
              <a:cxn ang="0">
                <a:pos x="connsiteX1" y="connsiteY1"/>
              </a:cxn>
              <a:cxn ang="0">
                <a:pos x="connsiteX2" y="connsiteY2"/>
              </a:cxn>
              <a:cxn ang="0">
                <a:pos x="connsiteX3" y="connsiteY3"/>
              </a:cxn>
            </a:cxnLst>
            <a:rect l="l" t="t" r="r" b="b"/>
            <a:pathLst>
              <a:path w="3141579" h="2272632">
                <a:moveTo>
                  <a:pt x="0" y="0"/>
                </a:moveTo>
                <a:lnTo>
                  <a:pt x="3141579" y="788737"/>
                </a:lnTo>
                <a:lnTo>
                  <a:pt x="762000" y="2272632"/>
                </a:lnTo>
                <a:lnTo>
                  <a:pt x="0" y="0"/>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prstClr val="white"/>
              </a:solidFill>
            </a:endParaRPr>
          </a:p>
        </p:txBody>
      </p:sp>
      <p:sp>
        <p:nvSpPr>
          <p:cNvPr id="24" name="Freeform 23"/>
          <p:cNvSpPr/>
          <p:nvPr/>
        </p:nvSpPr>
        <p:spPr>
          <a:xfrm flipH="1">
            <a:off x="958416" y="2288302"/>
            <a:ext cx="3965816" cy="1377169"/>
          </a:xfrm>
          <a:custGeom>
            <a:avLst/>
            <a:gdLst>
              <a:gd name="connsiteX0" fmla="*/ 0 w 3141579"/>
              <a:gd name="connsiteY0" fmla="*/ 0 h 2272632"/>
              <a:gd name="connsiteX1" fmla="*/ 3141579 w 3141579"/>
              <a:gd name="connsiteY1" fmla="*/ 788737 h 2272632"/>
              <a:gd name="connsiteX2" fmla="*/ 762000 w 3141579"/>
              <a:gd name="connsiteY2" fmla="*/ 2272632 h 2272632"/>
              <a:gd name="connsiteX3" fmla="*/ 0 w 3141579"/>
              <a:gd name="connsiteY3" fmla="*/ 0 h 2272632"/>
            </a:gdLst>
            <a:ahLst/>
            <a:cxnLst>
              <a:cxn ang="0">
                <a:pos x="connsiteX0" y="connsiteY0"/>
              </a:cxn>
              <a:cxn ang="0">
                <a:pos x="connsiteX1" y="connsiteY1"/>
              </a:cxn>
              <a:cxn ang="0">
                <a:pos x="connsiteX2" y="connsiteY2"/>
              </a:cxn>
              <a:cxn ang="0">
                <a:pos x="connsiteX3" y="connsiteY3"/>
              </a:cxn>
            </a:cxnLst>
            <a:rect l="l" t="t" r="r" b="b"/>
            <a:pathLst>
              <a:path w="3141579" h="2272632">
                <a:moveTo>
                  <a:pt x="0" y="0"/>
                </a:moveTo>
                <a:lnTo>
                  <a:pt x="3141579" y="788737"/>
                </a:lnTo>
                <a:lnTo>
                  <a:pt x="762000" y="2272632"/>
                </a:lnTo>
                <a:lnTo>
                  <a:pt x="0" y="0"/>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3" name="Slide Number Placeholder 2"/>
          <p:cNvSpPr>
            <a:spLocks noGrp="1"/>
          </p:cNvSpPr>
          <p:nvPr>
            <p:ph type="sldNum" sz="quarter" idx="4"/>
          </p:nvPr>
        </p:nvSpPr>
        <p:spPr/>
        <p:txBody>
          <a:bodyPr/>
          <a:lstStyle/>
          <a:p>
            <a:fld id="{A4C18273-3B06-4AC5-BD96-A00D2AA2E2E6}" type="slidenum">
              <a:rPr lang="en-GB" smtClean="0"/>
              <a:pPr/>
              <a:t>38</a:t>
            </a:fld>
            <a:endParaRPr lang="en-GB" dirty="0"/>
          </a:p>
        </p:txBody>
      </p:sp>
      <p:sp>
        <p:nvSpPr>
          <p:cNvPr id="4" name="Title 3"/>
          <p:cNvSpPr txBox="1">
            <a:spLocks/>
          </p:cNvSpPr>
          <p:nvPr/>
        </p:nvSpPr>
        <p:spPr>
          <a:xfrm>
            <a:off x="251520" y="548680"/>
            <a:ext cx="7384078" cy="1080120"/>
          </a:xfrm>
          <a:prstGeom prst="rect">
            <a:avLst/>
          </a:prstGeom>
        </p:spPr>
        <p:txBody>
          <a:bodyPr vert="horz" lIns="91440" tIns="45720" rIns="91440" bIns="45720" rtlCol="0" anchor="t">
            <a:noAutofit/>
          </a:bodyPr>
          <a:lstStyle>
            <a:lvl1pPr algn="l" defTabSz="914400" rtl="0" eaLnBrk="1" latinLnBrk="0" hangingPunct="1">
              <a:spcBef>
                <a:spcPct val="0"/>
              </a:spcBef>
              <a:buNone/>
              <a:defRPr lang="en-US" sz="1600" b="0" i="1"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b="1" i="0" dirty="0">
                <a:solidFill>
                  <a:srgbClr val="6D6E71"/>
                </a:solidFill>
              </a:rPr>
              <a:t>Local services will need to be more accessible, adequately (and appropriately) staffed</a:t>
            </a:r>
            <a:endParaRPr sz="2000" b="1" i="0" dirty="0">
              <a:solidFill>
                <a:srgbClr val="6D6E71"/>
              </a:solidFill>
            </a:endParaRPr>
          </a:p>
          <a:p>
            <a:r>
              <a:rPr lang="en-GB" sz="1400" i="0" dirty="0">
                <a:solidFill>
                  <a:srgbClr val="6D6E71"/>
                </a:solidFill>
              </a:rPr>
              <a:t>Whilst investing in more local services is seen as a positive move, people feel several factors need to be considered, in particular improving access to services (mainly those provided in GP surgeries).</a:t>
            </a:r>
            <a:endParaRPr sz="1800" i="0" dirty="0">
              <a:solidFill>
                <a:srgbClr val="6D6E71"/>
              </a:solidFill>
            </a:endParaRPr>
          </a:p>
        </p:txBody>
      </p:sp>
      <p:pic>
        <p:nvPicPr>
          <p:cNvPr id="8" name="Picture 7" descr="DJS_coloured-backgrounds-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7" y="-99392"/>
            <a:ext cx="9144000" cy="837363"/>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5597" y="83885"/>
            <a:ext cx="1400899" cy="1400899"/>
          </a:xfrm>
          <a:prstGeom prst="rect">
            <a:avLst/>
          </a:prstGeom>
          <a:effectLst>
            <a:outerShdw blurRad="50800" dist="38100" dir="2700000" algn="tl" rotWithShape="0">
              <a:prstClr val="black">
                <a:alpha val="40000"/>
              </a:prstClr>
            </a:outerShdw>
          </a:effectLst>
        </p:spPr>
      </p:pic>
      <p:sp>
        <p:nvSpPr>
          <p:cNvPr id="13" name="Rectangle 12"/>
          <p:cNvSpPr/>
          <p:nvPr/>
        </p:nvSpPr>
        <p:spPr>
          <a:xfrm>
            <a:off x="251520" y="168895"/>
            <a:ext cx="8676456" cy="307777"/>
          </a:xfrm>
          <a:prstGeom prst="rect">
            <a:avLst/>
          </a:prstGeom>
        </p:spPr>
        <p:txBody>
          <a:bodyPr wrap="square">
            <a:spAutoFit/>
          </a:bodyPr>
          <a:lstStyle/>
          <a:p>
            <a:r>
              <a:rPr lang="en-GB" sz="1400" b="1" dirty="0">
                <a:solidFill>
                  <a:srgbClr val="6D6E71"/>
                </a:solidFill>
              </a:rPr>
              <a:t>Key themes from focus groups and engagement events</a:t>
            </a:r>
            <a:endParaRPr lang="en-GB" sz="1400" dirty="0">
              <a:solidFill>
                <a:srgbClr val="6D6E71"/>
              </a:solidFill>
            </a:endParaRPr>
          </a:p>
        </p:txBody>
      </p:sp>
      <p:sp>
        <p:nvSpPr>
          <p:cNvPr id="15" name="Oval 14"/>
          <p:cNvSpPr/>
          <p:nvPr/>
        </p:nvSpPr>
        <p:spPr>
          <a:xfrm>
            <a:off x="271512" y="1894607"/>
            <a:ext cx="2192421" cy="2192421"/>
          </a:xfrm>
          <a:prstGeom prst="ellipse">
            <a:avLst/>
          </a:prstGeom>
          <a:solidFill>
            <a:srgbClr val="F2F2F2"/>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sz="1400" b="1" dirty="0">
              <a:solidFill>
                <a:srgbClr val="6D6E71"/>
              </a:solidFill>
            </a:endParaRPr>
          </a:p>
        </p:txBody>
      </p:sp>
      <p:sp>
        <p:nvSpPr>
          <p:cNvPr id="25" name="Oval 24"/>
          <p:cNvSpPr>
            <a:spLocks noChangeAspect="1"/>
          </p:cNvSpPr>
          <p:nvPr/>
        </p:nvSpPr>
        <p:spPr>
          <a:xfrm>
            <a:off x="3476088" y="2082101"/>
            <a:ext cx="2104024" cy="2104024"/>
          </a:xfrm>
          <a:prstGeom prst="ellipse">
            <a:avLst/>
          </a:prstGeom>
          <a:solidFill>
            <a:schemeClr val="accent2"/>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prstClr val="white"/>
              </a:solidFill>
            </a:endParaRPr>
          </a:p>
        </p:txBody>
      </p:sp>
      <p:sp>
        <p:nvSpPr>
          <p:cNvPr id="26" name="Rectangle 1"/>
          <p:cNvSpPr>
            <a:spLocks noChangeArrowheads="1"/>
          </p:cNvSpPr>
          <p:nvPr/>
        </p:nvSpPr>
        <p:spPr bwMode="auto">
          <a:xfrm>
            <a:off x="3620104" y="2352321"/>
            <a:ext cx="181599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20000"/>
              </a:lnSpc>
              <a:spcBef>
                <a:spcPts val="600"/>
              </a:spcBef>
              <a:spcAft>
                <a:spcPts val="600"/>
              </a:spcAft>
              <a:buClr>
                <a:srgbClr val="FF3399"/>
              </a:buClr>
              <a:buSzPct val="125000"/>
            </a:pPr>
            <a:r>
              <a:rPr lang="en-GB" sz="1400" b="1" dirty="0">
                <a:solidFill>
                  <a:prstClr val="white"/>
                </a:solidFill>
                <a:ea typeface="Verdana" panose="020B0604030504040204" pitchFamily="34" charset="0"/>
                <a:cs typeface="Verdana" panose="020B0604030504040204" pitchFamily="34" charset="0"/>
              </a:rPr>
              <a:t>Focus on improving care home standards and supporting carers</a:t>
            </a:r>
          </a:p>
        </p:txBody>
      </p:sp>
      <p:sp>
        <p:nvSpPr>
          <p:cNvPr id="29" name="Oval 28"/>
          <p:cNvSpPr>
            <a:spLocks noChangeAspect="1"/>
          </p:cNvSpPr>
          <p:nvPr/>
        </p:nvSpPr>
        <p:spPr>
          <a:xfrm>
            <a:off x="5599660" y="4632197"/>
            <a:ext cx="1691968" cy="1691968"/>
          </a:xfrm>
          <a:prstGeom prst="ellipse">
            <a:avLst/>
          </a:prstGeom>
          <a:solidFill>
            <a:schemeClr val="accent2"/>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prstClr val="white"/>
              </a:solidFill>
            </a:endParaRPr>
          </a:p>
        </p:txBody>
      </p:sp>
      <p:sp>
        <p:nvSpPr>
          <p:cNvPr id="30" name="Rectangle 1"/>
          <p:cNvSpPr>
            <a:spLocks noChangeArrowheads="1"/>
          </p:cNvSpPr>
          <p:nvPr/>
        </p:nvSpPr>
        <p:spPr bwMode="auto">
          <a:xfrm>
            <a:off x="5635444" y="4759370"/>
            <a:ext cx="165618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20000"/>
              </a:lnSpc>
              <a:spcBef>
                <a:spcPts val="600"/>
              </a:spcBef>
              <a:spcAft>
                <a:spcPts val="600"/>
              </a:spcAft>
              <a:buClr>
                <a:srgbClr val="FF3399"/>
              </a:buClr>
              <a:buSzPct val="125000"/>
            </a:pPr>
            <a:r>
              <a:rPr lang="en-GB" sz="1400" b="1" dirty="0">
                <a:solidFill>
                  <a:prstClr val="white"/>
                </a:solidFill>
                <a:ea typeface="Verdana" panose="020B0604030504040204" pitchFamily="34" charset="0"/>
                <a:cs typeface="Verdana" panose="020B0604030504040204" pitchFamily="34" charset="0"/>
              </a:rPr>
              <a:t>GP receptionists not deciding who people should see</a:t>
            </a:r>
          </a:p>
        </p:txBody>
      </p:sp>
      <p:sp>
        <p:nvSpPr>
          <p:cNvPr id="2" name="Rectangle 1"/>
          <p:cNvSpPr/>
          <p:nvPr/>
        </p:nvSpPr>
        <p:spPr>
          <a:xfrm>
            <a:off x="343520" y="2254647"/>
            <a:ext cx="2048405" cy="1600438"/>
          </a:xfrm>
          <a:prstGeom prst="rect">
            <a:avLst/>
          </a:prstGeom>
        </p:spPr>
        <p:txBody>
          <a:bodyPr wrap="square">
            <a:spAutoFit/>
          </a:bodyPr>
          <a:lstStyle/>
          <a:p>
            <a:pPr algn="ctr" defTabSz="457200">
              <a:defRPr/>
            </a:pPr>
            <a:r>
              <a:rPr lang="en-GB" sz="1400" b="1" dirty="0">
                <a:solidFill>
                  <a:srgbClr val="6D6E71"/>
                </a:solidFill>
              </a:rPr>
              <a:t>People identified several factors they feel are crucial to the success of ‘Care in the Neighbourhood’</a:t>
            </a:r>
          </a:p>
        </p:txBody>
      </p:sp>
      <p:sp>
        <p:nvSpPr>
          <p:cNvPr id="35" name="Oval 34"/>
          <p:cNvSpPr>
            <a:spLocks noChangeAspect="1"/>
          </p:cNvSpPr>
          <p:nvPr/>
        </p:nvSpPr>
        <p:spPr>
          <a:xfrm>
            <a:off x="2625553" y="3356992"/>
            <a:ext cx="1691968" cy="1691968"/>
          </a:xfrm>
          <a:prstGeom prst="ellipse">
            <a:avLst/>
          </a:prstGeom>
          <a:solidFill>
            <a:schemeClr val="accent2"/>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prstClr val="white"/>
              </a:solidFill>
            </a:endParaRPr>
          </a:p>
        </p:txBody>
      </p:sp>
      <p:sp>
        <p:nvSpPr>
          <p:cNvPr id="36" name="Rectangle 1"/>
          <p:cNvSpPr>
            <a:spLocks noChangeArrowheads="1"/>
          </p:cNvSpPr>
          <p:nvPr/>
        </p:nvSpPr>
        <p:spPr bwMode="auto">
          <a:xfrm>
            <a:off x="2769569" y="3627212"/>
            <a:ext cx="1475944"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20000"/>
              </a:lnSpc>
              <a:spcBef>
                <a:spcPts val="600"/>
              </a:spcBef>
              <a:spcAft>
                <a:spcPts val="600"/>
              </a:spcAft>
              <a:buClr>
                <a:srgbClr val="FF3399"/>
              </a:buClr>
              <a:buSzPct val="125000"/>
            </a:pPr>
            <a:r>
              <a:rPr lang="en-GB" sz="1400" b="1" dirty="0">
                <a:solidFill>
                  <a:prstClr val="white"/>
                </a:solidFill>
                <a:ea typeface="Verdana" panose="020B0604030504040204" pitchFamily="34" charset="0"/>
                <a:cs typeface="Verdana" panose="020B0604030504040204" pitchFamily="34" charset="0"/>
              </a:rPr>
              <a:t>Third sector involvement needs supporting</a:t>
            </a:r>
          </a:p>
        </p:txBody>
      </p:sp>
      <p:sp>
        <p:nvSpPr>
          <p:cNvPr id="37" name="Oval 36"/>
          <p:cNvSpPr>
            <a:spLocks noChangeAspect="1"/>
          </p:cNvSpPr>
          <p:nvPr/>
        </p:nvSpPr>
        <p:spPr>
          <a:xfrm>
            <a:off x="6948264" y="3600223"/>
            <a:ext cx="1851644" cy="1851644"/>
          </a:xfrm>
          <a:prstGeom prst="ellipse">
            <a:avLst/>
          </a:prstGeom>
          <a:solidFill>
            <a:schemeClr val="accent2"/>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prstClr val="white"/>
              </a:solidFill>
            </a:endParaRPr>
          </a:p>
        </p:txBody>
      </p:sp>
      <p:sp>
        <p:nvSpPr>
          <p:cNvPr id="38" name="Rectangle 1"/>
          <p:cNvSpPr>
            <a:spLocks noChangeArrowheads="1"/>
          </p:cNvSpPr>
          <p:nvPr/>
        </p:nvSpPr>
        <p:spPr bwMode="auto">
          <a:xfrm>
            <a:off x="7004204" y="3958722"/>
            <a:ext cx="1795704"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20000"/>
              </a:lnSpc>
              <a:spcBef>
                <a:spcPts val="600"/>
              </a:spcBef>
              <a:spcAft>
                <a:spcPts val="600"/>
              </a:spcAft>
              <a:buClr>
                <a:srgbClr val="FF3399"/>
              </a:buClr>
              <a:buSzPct val="125000"/>
            </a:pPr>
            <a:r>
              <a:rPr lang="en-GB" sz="1400" b="1" dirty="0">
                <a:solidFill>
                  <a:prstClr val="white"/>
                </a:solidFill>
                <a:ea typeface="Verdana" panose="020B0604030504040204" pitchFamily="34" charset="0"/>
                <a:cs typeface="Verdana" panose="020B0604030504040204" pitchFamily="34" charset="0"/>
              </a:rPr>
              <a:t>Need to invest in wider system and community infrastructure</a:t>
            </a:r>
          </a:p>
        </p:txBody>
      </p:sp>
      <p:sp>
        <p:nvSpPr>
          <p:cNvPr id="40" name="Oval 39"/>
          <p:cNvSpPr>
            <a:spLocks noChangeAspect="1"/>
          </p:cNvSpPr>
          <p:nvPr/>
        </p:nvSpPr>
        <p:spPr>
          <a:xfrm>
            <a:off x="1079832" y="4356392"/>
            <a:ext cx="1691968" cy="1691968"/>
          </a:xfrm>
          <a:prstGeom prst="ellipse">
            <a:avLst/>
          </a:prstGeom>
          <a:solidFill>
            <a:schemeClr val="accent2"/>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prstClr val="white"/>
              </a:solidFill>
            </a:endParaRPr>
          </a:p>
        </p:txBody>
      </p:sp>
      <p:sp>
        <p:nvSpPr>
          <p:cNvPr id="41" name="Rectangle 1"/>
          <p:cNvSpPr>
            <a:spLocks noChangeArrowheads="1"/>
          </p:cNvSpPr>
          <p:nvPr/>
        </p:nvSpPr>
        <p:spPr bwMode="auto">
          <a:xfrm>
            <a:off x="1116056" y="4600946"/>
            <a:ext cx="1547952"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20000"/>
              </a:lnSpc>
              <a:spcBef>
                <a:spcPts val="600"/>
              </a:spcBef>
              <a:spcAft>
                <a:spcPts val="600"/>
              </a:spcAft>
              <a:buClr>
                <a:srgbClr val="FF3399"/>
              </a:buClr>
              <a:buSzPct val="125000"/>
            </a:pPr>
            <a:r>
              <a:rPr lang="en-GB" sz="1400" b="1" dirty="0">
                <a:solidFill>
                  <a:prstClr val="white"/>
                </a:solidFill>
                <a:ea typeface="Verdana" panose="020B0604030504040204" pitchFamily="34" charset="0"/>
                <a:cs typeface="Verdana" panose="020B0604030504040204" pitchFamily="34" charset="0"/>
              </a:rPr>
              <a:t>More services provided at GP practices</a:t>
            </a:r>
          </a:p>
        </p:txBody>
      </p:sp>
      <p:sp>
        <p:nvSpPr>
          <p:cNvPr id="43" name="Rectangle 1"/>
          <p:cNvSpPr>
            <a:spLocks noChangeArrowheads="1"/>
          </p:cNvSpPr>
          <p:nvPr/>
        </p:nvSpPr>
        <p:spPr bwMode="auto">
          <a:xfrm>
            <a:off x="2628224" y="5076472"/>
            <a:ext cx="161996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20000"/>
              </a:lnSpc>
              <a:spcBef>
                <a:spcPts val="600"/>
              </a:spcBef>
              <a:spcAft>
                <a:spcPts val="600"/>
              </a:spcAft>
              <a:buClr>
                <a:srgbClr val="FF3399"/>
              </a:buClr>
              <a:buSzPct val="125000"/>
            </a:pPr>
            <a:r>
              <a:rPr lang="en-GB" sz="1400" b="1" dirty="0">
                <a:solidFill>
                  <a:prstClr val="white"/>
                </a:solidFill>
                <a:ea typeface="Verdana" panose="020B0604030504040204" pitchFamily="34" charset="0"/>
                <a:cs typeface="Verdana" panose="020B0604030504040204" pitchFamily="34" charset="0"/>
              </a:rPr>
              <a:t>Improved access to services, esp. in GP surgeries</a:t>
            </a:r>
          </a:p>
        </p:txBody>
      </p:sp>
      <p:sp>
        <p:nvSpPr>
          <p:cNvPr id="44" name="Oval 43"/>
          <p:cNvSpPr>
            <a:spLocks noChangeAspect="1"/>
          </p:cNvSpPr>
          <p:nvPr/>
        </p:nvSpPr>
        <p:spPr>
          <a:xfrm>
            <a:off x="4096140" y="4087028"/>
            <a:ext cx="1691968" cy="1691968"/>
          </a:xfrm>
          <a:prstGeom prst="ellipse">
            <a:avLst/>
          </a:prstGeom>
          <a:solidFill>
            <a:schemeClr val="accent2"/>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prstClr val="white"/>
              </a:solidFill>
            </a:endParaRPr>
          </a:p>
        </p:txBody>
      </p:sp>
      <p:sp>
        <p:nvSpPr>
          <p:cNvPr id="45" name="Rectangle 1"/>
          <p:cNvSpPr>
            <a:spLocks noChangeArrowheads="1"/>
          </p:cNvSpPr>
          <p:nvPr/>
        </p:nvSpPr>
        <p:spPr bwMode="auto">
          <a:xfrm>
            <a:off x="4240156" y="4338836"/>
            <a:ext cx="1368152" cy="1357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20000"/>
              </a:lnSpc>
              <a:spcBef>
                <a:spcPts val="600"/>
              </a:spcBef>
              <a:spcAft>
                <a:spcPts val="600"/>
              </a:spcAft>
              <a:buClr>
                <a:srgbClr val="FF3399"/>
              </a:buClr>
              <a:buSzPct val="125000"/>
            </a:pPr>
            <a:r>
              <a:rPr lang="en-GB" sz="1400" b="1" dirty="0">
                <a:solidFill>
                  <a:prstClr val="white"/>
                </a:solidFill>
                <a:ea typeface="Verdana" panose="020B0604030504040204" pitchFamily="34" charset="0"/>
                <a:cs typeface="Verdana" panose="020B0604030504040204" pitchFamily="34" charset="0"/>
              </a:rPr>
              <a:t>Health and social care working in a joined up way</a:t>
            </a:r>
          </a:p>
        </p:txBody>
      </p:sp>
      <p:sp>
        <p:nvSpPr>
          <p:cNvPr id="46" name="Oval 45"/>
          <p:cNvSpPr>
            <a:spLocks noChangeAspect="1"/>
          </p:cNvSpPr>
          <p:nvPr/>
        </p:nvSpPr>
        <p:spPr>
          <a:xfrm>
            <a:off x="5409190" y="2672231"/>
            <a:ext cx="1882437" cy="1882437"/>
          </a:xfrm>
          <a:prstGeom prst="ellipse">
            <a:avLst/>
          </a:prstGeom>
          <a:solidFill>
            <a:schemeClr val="accent2"/>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prstClr val="white"/>
              </a:solidFill>
            </a:endParaRPr>
          </a:p>
        </p:txBody>
      </p:sp>
      <p:sp>
        <p:nvSpPr>
          <p:cNvPr id="47" name="Rectangle 1"/>
          <p:cNvSpPr>
            <a:spLocks noChangeArrowheads="1"/>
          </p:cNvSpPr>
          <p:nvPr/>
        </p:nvSpPr>
        <p:spPr bwMode="auto">
          <a:xfrm>
            <a:off x="5580112" y="2778460"/>
            <a:ext cx="1522168"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20000"/>
              </a:lnSpc>
              <a:spcBef>
                <a:spcPts val="600"/>
              </a:spcBef>
              <a:spcAft>
                <a:spcPts val="600"/>
              </a:spcAft>
              <a:buClr>
                <a:srgbClr val="FF3399"/>
              </a:buClr>
              <a:buSzPct val="125000"/>
            </a:pPr>
            <a:r>
              <a:rPr lang="en-GB" sz="1400" b="1" dirty="0">
                <a:solidFill>
                  <a:prstClr val="white"/>
                </a:solidFill>
                <a:ea typeface="Verdana" panose="020B0604030504040204" pitchFamily="34" charset="0"/>
                <a:cs typeface="Verdana" panose="020B0604030504040204" pitchFamily="34" charset="0"/>
              </a:rPr>
              <a:t>Adequate staffing &amp; more specialists working locally</a:t>
            </a:r>
          </a:p>
        </p:txBody>
      </p:sp>
    </p:spTree>
    <p:extLst>
      <p:ext uri="{BB962C8B-B14F-4D97-AF65-F5344CB8AC3E}">
        <p14:creationId xmlns:p14="http://schemas.microsoft.com/office/powerpoint/2010/main" val="29648760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54" name="Oval 53"/>
          <p:cNvSpPr>
            <a:spLocks noChangeAspect="1"/>
          </p:cNvSpPr>
          <p:nvPr/>
        </p:nvSpPr>
        <p:spPr>
          <a:xfrm>
            <a:off x="255039" y="2629660"/>
            <a:ext cx="2492599" cy="2492877"/>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endParaRPr>
          </a:p>
        </p:txBody>
      </p:sp>
      <p:sp>
        <p:nvSpPr>
          <p:cNvPr id="5" name="Rectangle 4"/>
          <p:cNvSpPr/>
          <p:nvPr/>
        </p:nvSpPr>
        <p:spPr>
          <a:xfrm>
            <a:off x="8172400" y="0"/>
            <a:ext cx="971600" cy="6858000"/>
          </a:xfrm>
          <a:prstGeom prst="rect">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sp>
        <p:nvSpPr>
          <p:cNvPr id="6" name="TextBox 5"/>
          <p:cNvSpPr txBox="1"/>
          <p:nvPr/>
        </p:nvSpPr>
        <p:spPr>
          <a:xfrm rot="5400000">
            <a:off x="5616116" y="2960948"/>
            <a:ext cx="6048672" cy="792088"/>
          </a:xfrm>
          <a:prstGeom prst="rect">
            <a:avLst/>
          </a:prstGeom>
        </p:spPr>
        <p:txBody>
          <a:bodyPr vert="horz" wrap="square" lIns="91440" tIns="45720" rIns="91440" bIns="45720" rtlCol="0" anchor="ctr">
            <a:normAutofit fontScale="70000" lnSpcReduction="20000"/>
          </a:bodyPr>
          <a:lstStyle/>
          <a:p>
            <a:pPr>
              <a:lnSpc>
                <a:spcPct val="120000"/>
              </a:lnSpc>
              <a:spcBef>
                <a:spcPts val="600"/>
              </a:spcBef>
              <a:spcAft>
                <a:spcPts val="600"/>
              </a:spcAft>
              <a:defRPr/>
            </a:pPr>
            <a:r>
              <a:rPr lang="en-GB" sz="3000" b="1" dirty="0">
                <a:solidFill>
                  <a:srgbClr val="1268B3"/>
                </a:solidFill>
              </a:rPr>
              <a:t>Care in the Neighbourhood: </a:t>
            </a:r>
            <a:r>
              <a:rPr lang="en-GB" sz="3000" dirty="0">
                <a:solidFill>
                  <a:srgbClr val="1268B3"/>
                </a:solidFill>
              </a:rPr>
              <a:t>Example comments</a:t>
            </a:r>
            <a:endParaRPr lang="en-US" sz="1400" dirty="0">
              <a:solidFill>
                <a:srgbClr val="1268B3"/>
              </a:solidFill>
            </a:endParaRPr>
          </a:p>
        </p:txBody>
      </p:sp>
      <p:sp>
        <p:nvSpPr>
          <p:cNvPr id="15" name="Oval 14"/>
          <p:cNvSpPr>
            <a:spLocks noChangeAspect="1"/>
          </p:cNvSpPr>
          <p:nvPr/>
        </p:nvSpPr>
        <p:spPr>
          <a:xfrm>
            <a:off x="505803" y="188640"/>
            <a:ext cx="2535235" cy="2535517"/>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endParaRPr>
          </a:p>
        </p:txBody>
      </p:sp>
      <p:pic>
        <p:nvPicPr>
          <p:cNvPr id="18" name="Picture 17"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255040" y="404664"/>
            <a:ext cx="682491" cy="565727"/>
          </a:xfrm>
          <a:prstGeom prst="rect">
            <a:avLst/>
          </a:prstGeom>
        </p:spPr>
      </p:pic>
      <p:pic>
        <p:nvPicPr>
          <p:cNvPr id="32" name="Picture 31"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6504" y="4256861"/>
            <a:ext cx="682491" cy="565727"/>
          </a:xfrm>
          <a:prstGeom prst="rect">
            <a:avLst/>
          </a:prstGeom>
        </p:spPr>
      </p:pic>
      <p:sp>
        <p:nvSpPr>
          <p:cNvPr id="33" name="Oval 32"/>
          <p:cNvSpPr>
            <a:spLocks noChangeAspect="1"/>
          </p:cNvSpPr>
          <p:nvPr/>
        </p:nvSpPr>
        <p:spPr>
          <a:xfrm>
            <a:off x="5501811" y="188641"/>
            <a:ext cx="2535234" cy="2535516"/>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endParaRPr>
          </a:p>
        </p:txBody>
      </p:sp>
      <p:pic>
        <p:nvPicPr>
          <p:cNvPr id="34" name="Picture 33"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2894804" y="469139"/>
            <a:ext cx="682491" cy="565727"/>
          </a:xfrm>
          <a:prstGeom prst="rect">
            <a:avLst/>
          </a:prstGeom>
        </p:spPr>
      </p:pic>
      <p:pic>
        <p:nvPicPr>
          <p:cNvPr id="37" name="Picture 36"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7314" y="2295859"/>
            <a:ext cx="682491" cy="565727"/>
          </a:xfrm>
          <a:prstGeom prst="rect">
            <a:avLst/>
          </a:prstGeom>
        </p:spPr>
      </p:pic>
      <p:pic>
        <p:nvPicPr>
          <p:cNvPr id="41" name="Picture 40"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3924" y="4802060"/>
            <a:ext cx="682491" cy="565727"/>
          </a:xfrm>
          <a:prstGeom prst="rect">
            <a:avLst/>
          </a:prstGeom>
        </p:spPr>
      </p:pic>
      <p:sp>
        <p:nvSpPr>
          <p:cNvPr id="42" name="Oval 41"/>
          <p:cNvSpPr>
            <a:spLocks noChangeAspect="1"/>
          </p:cNvSpPr>
          <p:nvPr/>
        </p:nvSpPr>
        <p:spPr>
          <a:xfrm>
            <a:off x="2728995" y="2673778"/>
            <a:ext cx="2772816" cy="2772816"/>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endParaRPr>
          </a:p>
        </p:txBody>
      </p:sp>
      <p:pic>
        <p:nvPicPr>
          <p:cNvPr id="43" name="Picture 42"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026210" y="4929294"/>
            <a:ext cx="682491" cy="565727"/>
          </a:xfrm>
          <a:prstGeom prst="rect">
            <a:avLst/>
          </a:prstGeom>
        </p:spPr>
      </p:pic>
      <p:sp>
        <p:nvSpPr>
          <p:cNvPr id="46" name="TextBox 45"/>
          <p:cNvSpPr txBox="1"/>
          <p:nvPr/>
        </p:nvSpPr>
        <p:spPr>
          <a:xfrm>
            <a:off x="683568" y="610523"/>
            <a:ext cx="2160240" cy="1954381"/>
          </a:xfrm>
          <a:prstGeom prst="rect">
            <a:avLst/>
          </a:prstGeom>
          <a:noFill/>
        </p:spPr>
        <p:txBody>
          <a:bodyPr wrap="square" rtlCol="0">
            <a:spAutoFit/>
          </a:bodyPr>
          <a:lstStyle/>
          <a:p>
            <a:pPr algn="ctr">
              <a:defRPr/>
            </a:pPr>
            <a:r>
              <a:rPr lang="en-GB" sz="1100" b="1" dirty="0">
                <a:solidFill>
                  <a:srgbClr val="6D6E71"/>
                </a:solidFill>
              </a:rPr>
              <a:t>I think patients often get sent home too soon and are sometimes re-admitted as a consequence. I think the fast track discharge should be very carefully planned. All other targets look ok.</a:t>
            </a:r>
          </a:p>
          <a:p>
            <a:pPr algn="ctr">
              <a:defRPr/>
            </a:pPr>
            <a:r>
              <a:rPr lang="en-GB" sz="1100" i="1" dirty="0">
                <a:solidFill>
                  <a:srgbClr val="6D6E71"/>
                </a:solidFill>
              </a:rPr>
              <a:t>Cancer Alliance Engagement</a:t>
            </a:r>
          </a:p>
        </p:txBody>
      </p:sp>
      <p:sp>
        <p:nvSpPr>
          <p:cNvPr id="31" name="Slide Number Placeholder 5"/>
          <p:cNvSpPr>
            <a:spLocks noGrp="1"/>
          </p:cNvSpPr>
          <p:nvPr>
            <p:ph type="sldNum" sz="quarter" idx="4"/>
          </p:nvPr>
        </p:nvSpPr>
        <p:spPr>
          <a:xfrm>
            <a:off x="179512" y="6381328"/>
            <a:ext cx="1043608" cy="246221"/>
          </a:xfrm>
          <a:prstGeom prst="rect">
            <a:avLst/>
          </a:prstGeom>
        </p:spPr>
        <p:txBody>
          <a:bodyPr vert="horz" lIns="91440" tIns="45720" rIns="91440" bIns="45720" rtlCol="0" anchor="b">
            <a:spAutoFit/>
          </a:bodyP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A4C18273-3B06-4AC5-BD96-A00D2AA2E2E6}" type="slidenum">
              <a:rPr lang="en-GB" kern="0" smtClean="0">
                <a:solidFill>
                  <a:prstClr val="white"/>
                </a:solidFill>
              </a:rPr>
              <a:pPr>
                <a:defRPr/>
              </a:pPr>
              <a:t>39</a:t>
            </a:fld>
            <a:endParaRPr lang="en-GB" kern="0" dirty="0">
              <a:solidFill>
                <a:prstClr val="white"/>
              </a:solidFill>
            </a:endParaRPr>
          </a:p>
        </p:txBody>
      </p:sp>
      <p:sp>
        <p:nvSpPr>
          <p:cNvPr id="30" name="Oval 29"/>
          <p:cNvSpPr>
            <a:spLocks noChangeAspect="1"/>
          </p:cNvSpPr>
          <p:nvPr/>
        </p:nvSpPr>
        <p:spPr>
          <a:xfrm>
            <a:off x="5436096" y="2770591"/>
            <a:ext cx="2752287" cy="2752593"/>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endParaRPr>
          </a:p>
        </p:txBody>
      </p:sp>
      <p:sp>
        <p:nvSpPr>
          <p:cNvPr id="47" name="TextBox 46"/>
          <p:cNvSpPr txBox="1"/>
          <p:nvPr/>
        </p:nvSpPr>
        <p:spPr>
          <a:xfrm>
            <a:off x="2941882" y="3030473"/>
            <a:ext cx="2307393" cy="1954381"/>
          </a:xfrm>
          <a:prstGeom prst="rect">
            <a:avLst/>
          </a:prstGeom>
          <a:noFill/>
        </p:spPr>
        <p:txBody>
          <a:bodyPr wrap="square" rtlCol="0">
            <a:spAutoFit/>
          </a:bodyPr>
          <a:lstStyle/>
          <a:p>
            <a:pPr algn="ctr">
              <a:defRPr/>
            </a:pPr>
            <a:r>
              <a:rPr lang="en-GB" sz="1100" b="1" dirty="0">
                <a:solidFill>
                  <a:srgbClr val="6D6E71"/>
                </a:solidFill>
              </a:rPr>
              <a:t>GPs should be able to support the people in their community and the more you can get through the surgery the better, for example if you could see the dietitian and the podiatrist at the surgery you would be able to look after yourself. </a:t>
            </a:r>
          </a:p>
          <a:p>
            <a:pPr algn="ctr">
              <a:defRPr/>
            </a:pPr>
            <a:r>
              <a:rPr lang="en-GB" sz="1100" i="1" dirty="0">
                <a:solidFill>
                  <a:srgbClr val="6D6E71"/>
                </a:solidFill>
              </a:rPr>
              <a:t>Sheffield Family Voices</a:t>
            </a:r>
          </a:p>
        </p:txBody>
      </p:sp>
      <p:sp>
        <p:nvSpPr>
          <p:cNvPr id="40" name="Oval 39"/>
          <p:cNvSpPr>
            <a:spLocks noChangeAspect="1"/>
          </p:cNvSpPr>
          <p:nvPr/>
        </p:nvSpPr>
        <p:spPr>
          <a:xfrm>
            <a:off x="1691680" y="4704500"/>
            <a:ext cx="1892641" cy="1892851"/>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endParaRPr>
          </a:p>
        </p:txBody>
      </p:sp>
      <p:sp>
        <p:nvSpPr>
          <p:cNvPr id="28" name="TextBox 27"/>
          <p:cNvSpPr txBox="1"/>
          <p:nvPr/>
        </p:nvSpPr>
        <p:spPr>
          <a:xfrm>
            <a:off x="5652120" y="538515"/>
            <a:ext cx="2251042" cy="1954381"/>
          </a:xfrm>
          <a:prstGeom prst="rect">
            <a:avLst/>
          </a:prstGeom>
          <a:noFill/>
        </p:spPr>
        <p:txBody>
          <a:bodyPr wrap="square" rtlCol="0">
            <a:spAutoFit/>
          </a:bodyPr>
          <a:lstStyle/>
          <a:p>
            <a:pPr algn="ctr">
              <a:defRPr/>
            </a:pPr>
            <a:r>
              <a:rPr lang="en-GB" sz="1100" b="1" dirty="0">
                <a:solidFill>
                  <a:srgbClr val="6D6E71"/>
                </a:solidFill>
              </a:rPr>
              <a:t>For me the more services available locally the less I would need to go to hospital -I often have to go to hospital when I don't really need to because the staff levels are low -but if I could be seen locally in like home I wouldn't need to.</a:t>
            </a:r>
          </a:p>
          <a:p>
            <a:pPr algn="ctr">
              <a:defRPr/>
            </a:pPr>
            <a:r>
              <a:rPr lang="en-GB" sz="1100" i="1" dirty="0">
                <a:solidFill>
                  <a:srgbClr val="6D6E71"/>
                </a:solidFill>
              </a:rPr>
              <a:t>RSS</a:t>
            </a:r>
          </a:p>
        </p:txBody>
      </p:sp>
      <p:pic>
        <p:nvPicPr>
          <p:cNvPr id="44" name="Picture 43"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5550770" y="2565290"/>
            <a:ext cx="682491" cy="565727"/>
          </a:xfrm>
          <a:prstGeom prst="rect">
            <a:avLst/>
          </a:prstGeom>
        </p:spPr>
      </p:pic>
      <p:pic>
        <p:nvPicPr>
          <p:cNvPr id="49" name="Picture 48"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8952" y="2346797"/>
            <a:ext cx="682491" cy="565727"/>
          </a:xfrm>
          <a:prstGeom prst="rect">
            <a:avLst/>
          </a:prstGeom>
        </p:spPr>
      </p:pic>
      <p:sp>
        <p:nvSpPr>
          <p:cNvPr id="27" name="TextBox 26"/>
          <p:cNvSpPr txBox="1"/>
          <p:nvPr/>
        </p:nvSpPr>
        <p:spPr>
          <a:xfrm>
            <a:off x="1831621" y="4869160"/>
            <a:ext cx="1660259" cy="1446550"/>
          </a:xfrm>
          <a:prstGeom prst="rect">
            <a:avLst/>
          </a:prstGeom>
          <a:noFill/>
        </p:spPr>
        <p:txBody>
          <a:bodyPr wrap="square" rtlCol="0">
            <a:spAutoFit/>
          </a:bodyPr>
          <a:lstStyle/>
          <a:p>
            <a:pPr algn="ctr"/>
            <a:r>
              <a:rPr lang="en-GB" sz="1100" b="1" dirty="0"/>
              <a:t>Anti-social behaviour keeps people in their house and makes them not want to go out</a:t>
            </a:r>
          </a:p>
          <a:p>
            <a:pPr algn="ctr"/>
            <a:r>
              <a:rPr lang="en-GB" sz="1100" i="1" dirty="0"/>
              <a:t>BMBC Adult Learners Conference</a:t>
            </a:r>
          </a:p>
        </p:txBody>
      </p:sp>
      <p:sp>
        <p:nvSpPr>
          <p:cNvPr id="36" name="TextBox 35"/>
          <p:cNvSpPr txBox="1"/>
          <p:nvPr/>
        </p:nvSpPr>
        <p:spPr>
          <a:xfrm>
            <a:off x="5724128" y="3068960"/>
            <a:ext cx="2197829" cy="2123658"/>
          </a:xfrm>
          <a:prstGeom prst="rect">
            <a:avLst/>
          </a:prstGeom>
          <a:noFill/>
        </p:spPr>
        <p:txBody>
          <a:bodyPr wrap="square" rtlCol="0">
            <a:spAutoFit/>
          </a:bodyPr>
          <a:lstStyle/>
          <a:p>
            <a:pPr algn="ctr">
              <a:defRPr/>
            </a:pPr>
            <a:r>
              <a:rPr lang="en-GB" sz="1100" b="1" dirty="0">
                <a:solidFill>
                  <a:srgbClr val="6D6E71"/>
                </a:solidFill>
              </a:rPr>
              <a:t>I think you can make things local then people are more likely to look after themselves. We don't want to go to hospital until we have to. If it was community based it would be better for local people -but it has to be funded and have enough staff.</a:t>
            </a:r>
          </a:p>
          <a:p>
            <a:pPr algn="ctr">
              <a:defRPr/>
            </a:pPr>
            <a:r>
              <a:rPr lang="en-GB" sz="1100" i="1" dirty="0">
                <a:solidFill>
                  <a:srgbClr val="6D6E71"/>
                </a:solidFill>
              </a:rPr>
              <a:t>Emmanuel Church Barnsley</a:t>
            </a:r>
          </a:p>
        </p:txBody>
      </p:sp>
      <p:sp>
        <p:nvSpPr>
          <p:cNvPr id="35" name="Oval 34"/>
          <p:cNvSpPr>
            <a:spLocks/>
          </p:cNvSpPr>
          <p:nvPr/>
        </p:nvSpPr>
        <p:spPr>
          <a:xfrm>
            <a:off x="3083372" y="188642"/>
            <a:ext cx="2700000" cy="2700000"/>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endParaRPr>
          </a:p>
        </p:txBody>
      </p:sp>
      <p:sp>
        <p:nvSpPr>
          <p:cNvPr id="38" name="TextBox 37"/>
          <p:cNvSpPr txBox="1"/>
          <p:nvPr/>
        </p:nvSpPr>
        <p:spPr>
          <a:xfrm>
            <a:off x="3333145" y="476672"/>
            <a:ext cx="2202415" cy="2123658"/>
          </a:xfrm>
          <a:prstGeom prst="rect">
            <a:avLst/>
          </a:prstGeom>
          <a:noFill/>
        </p:spPr>
        <p:txBody>
          <a:bodyPr wrap="square" rtlCol="0">
            <a:spAutoFit/>
          </a:bodyPr>
          <a:lstStyle/>
          <a:p>
            <a:pPr algn="ctr">
              <a:defRPr/>
            </a:pPr>
            <a:r>
              <a:rPr lang="en-GB" sz="1100" b="1" dirty="0">
                <a:solidFill>
                  <a:srgbClr val="6D6E71"/>
                </a:solidFill>
              </a:rPr>
              <a:t>Upgrading NHS support to care home residents would be beneficial to ensure patients would be receiving quality of care. Some nursing homes do not meet the standards, under staffed.  Agree with all of these things -it will increase quality of care.</a:t>
            </a:r>
          </a:p>
          <a:p>
            <a:pPr algn="ctr">
              <a:defRPr/>
            </a:pPr>
            <a:r>
              <a:rPr lang="en-GB" sz="1100" i="1" dirty="0">
                <a:solidFill>
                  <a:srgbClr val="6D6E71"/>
                </a:solidFill>
              </a:rPr>
              <a:t>Sheffield School of Nursing</a:t>
            </a:r>
          </a:p>
        </p:txBody>
      </p:sp>
      <p:pic>
        <p:nvPicPr>
          <p:cNvPr id="39" name="Picture 38"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94559" y="6031624"/>
            <a:ext cx="682491" cy="565727"/>
          </a:xfrm>
          <a:prstGeom prst="rect">
            <a:avLst/>
          </a:prstGeom>
        </p:spPr>
      </p:pic>
      <p:pic>
        <p:nvPicPr>
          <p:cNvPr id="45" name="Picture 44"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4218479" y="5084923"/>
            <a:ext cx="682491" cy="565727"/>
          </a:xfrm>
          <a:prstGeom prst="rect">
            <a:avLst/>
          </a:prstGeom>
        </p:spPr>
      </p:pic>
      <p:sp>
        <p:nvSpPr>
          <p:cNvPr id="48" name="Oval 47"/>
          <p:cNvSpPr>
            <a:spLocks noChangeAspect="1"/>
          </p:cNvSpPr>
          <p:nvPr/>
        </p:nvSpPr>
        <p:spPr>
          <a:xfrm>
            <a:off x="4663491" y="4984854"/>
            <a:ext cx="1676640" cy="1676827"/>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endParaRPr>
          </a:p>
        </p:txBody>
      </p:sp>
      <p:sp>
        <p:nvSpPr>
          <p:cNvPr id="51" name="TextBox 50"/>
          <p:cNvSpPr txBox="1"/>
          <p:nvPr/>
        </p:nvSpPr>
        <p:spPr>
          <a:xfrm>
            <a:off x="4704935" y="5330689"/>
            <a:ext cx="1630870" cy="1107996"/>
          </a:xfrm>
          <a:prstGeom prst="rect">
            <a:avLst/>
          </a:prstGeom>
          <a:noFill/>
        </p:spPr>
        <p:txBody>
          <a:bodyPr wrap="square" rtlCol="0">
            <a:spAutoFit/>
          </a:bodyPr>
          <a:lstStyle/>
          <a:p>
            <a:pPr algn="ctr"/>
            <a:r>
              <a:rPr lang="en-GB" sz="1100" b="1" dirty="0"/>
              <a:t>Need investment in community based provision, reflecting, local priorities. </a:t>
            </a:r>
          </a:p>
          <a:p>
            <a:pPr algn="ctr"/>
            <a:r>
              <a:rPr lang="en-GB" sz="1100" i="1" dirty="0"/>
              <a:t>U3A</a:t>
            </a:r>
          </a:p>
        </p:txBody>
      </p:sp>
      <p:pic>
        <p:nvPicPr>
          <p:cNvPr id="52" name="Picture 51"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48365" y="2655759"/>
            <a:ext cx="682491" cy="565727"/>
          </a:xfrm>
          <a:prstGeom prst="rect">
            <a:avLst/>
          </a:prstGeom>
        </p:spPr>
      </p:pic>
      <p:sp>
        <p:nvSpPr>
          <p:cNvPr id="55" name="TextBox 54"/>
          <p:cNvSpPr txBox="1"/>
          <p:nvPr/>
        </p:nvSpPr>
        <p:spPr>
          <a:xfrm>
            <a:off x="452022" y="2828980"/>
            <a:ext cx="2098631" cy="2019592"/>
          </a:xfrm>
          <a:prstGeom prst="rect">
            <a:avLst/>
          </a:prstGeom>
          <a:noFill/>
        </p:spPr>
        <p:txBody>
          <a:bodyPr wrap="square" rtlCol="0">
            <a:spAutoFit/>
          </a:bodyPr>
          <a:lstStyle/>
          <a:p>
            <a:pPr lvl="0" algn="ctr">
              <a:lnSpc>
                <a:spcPct val="115000"/>
              </a:lnSpc>
              <a:spcAft>
                <a:spcPts val="1000"/>
              </a:spcAft>
            </a:pPr>
            <a:r>
              <a:rPr lang="en-GB" sz="1100" b="1" dirty="0"/>
              <a:t>Would help to have more awareness of what GP’s do except see patients so that patients have an understanding of their wider role and what other aspects this covers. </a:t>
            </a:r>
            <a:r>
              <a:rPr lang="en-GB" sz="1100" i="1" dirty="0"/>
              <a:t>(Emmanuel Methodist Church)</a:t>
            </a:r>
          </a:p>
        </p:txBody>
      </p:sp>
    </p:spTree>
    <p:extLst>
      <p:ext uri="{BB962C8B-B14F-4D97-AF65-F5344CB8AC3E}">
        <p14:creationId xmlns:p14="http://schemas.microsoft.com/office/powerpoint/2010/main" val="2570098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8" name="Picture 7" descr="DJS_coloured-backgrounds-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837363"/>
          </a:xfrm>
          <a:prstGeom prst="rect">
            <a:avLst/>
          </a:prstGeom>
        </p:spPr>
      </p:pic>
      <p:sp>
        <p:nvSpPr>
          <p:cNvPr id="46" name="Rectangle 45">
            <a:extLst>
              <a:ext uri="{FF2B5EF4-FFF2-40B4-BE49-F238E27FC236}">
                <a16:creationId xmlns="" xmlns:a16="http://schemas.microsoft.com/office/drawing/2014/main" id="{D47D423A-9DD2-4841-A1A2-EFB10320A518}"/>
              </a:ext>
            </a:extLst>
          </p:cNvPr>
          <p:cNvSpPr/>
          <p:nvPr/>
        </p:nvSpPr>
        <p:spPr>
          <a:xfrm>
            <a:off x="442004" y="1135197"/>
            <a:ext cx="8378468" cy="5390147"/>
          </a:xfrm>
          <a:prstGeom prst="rect">
            <a:avLst/>
          </a:prstGeom>
          <a:solidFill>
            <a:schemeClr val="bg1"/>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6" name="TextBox 5"/>
          <p:cNvSpPr txBox="1"/>
          <p:nvPr/>
        </p:nvSpPr>
        <p:spPr>
          <a:xfrm>
            <a:off x="321096" y="529516"/>
            <a:ext cx="7635280" cy="461665"/>
          </a:xfrm>
          <a:prstGeom prst="roundRect">
            <a:avLst>
              <a:gd name="adj" fmla="val 0"/>
            </a:avLst>
          </a:prstGeom>
          <a:noFill/>
          <a:ln w="57150">
            <a:noFill/>
          </a:ln>
        </p:spPr>
        <p:txBody>
          <a:bodyPr wrap="square" rtlCol="0">
            <a:spAutoFit/>
          </a:bodyPr>
          <a:lstStyle/>
          <a:p>
            <a:pPr>
              <a:defRPr/>
            </a:pPr>
            <a:r>
              <a:rPr lang="en-GB" sz="2400" b="1" dirty="0">
                <a:solidFill>
                  <a:prstClr val="white"/>
                </a:solidFill>
              </a:rPr>
              <a:t>Summary of findings (2)</a:t>
            </a:r>
          </a:p>
        </p:txBody>
      </p:sp>
      <p:sp>
        <p:nvSpPr>
          <p:cNvPr id="14" name="Slide Number Placeholder 5"/>
          <p:cNvSpPr>
            <a:spLocks noGrp="1"/>
          </p:cNvSpPr>
          <p:nvPr>
            <p:ph type="sldNum" sz="quarter" idx="4294967295"/>
          </p:nvPr>
        </p:nvSpPr>
        <p:spPr>
          <a:xfrm>
            <a:off x="144016" y="6453336"/>
            <a:ext cx="1043608" cy="246221"/>
          </a:xfrm>
          <a:prstGeom prst="rect">
            <a:avLst/>
          </a:prstGeom>
        </p:spPr>
        <p:txBody>
          <a:bodyPr vert="horz" lIns="91440" tIns="45720" rIns="91440" bIns="45720" rtlCol="0" anchor="b">
            <a:spAutoFit/>
          </a:bodyP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A4C18273-3B06-4AC5-BD96-A00D2AA2E2E6}" type="slidenum">
              <a:rPr lang="en-GB" smtClean="0">
                <a:solidFill>
                  <a:prstClr val="white"/>
                </a:solidFill>
              </a:rPr>
              <a:pPr>
                <a:defRPr/>
              </a:pPr>
              <a:t>4</a:t>
            </a:fld>
            <a:endParaRPr lang="en-GB" dirty="0">
              <a:solidFill>
                <a:prstClr val="white"/>
              </a:solidFill>
            </a:endParaRPr>
          </a:p>
        </p:txBody>
      </p:sp>
      <p:sp>
        <p:nvSpPr>
          <p:cNvPr id="35" name="Rectangle 34">
            <a:extLst>
              <a:ext uri="{FF2B5EF4-FFF2-40B4-BE49-F238E27FC236}">
                <a16:creationId xmlns="" xmlns:a16="http://schemas.microsoft.com/office/drawing/2014/main" id="{A8498439-1F22-43C0-ADD4-EF29814D4969}"/>
              </a:ext>
            </a:extLst>
          </p:cNvPr>
          <p:cNvSpPr/>
          <p:nvPr/>
        </p:nvSpPr>
        <p:spPr>
          <a:xfrm>
            <a:off x="539552" y="1196752"/>
            <a:ext cx="8090437" cy="4033465"/>
          </a:xfrm>
          <a:prstGeom prst="rect">
            <a:avLst/>
          </a:prstGeom>
        </p:spPr>
        <p:txBody>
          <a:bodyPr wrap="square" anchor="t" anchorCtr="0">
            <a:noAutofit/>
          </a:bodyPr>
          <a:lstStyle/>
          <a:p>
            <a:r>
              <a:rPr lang="en-GB" sz="1400" b="1" dirty="0">
                <a:solidFill>
                  <a:srgbClr val="6D6E71"/>
                </a:solidFill>
              </a:rPr>
              <a:t>The key findings and common themes from each area:</a:t>
            </a:r>
          </a:p>
          <a:p>
            <a:r>
              <a:rPr lang="en-GB" sz="1400" b="1" dirty="0">
                <a:solidFill>
                  <a:srgbClr val="FF0090"/>
                </a:solidFill>
              </a:rPr>
              <a:t>Prevention, Independence and Self-Care</a:t>
            </a:r>
          </a:p>
          <a:p>
            <a:pPr marL="285750" indent="-285750">
              <a:buFont typeface="Arial" panose="020B0604020202020204" pitchFamily="34" charset="0"/>
              <a:buChar char="•"/>
            </a:pPr>
            <a:r>
              <a:rPr lang="en-GB" sz="1400" dirty="0">
                <a:solidFill>
                  <a:srgbClr val="6D6E71"/>
                </a:solidFill>
              </a:rPr>
              <a:t>People agree with the proposed areas of focus (88% agree).</a:t>
            </a:r>
          </a:p>
          <a:p>
            <a:pPr marL="285750" indent="-285750">
              <a:buFont typeface="Arial" panose="020B0604020202020204" pitchFamily="34" charset="0"/>
              <a:buChar char="•"/>
            </a:pPr>
            <a:r>
              <a:rPr lang="en-GB" sz="1400" dirty="0">
                <a:solidFill>
                  <a:srgbClr val="6D6E71"/>
                </a:solidFill>
              </a:rPr>
              <a:t>People recognise that prevention is cheaper than treatment, and agree that people should be taking greater ownership of their own health, although they understand that it can be difficult to get people to change their behaviour.</a:t>
            </a:r>
          </a:p>
          <a:p>
            <a:pPr marL="285750" indent="-285750">
              <a:buFont typeface="Arial" panose="020B0604020202020204" pitchFamily="34" charset="0"/>
              <a:buChar char="•"/>
            </a:pPr>
            <a:r>
              <a:rPr lang="en-GB" sz="1400" dirty="0">
                <a:solidFill>
                  <a:srgbClr val="6D6E71"/>
                </a:solidFill>
              </a:rPr>
              <a:t>Many feel that alcohol reduction, healthy eating and increasing exercise levels should be the key areas of focus within prevention.</a:t>
            </a:r>
          </a:p>
          <a:p>
            <a:pPr marL="285750" indent="-285750">
              <a:buFont typeface="Arial" panose="020B0604020202020204" pitchFamily="34" charset="0"/>
              <a:buChar char="•"/>
            </a:pPr>
            <a:r>
              <a:rPr lang="en-GB" sz="1400" dirty="0">
                <a:solidFill>
                  <a:srgbClr val="6D6E71"/>
                </a:solidFill>
              </a:rPr>
              <a:t>Support for investing in Social Prescribing as an alternative to traditional NHS services is particularly high.</a:t>
            </a:r>
          </a:p>
          <a:p>
            <a:pPr marL="285750" indent="-285750">
              <a:buFont typeface="Arial" panose="020B0604020202020204" pitchFamily="34" charset="0"/>
              <a:buChar char="•"/>
            </a:pPr>
            <a:r>
              <a:rPr lang="en-GB" sz="1400" dirty="0">
                <a:solidFill>
                  <a:srgbClr val="6D6E71"/>
                </a:solidFill>
              </a:rPr>
              <a:t>Working with GPs and other health professionals to ensure they get the right care is particularly important to people, however people feel the access to GP appointments needs improving.</a:t>
            </a:r>
          </a:p>
          <a:p>
            <a:pPr marL="285750" indent="-285750">
              <a:buFont typeface="Arial" panose="020B0604020202020204" pitchFamily="34" charset="0"/>
              <a:buChar char="•"/>
            </a:pPr>
            <a:r>
              <a:rPr lang="en-GB" sz="1400" dirty="0">
                <a:solidFill>
                  <a:srgbClr val="6D6E71"/>
                </a:solidFill>
              </a:rPr>
              <a:t>Local pharmacies are seen to be working well, and more should be done to promote these services.</a:t>
            </a:r>
          </a:p>
          <a:p>
            <a:pPr marL="285750" indent="-285750">
              <a:buFont typeface="Arial" panose="020B0604020202020204" pitchFamily="34" charset="0"/>
              <a:buChar char="•"/>
            </a:pPr>
            <a:r>
              <a:rPr lang="en-GB" sz="1400" dirty="0">
                <a:solidFill>
                  <a:srgbClr val="6D6E71"/>
                </a:solidFill>
              </a:rPr>
              <a:t>Key to success in this area also depends on:</a:t>
            </a:r>
          </a:p>
          <a:p>
            <a:pPr marL="742950" lvl="1" indent="-285750">
              <a:buFont typeface="Arial" panose="020B0604020202020204" pitchFamily="34" charset="0"/>
              <a:buChar char="•"/>
            </a:pPr>
            <a:r>
              <a:rPr lang="en-GB" sz="1400" dirty="0">
                <a:solidFill>
                  <a:srgbClr val="6D6E71"/>
                </a:solidFill>
              </a:rPr>
              <a:t>Educating the public - particularly young people.</a:t>
            </a:r>
          </a:p>
          <a:p>
            <a:pPr marL="742950" lvl="1" indent="-285750">
              <a:buFont typeface="Arial" panose="020B0604020202020204" pitchFamily="34" charset="0"/>
              <a:buChar char="•"/>
            </a:pPr>
            <a:r>
              <a:rPr lang="en-GB" sz="1400" dirty="0">
                <a:solidFill>
                  <a:srgbClr val="6D6E71"/>
                </a:solidFill>
              </a:rPr>
              <a:t>Providing more local services, activities and support - and ensuring these are accessible to all.</a:t>
            </a:r>
          </a:p>
          <a:p>
            <a:pPr marL="742950" lvl="1" indent="-285750">
              <a:buFont typeface="Arial" panose="020B0604020202020204" pitchFamily="34" charset="0"/>
              <a:buChar char="•"/>
            </a:pPr>
            <a:r>
              <a:rPr lang="en-GB" sz="1400" dirty="0">
                <a:solidFill>
                  <a:srgbClr val="6D6E71"/>
                </a:solidFill>
              </a:rPr>
              <a:t>Training staff to talk to people about managing health conditions/self-care.</a:t>
            </a:r>
          </a:p>
          <a:p>
            <a:pPr marL="742950" lvl="1" indent="-285750">
              <a:buFont typeface="Arial" panose="020B0604020202020204" pitchFamily="34" charset="0"/>
              <a:buChar char="•"/>
            </a:pPr>
            <a:r>
              <a:rPr lang="en-GB" sz="1400" dirty="0">
                <a:solidFill>
                  <a:srgbClr val="6D6E71"/>
                </a:solidFill>
              </a:rPr>
              <a:t>Increasing awareness of the different services available.</a:t>
            </a:r>
          </a:p>
          <a:p>
            <a:pPr marL="742950" lvl="1" indent="-285750">
              <a:buFont typeface="Arial" panose="020B0604020202020204" pitchFamily="34" charset="0"/>
              <a:buChar char="•"/>
            </a:pPr>
            <a:r>
              <a:rPr lang="en-GB" sz="1400" dirty="0">
                <a:solidFill>
                  <a:srgbClr val="6D6E71"/>
                </a:solidFill>
              </a:rPr>
              <a:t>Considering how information is delivered (e.g. using social media, text messages, different languages etc.).</a:t>
            </a:r>
          </a:p>
        </p:txBody>
      </p:sp>
    </p:spTree>
    <p:extLst>
      <p:ext uri="{BB962C8B-B14F-4D97-AF65-F5344CB8AC3E}">
        <p14:creationId xmlns:p14="http://schemas.microsoft.com/office/powerpoint/2010/main" val="15105656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8" name="Picture 7" descr="DJS_coloured-backgrounds-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837363"/>
          </a:xfrm>
          <a:prstGeom prst="rect">
            <a:avLst/>
          </a:prstGeom>
        </p:spPr>
      </p:pic>
      <p:sp>
        <p:nvSpPr>
          <p:cNvPr id="46" name="Rectangle 45">
            <a:extLst>
              <a:ext uri="{FF2B5EF4-FFF2-40B4-BE49-F238E27FC236}">
                <a16:creationId xmlns="" xmlns:a16="http://schemas.microsoft.com/office/drawing/2014/main" id="{D47D423A-9DD2-4841-A1A2-EFB10320A518}"/>
              </a:ext>
            </a:extLst>
          </p:cNvPr>
          <p:cNvSpPr/>
          <p:nvPr/>
        </p:nvSpPr>
        <p:spPr>
          <a:xfrm>
            <a:off x="442004" y="1412776"/>
            <a:ext cx="8234452" cy="4968552"/>
          </a:xfrm>
          <a:prstGeom prst="rect">
            <a:avLst/>
          </a:prstGeom>
          <a:solidFill>
            <a:schemeClr val="bg1"/>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6" name="TextBox 5"/>
          <p:cNvSpPr txBox="1"/>
          <p:nvPr/>
        </p:nvSpPr>
        <p:spPr>
          <a:xfrm>
            <a:off x="321096" y="529516"/>
            <a:ext cx="7635280" cy="461665"/>
          </a:xfrm>
          <a:prstGeom prst="roundRect">
            <a:avLst>
              <a:gd name="adj" fmla="val 0"/>
            </a:avLst>
          </a:prstGeom>
          <a:noFill/>
          <a:ln w="57150">
            <a:noFill/>
          </a:ln>
        </p:spPr>
        <p:txBody>
          <a:bodyPr wrap="square" rtlCol="0">
            <a:spAutoFit/>
          </a:bodyPr>
          <a:lstStyle/>
          <a:p>
            <a:pPr>
              <a:defRPr/>
            </a:pPr>
            <a:r>
              <a:rPr lang="en-GB" sz="2400" b="1" dirty="0">
                <a:solidFill>
                  <a:prstClr val="white"/>
                </a:solidFill>
              </a:rPr>
              <a:t>Long Term Plan: Digital</a:t>
            </a:r>
          </a:p>
        </p:txBody>
      </p:sp>
      <p:sp>
        <p:nvSpPr>
          <p:cNvPr id="14" name="Slide Number Placeholder 5"/>
          <p:cNvSpPr>
            <a:spLocks noGrp="1"/>
          </p:cNvSpPr>
          <p:nvPr>
            <p:ph type="sldNum" sz="quarter" idx="4294967295"/>
          </p:nvPr>
        </p:nvSpPr>
        <p:spPr>
          <a:xfrm>
            <a:off x="144016" y="6453336"/>
            <a:ext cx="1043608" cy="246221"/>
          </a:xfrm>
          <a:prstGeom prst="rect">
            <a:avLst/>
          </a:prstGeom>
        </p:spPr>
        <p:txBody>
          <a:bodyPr vert="horz" lIns="91440" tIns="45720" rIns="91440" bIns="45720" rtlCol="0" anchor="b">
            <a:spAutoFit/>
          </a:bodyP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A4C18273-3B06-4AC5-BD96-A00D2AA2E2E6}" type="slidenum">
              <a:rPr lang="en-GB" smtClean="0">
                <a:solidFill>
                  <a:prstClr val="white"/>
                </a:solidFill>
              </a:rPr>
              <a:pPr>
                <a:defRPr/>
              </a:pPr>
              <a:t>40</a:t>
            </a:fld>
            <a:endParaRPr lang="en-GB" dirty="0">
              <a:solidFill>
                <a:prstClr val="white"/>
              </a:solidFill>
            </a:endParaRPr>
          </a:p>
        </p:txBody>
      </p:sp>
      <p:sp>
        <p:nvSpPr>
          <p:cNvPr id="35" name="Rectangle 34">
            <a:extLst>
              <a:ext uri="{FF2B5EF4-FFF2-40B4-BE49-F238E27FC236}">
                <a16:creationId xmlns="" xmlns:a16="http://schemas.microsoft.com/office/drawing/2014/main" id="{A8498439-1F22-43C0-ADD4-EF29814D4969}"/>
              </a:ext>
            </a:extLst>
          </p:cNvPr>
          <p:cNvSpPr/>
          <p:nvPr/>
        </p:nvSpPr>
        <p:spPr>
          <a:xfrm>
            <a:off x="683568" y="1628800"/>
            <a:ext cx="5930197" cy="1512168"/>
          </a:xfrm>
          <a:prstGeom prst="rect">
            <a:avLst/>
          </a:prstGeom>
        </p:spPr>
        <p:txBody>
          <a:bodyPr wrap="square" anchor="t" anchorCtr="0">
            <a:noAutofit/>
          </a:bodyPr>
          <a:lstStyle/>
          <a:p>
            <a:endParaRPr lang="en-GB" sz="1600" b="1" dirty="0"/>
          </a:p>
          <a:p>
            <a:r>
              <a:rPr lang="en-GB" sz="1400" dirty="0"/>
              <a:t>The NHS is keen to increase the use of more 'digital' ways of using local </a:t>
            </a:r>
            <a:r>
              <a:rPr lang="en-GB" sz="1400" dirty="0" smtClean="0"/>
              <a:t>services. From what we know already, we think that people want:</a:t>
            </a:r>
          </a:p>
          <a:p>
            <a:endParaRPr lang="en-GB" sz="1400" dirty="0" smtClean="0"/>
          </a:p>
          <a:p>
            <a:pPr marL="285750" indent="-285750">
              <a:buFont typeface="Arial" panose="020B0604020202020204" pitchFamily="34" charset="0"/>
              <a:buChar char="•"/>
            </a:pPr>
            <a:r>
              <a:rPr lang="en-GB" sz="1400" dirty="0" smtClean="0"/>
              <a:t>To have confidence that their personal data is well managed and kept secure</a:t>
            </a:r>
          </a:p>
          <a:p>
            <a:pPr marL="285750" indent="-285750">
              <a:buFont typeface="Arial" panose="020B0604020202020204" pitchFamily="34" charset="0"/>
              <a:buChar char="•"/>
            </a:pPr>
            <a:r>
              <a:rPr lang="en-GB" sz="1400" dirty="0" smtClean="0"/>
              <a:t>To be able to access services using their phone or computer</a:t>
            </a:r>
          </a:p>
          <a:p>
            <a:pPr marL="285750" indent="-285750">
              <a:buFont typeface="Arial" panose="020B0604020202020204" pitchFamily="34" charset="0"/>
              <a:buChar char="•"/>
            </a:pPr>
            <a:r>
              <a:rPr lang="en-GB" sz="1400" dirty="0" smtClean="0"/>
              <a:t>To be able to talk to their doctor or other healthcare professional wherever they are</a:t>
            </a:r>
          </a:p>
          <a:p>
            <a:pPr marL="285750" indent="-285750">
              <a:buFont typeface="Arial" panose="020B0604020202020204" pitchFamily="34" charset="0"/>
              <a:buChar char="•"/>
            </a:pPr>
            <a:r>
              <a:rPr lang="en-GB" sz="1400" dirty="0" smtClean="0"/>
              <a:t>To make appointments online with options not limited</a:t>
            </a:r>
          </a:p>
          <a:p>
            <a:pPr marL="285750" indent="-285750">
              <a:buFont typeface="Arial" panose="020B0604020202020204" pitchFamily="34" charset="0"/>
              <a:buChar char="•"/>
            </a:pPr>
            <a:r>
              <a:rPr lang="en-GB" sz="1400" dirty="0" smtClean="0"/>
              <a:t>To have results communicated to them quickly making best use of technology</a:t>
            </a:r>
          </a:p>
          <a:p>
            <a:pPr marL="285750" indent="-285750">
              <a:buFont typeface="Arial" panose="020B0604020202020204" pitchFamily="34" charset="0"/>
              <a:buChar char="•"/>
            </a:pPr>
            <a:r>
              <a:rPr lang="en-GB" sz="1400" dirty="0" smtClean="0"/>
              <a:t>To be able to manage their own personal records so that they can receive continuity of care</a:t>
            </a:r>
          </a:p>
          <a:p>
            <a:pPr marL="285750" indent="-285750">
              <a:buFont typeface="Arial" panose="020B0604020202020204" pitchFamily="34" charset="0"/>
              <a:buChar char="•"/>
            </a:pPr>
            <a:r>
              <a:rPr lang="en-GB" sz="1400" dirty="0" smtClean="0"/>
              <a:t>To be able to talk to other people who are experiencing similar challenges</a:t>
            </a:r>
            <a:endParaRPr lang="en-GB" sz="1400" dirty="0"/>
          </a:p>
          <a:p>
            <a:r>
              <a:rPr lang="en-GB" sz="1600" dirty="0"/>
              <a:t>	</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889930" y="982305"/>
            <a:ext cx="2074558" cy="2074558"/>
          </a:xfrm>
          <a:prstGeom prst="rect">
            <a:avLst/>
          </a:prstGeom>
        </p:spPr>
      </p:pic>
    </p:spTree>
    <p:extLst>
      <p:ext uri="{BB962C8B-B14F-4D97-AF65-F5344CB8AC3E}">
        <p14:creationId xmlns:p14="http://schemas.microsoft.com/office/powerpoint/2010/main" val="25912691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A4C18273-3B06-4AC5-BD96-A00D2AA2E2E6}" type="slidenum">
              <a:rPr lang="en-GB" smtClean="0"/>
              <a:pPr/>
              <a:t>41</a:t>
            </a:fld>
            <a:endParaRPr lang="en-GB" dirty="0"/>
          </a:p>
        </p:txBody>
      </p:sp>
      <p:sp>
        <p:nvSpPr>
          <p:cNvPr id="4" name="Title 3"/>
          <p:cNvSpPr txBox="1">
            <a:spLocks/>
          </p:cNvSpPr>
          <p:nvPr/>
        </p:nvSpPr>
        <p:spPr>
          <a:xfrm>
            <a:off x="251520" y="548680"/>
            <a:ext cx="7056784" cy="1080120"/>
          </a:xfrm>
          <a:prstGeom prst="rect">
            <a:avLst/>
          </a:prstGeom>
        </p:spPr>
        <p:txBody>
          <a:bodyPr vert="horz" lIns="91440" tIns="45720" rIns="91440" bIns="45720" rtlCol="0" anchor="t">
            <a:noAutofit/>
          </a:bodyPr>
          <a:lstStyle>
            <a:lvl1pPr algn="l" defTabSz="914400" rtl="0" eaLnBrk="1" latinLnBrk="0" hangingPunct="1">
              <a:spcBef>
                <a:spcPct val="0"/>
              </a:spcBef>
              <a:buNone/>
              <a:defRPr lang="en-US" sz="1600" b="0" i="1"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b="1" i="0" dirty="0">
                <a:solidFill>
                  <a:srgbClr val="6D6E71"/>
                </a:solidFill>
              </a:rPr>
              <a:t>I</a:t>
            </a:r>
            <a:r>
              <a:rPr sz="2000" b="1" i="0" dirty="0" err="1">
                <a:solidFill>
                  <a:srgbClr val="6D6E71"/>
                </a:solidFill>
              </a:rPr>
              <a:t>nteracting</a:t>
            </a:r>
            <a:r>
              <a:rPr sz="2000" b="1" i="0" dirty="0">
                <a:solidFill>
                  <a:srgbClr val="6D6E71"/>
                </a:solidFill>
              </a:rPr>
              <a:t> digitally with the NHS is important</a:t>
            </a:r>
          </a:p>
          <a:p>
            <a:r>
              <a:rPr lang="en-GB" sz="1400" i="0" dirty="0">
                <a:solidFill>
                  <a:srgbClr val="6D6E71"/>
                </a:solidFill>
              </a:rPr>
              <a:t>Accessing services using phones or computers is important for the most number of people (7 in 10).  Less important is being able to talk to others in similar situations or managing own personal records.</a:t>
            </a:r>
            <a:endParaRPr sz="1800" i="0" dirty="0">
              <a:solidFill>
                <a:srgbClr val="6D6E71"/>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5597" y="83885"/>
            <a:ext cx="1400899" cy="1400899"/>
          </a:xfrm>
          <a:prstGeom prst="rect">
            <a:avLst/>
          </a:prstGeom>
          <a:effectLst>
            <a:outerShdw blurRad="50800" dist="38100" dir="2700000" algn="tl" rotWithShape="0">
              <a:prstClr val="black">
                <a:alpha val="40000"/>
              </a:prstClr>
            </a:outerShdw>
          </a:effectLst>
        </p:spPr>
      </p:pic>
      <p:graphicFrame>
        <p:nvGraphicFramePr>
          <p:cNvPr id="10" name="Chart 9"/>
          <p:cNvGraphicFramePr/>
          <p:nvPr>
            <p:extLst>
              <p:ext uri="{D42A27DB-BD31-4B8C-83A1-F6EECF244321}">
                <p14:modId xmlns:p14="http://schemas.microsoft.com/office/powerpoint/2010/main" val="634884789"/>
              </p:ext>
            </p:extLst>
          </p:nvPr>
        </p:nvGraphicFramePr>
        <p:xfrm>
          <a:off x="276026" y="1772815"/>
          <a:ext cx="8568952" cy="481132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683568" y="6453336"/>
            <a:ext cx="6952029" cy="261610"/>
          </a:xfrm>
          <a:prstGeom prst="rect">
            <a:avLst/>
          </a:prstGeom>
          <a:noFill/>
        </p:spPr>
        <p:txBody>
          <a:bodyPr wrap="square" rtlCol="0">
            <a:spAutoFit/>
          </a:bodyPr>
          <a:lstStyle/>
          <a:p>
            <a:r>
              <a:rPr lang="en-GB" sz="1050" i="1" dirty="0">
                <a:solidFill>
                  <a:srgbClr val="6D6E71"/>
                </a:solidFill>
              </a:rPr>
              <a:t>Base: all respondents answering question</a:t>
            </a:r>
          </a:p>
        </p:txBody>
      </p:sp>
      <p:sp>
        <p:nvSpPr>
          <p:cNvPr id="12" name="Rectangle 11"/>
          <p:cNvSpPr/>
          <p:nvPr/>
        </p:nvSpPr>
        <p:spPr>
          <a:xfrm>
            <a:off x="216024" y="168895"/>
            <a:ext cx="8676456" cy="307777"/>
          </a:xfrm>
          <a:prstGeom prst="rect">
            <a:avLst/>
          </a:prstGeom>
        </p:spPr>
        <p:txBody>
          <a:bodyPr wrap="square">
            <a:spAutoFit/>
          </a:bodyPr>
          <a:lstStyle/>
          <a:p>
            <a:r>
              <a:rPr lang="en-GB" sz="1400" b="1" dirty="0">
                <a:solidFill>
                  <a:srgbClr val="6D6E71"/>
                </a:solidFill>
              </a:rPr>
              <a:t>Survey responses</a:t>
            </a:r>
            <a:endParaRPr lang="en-GB" sz="1400" dirty="0">
              <a:solidFill>
                <a:srgbClr val="6D6E71"/>
              </a:solidFill>
            </a:endParaRPr>
          </a:p>
        </p:txBody>
      </p:sp>
    </p:spTree>
    <p:extLst>
      <p:ext uri="{BB962C8B-B14F-4D97-AF65-F5344CB8AC3E}">
        <p14:creationId xmlns:p14="http://schemas.microsoft.com/office/powerpoint/2010/main" val="18937537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A4C18273-3B06-4AC5-BD96-A00D2AA2E2E6}" type="slidenum">
              <a:rPr lang="en-GB" smtClean="0"/>
              <a:pPr/>
              <a:t>42</a:t>
            </a:fld>
            <a:endParaRPr lang="en-GB" dirty="0"/>
          </a:p>
        </p:txBody>
      </p:sp>
      <p:sp>
        <p:nvSpPr>
          <p:cNvPr id="4" name="Title 3"/>
          <p:cNvSpPr txBox="1">
            <a:spLocks/>
          </p:cNvSpPr>
          <p:nvPr/>
        </p:nvSpPr>
        <p:spPr>
          <a:xfrm>
            <a:off x="251520" y="548680"/>
            <a:ext cx="7056784" cy="1080120"/>
          </a:xfrm>
          <a:prstGeom prst="rect">
            <a:avLst/>
          </a:prstGeom>
        </p:spPr>
        <p:txBody>
          <a:bodyPr vert="horz" lIns="91440" tIns="45720" rIns="91440" bIns="45720" rtlCol="0" anchor="t">
            <a:noAutofit/>
          </a:bodyPr>
          <a:lstStyle>
            <a:lvl1pPr algn="l" defTabSz="914400" rtl="0" eaLnBrk="1" latinLnBrk="0" hangingPunct="1">
              <a:spcBef>
                <a:spcPct val="0"/>
              </a:spcBef>
              <a:buNone/>
              <a:defRPr lang="en-US" sz="1600" b="0" i="1"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b="1" i="0" dirty="0">
                <a:solidFill>
                  <a:srgbClr val="6D6E71"/>
                </a:solidFill>
              </a:rPr>
              <a:t>Increased digitalisation seen as appropriate for some services, but not all</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5597" y="83885"/>
            <a:ext cx="1400899" cy="1400899"/>
          </a:xfrm>
          <a:prstGeom prst="rect">
            <a:avLst/>
          </a:prstGeom>
          <a:effectLst>
            <a:outerShdw blurRad="50800" dist="38100" dir="2700000" algn="tl" rotWithShape="0">
              <a:prstClr val="black">
                <a:alpha val="40000"/>
              </a:prstClr>
            </a:outerShdw>
          </a:effectLst>
        </p:spPr>
      </p:pic>
      <p:sp>
        <p:nvSpPr>
          <p:cNvPr id="13" name="Rectangle 12"/>
          <p:cNvSpPr/>
          <p:nvPr/>
        </p:nvSpPr>
        <p:spPr>
          <a:xfrm>
            <a:off x="288032" y="168895"/>
            <a:ext cx="8676456" cy="307777"/>
          </a:xfrm>
          <a:prstGeom prst="rect">
            <a:avLst/>
          </a:prstGeom>
        </p:spPr>
        <p:txBody>
          <a:bodyPr wrap="square">
            <a:spAutoFit/>
          </a:bodyPr>
          <a:lstStyle/>
          <a:p>
            <a:r>
              <a:rPr lang="en-GB" sz="1400" b="1" dirty="0">
                <a:solidFill>
                  <a:srgbClr val="6D6E71"/>
                </a:solidFill>
              </a:rPr>
              <a:t>Key themes from focus groups and engagement events</a:t>
            </a:r>
            <a:endParaRPr lang="en-GB" sz="1400" dirty="0">
              <a:solidFill>
                <a:srgbClr val="6D6E71"/>
              </a:solidFill>
            </a:endParaRPr>
          </a:p>
        </p:txBody>
      </p:sp>
      <p:sp>
        <p:nvSpPr>
          <p:cNvPr id="14" name="Rectangle 13"/>
          <p:cNvSpPr/>
          <p:nvPr/>
        </p:nvSpPr>
        <p:spPr>
          <a:xfrm>
            <a:off x="611560" y="1729958"/>
            <a:ext cx="7848872" cy="1643171"/>
          </a:xfrm>
          <a:prstGeom prst="rect">
            <a:avLst/>
          </a:prstGeom>
          <a:solidFill>
            <a:schemeClr val="bg1">
              <a:lumMod val="95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TextBox 14"/>
          <p:cNvSpPr txBox="1"/>
          <p:nvPr/>
        </p:nvSpPr>
        <p:spPr>
          <a:xfrm>
            <a:off x="683568" y="1868581"/>
            <a:ext cx="7696856" cy="1384995"/>
          </a:xfrm>
          <a:prstGeom prst="rect">
            <a:avLst/>
          </a:prstGeom>
          <a:noFill/>
        </p:spPr>
        <p:txBody>
          <a:bodyPr wrap="square" rtlCol="0">
            <a:spAutoFit/>
          </a:bodyPr>
          <a:lstStyle/>
          <a:p>
            <a:pPr marL="0" lvl="1"/>
            <a:r>
              <a:rPr lang="en-GB" sz="1400" dirty="0"/>
              <a:t>Information sharing between different health professionals is well liked (and should already be happening)</a:t>
            </a:r>
          </a:p>
          <a:p>
            <a:pPr marL="285750" lvl="1" indent="-285750">
              <a:buFont typeface="Arial" panose="020B0604020202020204" pitchFamily="34" charset="0"/>
              <a:buChar char="•"/>
            </a:pPr>
            <a:r>
              <a:rPr lang="en-GB" sz="1400" dirty="0"/>
              <a:t>Saves patients having to repeat themselves</a:t>
            </a:r>
          </a:p>
          <a:p>
            <a:pPr marL="285750" lvl="1" indent="-285750">
              <a:buFont typeface="Arial" panose="020B0604020202020204" pitchFamily="34" charset="0"/>
              <a:buChar char="•"/>
            </a:pPr>
            <a:r>
              <a:rPr lang="en-GB" sz="1400" dirty="0"/>
              <a:t>Ensures better continuity of care</a:t>
            </a:r>
          </a:p>
          <a:p>
            <a:pPr marL="285750" lvl="1" indent="-285750">
              <a:buFont typeface="Arial" panose="020B0604020202020204" pitchFamily="34" charset="0"/>
              <a:buChar char="•"/>
            </a:pPr>
            <a:r>
              <a:rPr lang="en-GB" sz="1400" dirty="0"/>
              <a:t>Less likely that details will get lost</a:t>
            </a:r>
          </a:p>
          <a:p>
            <a:pPr marL="0" lvl="1"/>
            <a:r>
              <a:rPr lang="en-GB" sz="1400" dirty="0"/>
              <a:t>A minority are concerned about the security of personal data.</a:t>
            </a:r>
          </a:p>
        </p:txBody>
      </p:sp>
      <p:sp>
        <p:nvSpPr>
          <p:cNvPr id="16" name="Text Box 38"/>
          <p:cNvSpPr txBox="1">
            <a:spLocks noChangeArrowheads="1"/>
          </p:cNvSpPr>
          <p:nvPr/>
        </p:nvSpPr>
        <p:spPr bwMode="auto">
          <a:xfrm>
            <a:off x="611560" y="1488674"/>
            <a:ext cx="7848872" cy="338554"/>
          </a:xfrm>
          <a:prstGeom prst="rect">
            <a:avLst/>
          </a:prstGeom>
          <a:solidFill>
            <a:srgbClr val="6D6E71"/>
          </a:solidFill>
          <a:ln>
            <a:noFill/>
          </a:ln>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algn="ctr"/>
            <a:r>
              <a:rPr lang="en-GB" sz="1600" b="1" dirty="0">
                <a:solidFill>
                  <a:srgbClr val="FFFFFF"/>
                </a:solidFill>
                <a:latin typeface="Verdana"/>
                <a:cs typeface="Verdana"/>
              </a:rPr>
              <a:t>Sharing of medical records should be happening</a:t>
            </a:r>
            <a:endParaRPr lang="en-US" sz="1600" dirty="0">
              <a:solidFill>
                <a:srgbClr val="FFFFFF"/>
              </a:solidFill>
              <a:latin typeface="Verdana"/>
              <a:cs typeface="Verdana"/>
            </a:endParaRPr>
          </a:p>
        </p:txBody>
      </p:sp>
      <p:sp>
        <p:nvSpPr>
          <p:cNvPr id="17" name="Rectangle 16"/>
          <p:cNvSpPr/>
          <p:nvPr/>
        </p:nvSpPr>
        <p:spPr>
          <a:xfrm>
            <a:off x="611560" y="3588425"/>
            <a:ext cx="7848872" cy="1630924"/>
          </a:xfrm>
          <a:prstGeom prst="rect">
            <a:avLst/>
          </a:prstGeom>
          <a:solidFill>
            <a:schemeClr val="bg1">
              <a:lumMod val="95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TextBox 17"/>
          <p:cNvSpPr txBox="1"/>
          <p:nvPr/>
        </p:nvSpPr>
        <p:spPr>
          <a:xfrm>
            <a:off x="683568" y="3727047"/>
            <a:ext cx="7776864" cy="1600438"/>
          </a:xfrm>
          <a:prstGeom prst="rect">
            <a:avLst/>
          </a:prstGeom>
          <a:noFill/>
        </p:spPr>
        <p:txBody>
          <a:bodyPr wrap="square" rtlCol="0">
            <a:spAutoFit/>
          </a:bodyPr>
          <a:lstStyle/>
          <a:p>
            <a:pPr marL="285750" lvl="1" indent="-285750">
              <a:buFont typeface="Arial" panose="020B0604020202020204" pitchFamily="34" charset="0"/>
              <a:buChar char="•"/>
            </a:pPr>
            <a:r>
              <a:rPr lang="en-GB" sz="1400" dirty="0"/>
              <a:t>Certain services lend themselves more to being online, particularly making appointments and receiving results</a:t>
            </a:r>
          </a:p>
          <a:p>
            <a:pPr marL="285750" lvl="1" indent="-285750">
              <a:buFont typeface="Arial" panose="020B0604020202020204" pitchFamily="34" charset="0"/>
              <a:buChar char="•"/>
            </a:pPr>
            <a:r>
              <a:rPr lang="en-GB" sz="1400" dirty="0"/>
              <a:t>Whilst some would welcome video-link GP appointments, others would prefer for such consultations to be face-to-face</a:t>
            </a:r>
          </a:p>
          <a:p>
            <a:pPr marL="285750" lvl="1" indent="-285750">
              <a:buFont typeface="Arial" panose="020B0604020202020204" pitchFamily="34" charset="0"/>
              <a:buChar char="•"/>
            </a:pPr>
            <a:r>
              <a:rPr lang="en-GB" sz="1400" dirty="0"/>
              <a:t>Increased digitalisation could exclude certain groups who are less IT literate/ don’t have online access </a:t>
            </a:r>
          </a:p>
          <a:p>
            <a:pPr marL="0" lvl="1"/>
            <a:endParaRPr lang="en-GB" sz="1400" dirty="0"/>
          </a:p>
        </p:txBody>
      </p:sp>
      <p:sp>
        <p:nvSpPr>
          <p:cNvPr id="19" name="Text Box 38"/>
          <p:cNvSpPr txBox="1">
            <a:spLocks noChangeArrowheads="1"/>
          </p:cNvSpPr>
          <p:nvPr/>
        </p:nvSpPr>
        <p:spPr bwMode="auto">
          <a:xfrm>
            <a:off x="611560" y="3347140"/>
            <a:ext cx="7848872" cy="338554"/>
          </a:xfrm>
          <a:prstGeom prst="rect">
            <a:avLst/>
          </a:prstGeom>
          <a:solidFill>
            <a:srgbClr val="6D6E71"/>
          </a:solidFill>
          <a:ln>
            <a:noFill/>
          </a:ln>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algn="ctr"/>
            <a:r>
              <a:rPr lang="en-GB" sz="1600" b="1" dirty="0">
                <a:solidFill>
                  <a:srgbClr val="FFFFFF"/>
                </a:solidFill>
                <a:latin typeface="Verdana"/>
                <a:cs typeface="Verdana"/>
              </a:rPr>
              <a:t> 	Increased digitalisation, but not at the expense of face-to-face</a:t>
            </a:r>
            <a:endParaRPr lang="en-US" sz="1600" dirty="0">
              <a:solidFill>
                <a:srgbClr val="FFFFFF"/>
              </a:solidFill>
              <a:latin typeface="Verdana"/>
              <a:cs typeface="Verdana"/>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3140968"/>
            <a:ext cx="634365" cy="63436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7235" y="1340768"/>
            <a:ext cx="634365" cy="634365"/>
          </a:xfrm>
          <a:prstGeom prst="rect">
            <a:avLst/>
          </a:prstGeom>
        </p:spPr>
      </p:pic>
      <p:sp>
        <p:nvSpPr>
          <p:cNvPr id="21" name="Rectangle 20"/>
          <p:cNvSpPr/>
          <p:nvPr/>
        </p:nvSpPr>
        <p:spPr>
          <a:xfrm>
            <a:off x="611560" y="5388626"/>
            <a:ext cx="7848872" cy="946972"/>
          </a:xfrm>
          <a:prstGeom prst="rect">
            <a:avLst/>
          </a:prstGeom>
          <a:solidFill>
            <a:schemeClr val="bg1">
              <a:lumMod val="95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TextBox 21"/>
          <p:cNvSpPr txBox="1"/>
          <p:nvPr/>
        </p:nvSpPr>
        <p:spPr>
          <a:xfrm>
            <a:off x="683568" y="5527247"/>
            <a:ext cx="7776864" cy="954107"/>
          </a:xfrm>
          <a:prstGeom prst="rect">
            <a:avLst/>
          </a:prstGeom>
          <a:noFill/>
        </p:spPr>
        <p:txBody>
          <a:bodyPr wrap="square" rtlCol="0">
            <a:spAutoFit/>
          </a:bodyPr>
          <a:lstStyle/>
          <a:p>
            <a:pPr marL="285750" lvl="1" indent="-285750">
              <a:buFont typeface="Arial" panose="020B0604020202020204" pitchFamily="34" charset="0"/>
              <a:buChar char="•"/>
            </a:pPr>
            <a:r>
              <a:rPr lang="en-GB" sz="1400" dirty="0"/>
              <a:t>Having access to medical records could be empowering and increase involvement in own care</a:t>
            </a:r>
          </a:p>
          <a:p>
            <a:pPr marL="285750" lvl="1" indent="-285750">
              <a:buFont typeface="Arial" panose="020B0604020202020204" pitchFamily="34" charset="0"/>
              <a:buChar char="•"/>
            </a:pPr>
            <a:r>
              <a:rPr lang="en-GB" sz="1400" dirty="0"/>
              <a:t>‘Managing’ records is concerning to some; lack medical knowledge to do this</a:t>
            </a:r>
          </a:p>
          <a:p>
            <a:pPr marL="0" lvl="1"/>
            <a:endParaRPr lang="en-GB" sz="1400" dirty="0"/>
          </a:p>
        </p:txBody>
      </p:sp>
      <p:sp>
        <p:nvSpPr>
          <p:cNvPr id="23" name="Text Box 38"/>
          <p:cNvSpPr txBox="1">
            <a:spLocks noChangeArrowheads="1"/>
          </p:cNvSpPr>
          <p:nvPr/>
        </p:nvSpPr>
        <p:spPr bwMode="auto">
          <a:xfrm>
            <a:off x="611560" y="5147340"/>
            <a:ext cx="7848872" cy="338554"/>
          </a:xfrm>
          <a:prstGeom prst="rect">
            <a:avLst/>
          </a:prstGeom>
          <a:solidFill>
            <a:srgbClr val="6D6E71"/>
          </a:solidFill>
          <a:ln>
            <a:noFill/>
          </a:ln>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algn="ctr"/>
            <a:r>
              <a:rPr lang="en-GB" sz="1600" b="1" dirty="0">
                <a:solidFill>
                  <a:srgbClr val="FFFFFF"/>
                </a:solidFill>
                <a:latin typeface="Verdana"/>
                <a:cs typeface="Verdana"/>
              </a:rPr>
              <a:t>Access to/managing own medical records: mixed views</a:t>
            </a:r>
            <a:endParaRPr lang="en-US" sz="1600" dirty="0">
              <a:solidFill>
                <a:srgbClr val="FFFFFF"/>
              </a:solidFill>
              <a:latin typeface="Verdana"/>
              <a:cs typeface="Verdana"/>
            </a:endParaRPr>
          </a:p>
        </p:txBody>
      </p:sp>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0572" y="4999434"/>
            <a:ext cx="634365" cy="634365"/>
          </a:xfrm>
          <a:prstGeom prst="rect">
            <a:avLst/>
          </a:prstGeom>
        </p:spPr>
      </p:pic>
    </p:spTree>
    <p:extLst>
      <p:ext uri="{BB962C8B-B14F-4D97-AF65-F5344CB8AC3E}">
        <p14:creationId xmlns:p14="http://schemas.microsoft.com/office/powerpoint/2010/main" val="4304924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8172400" y="0"/>
            <a:ext cx="971600" cy="6858000"/>
          </a:xfrm>
          <a:prstGeom prst="rect">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sp>
        <p:nvSpPr>
          <p:cNvPr id="6" name="TextBox 5"/>
          <p:cNvSpPr txBox="1"/>
          <p:nvPr/>
        </p:nvSpPr>
        <p:spPr>
          <a:xfrm rot="5400000">
            <a:off x="5616116" y="2960948"/>
            <a:ext cx="6048672" cy="792088"/>
          </a:xfrm>
          <a:prstGeom prst="rect">
            <a:avLst/>
          </a:prstGeom>
        </p:spPr>
        <p:txBody>
          <a:bodyPr vert="horz" wrap="square" lIns="91440" tIns="45720" rIns="91440" bIns="45720" rtlCol="0" anchor="ctr">
            <a:normAutofit/>
          </a:bodyPr>
          <a:lstStyle/>
          <a:p>
            <a:pPr>
              <a:lnSpc>
                <a:spcPct val="120000"/>
              </a:lnSpc>
              <a:spcBef>
                <a:spcPts val="600"/>
              </a:spcBef>
              <a:spcAft>
                <a:spcPts val="600"/>
              </a:spcAft>
              <a:defRPr/>
            </a:pPr>
            <a:r>
              <a:rPr lang="en-GB" sz="3000" b="1" dirty="0">
                <a:solidFill>
                  <a:srgbClr val="1268B3"/>
                </a:solidFill>
              </a:rPr>
              <a:t>Digital: </a:t>
            </a:r>
            <a:r>
              <a:rPr lang="en-GB" sz="3000" dirty="0">
                <a:solidFill>
                  <a:srgbClr val="1268B3"/>
                </a:solidFill>
              </a:rPr>
              <a:t>Example comments</a:t>
            </a:r>
            <a:endParaRPr lang="en-US" sz="1400" dirty="0">
              <a:solidFill>
                <a:srgbClr val="1268B3"/>
              </a:solidFill>
            </a:endParaRPr>
          </a:p>
        </p:txBody>
      </p:sp>
      <p:sp>
        <p:nvSpPr>
          <p:cNvPr id="15" name="Oval 14"/>
          <p:cNvSpPr>
            <a:spLocks noChangeAspect="1"/>
          </p:cNvSpPr>
          <p:nvPr/>
        </p:nvSpPr>
        <p:spPr>
          <a:xfrm>
            <a:off x="505803" y="188640"/>
            <a:ext cx="2193989" cy="2194233"/>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endParaRPr>
          </a:p>
        </p:txBody>
      </p:sp>
      <p:pic>
        <p:nvPicPr>
          <p:cNvPr id="18" name="Picture 17"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255040" y="404664"/>
            <a:ext cx="682491" cy="565727"/>
          </a:xfrm>
          <a:prstGeom prst="rect">
            <a:avLst/>
          </a:prstGeom>
        </p:spPr>
      </p:pic>
      <p:pic>
        <p:nvPicPr>
          <p:cNvPr id="26" name="Picture 25"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2915817" y="2844682"/>
            <a:ext cx="682491" cy="565727"/>
          </a:xfrm>
          <a:prstGeom prst="rect">
            <a:avLst/>
          </a:prstGeom>
        </p:spPr>
      </p:pic>
      <p:sp>
        <p:nvSpPr>
          <p:cNvPr id="33" name="Oval 32"/>
          <p:cNvSpPr>
            <a:spLocks noChangeAspect="1"/>
          </p:cNvSpPr>
          <p:nvPr/>
        </p:nvSpPr>
        <p:spPr>
          <a:xfrm>
            <a:off x="5076056" y="116632"/>
            <a:ext cx="2384925" cy="2385190"/>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endParaRPr>
          </a:p>
        </p:txBody>
      </p:sp>
      <p:pic>
        <p:nvPicPr>
          <p:cNvPr id="34" name="Picture 33"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4788024" y="326389"/>
            <a:ext cx="682491" cy="565727"/>
          </a:xfrm>
          <a:prstGeom prst="rect">
            <a:avLst/>
          </a:prstGeom>
        </p:spPr>
      </p:pic>
      <p:pic>
        <p:nvPicPr>
          <p:cNvPr id="37" name="Picture 36"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0725" y="1484784"/>
            <a:ext cx="682491" cy="565727"/>
          </a:xfrm>
          <a:prstGeom prst="rect">
            <a:avLst/>
          </a:prstGeom>
        </p:spPr>
      </p:pic>
      <p:pic>
        <p:nvPicPr>
          <p:cNvPr id="41" name="Picture 40"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3925" y="5163731"/>
            <a:ext cx="682491" cy="565727"/>
          </a:xfrm>
          <a:prstGeom prst="rect">
            <a:avLst/>
          </a:prstGeom>
        </p:spPr>
      </p:pic>
      <p:sp>
        <p:nvSpPr>
          <p:cNvPr id="42" name="Oval 41"/>
          <p:cNvSpPr>
            <a:spLocks noChangeAspect="1"/>
          </p:cNvSpPr>
          <p:nvPr/>
        </p:nvSpPr>
        <p:spPr>
          <a:xfrm>
            <a:off x="795848" y="2196610"/>
            <a:ext cx="2016000" cy="2016000"/>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endParaRPr>
          </a:p>
        </p:txBody>
      </p:sp>
      <p:pic>
        <p:nvPicPr>
          <p:cNvPr id="43" name="Picture 42"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251520" y="2268618"/>
            <a:ext cx="682491" cy="565727"/>
          </a:xfrm>
          <a:prstGeom prst="rect">
            <a:avLst/>
          </a:prstGeom>
        </p:spPr>
      </p:pic>
      <p:pic>
        <p:nvPicPr>
          <p:cNvPr id="50" name="Picture 49"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2483768" y="252510"/>
            <a:ext cx="682491" cy="565727"/>
          </a:xfrm>
          <a:prstGeom prst="rect">
            <a:avLst/>
          </a:prstGeom>
        </p:spPr>
      </p:pic>
      <p:sp>
        <p:nvSpPr>
          <p:cNvPr id="46" name="TextBox 45"/>
          <p:cNvSpPr txBox="1"/>
          <p:nvPr/>
        </p:nvSpPr>
        <p:spPr>
          <a:xfrm>
            <a:off x="795849" y="393204"/>
            <a:ext cx="1697667" cy="1785104"/>
          </a:xfrm>
          <a:prstGeom prst="rect">
            <a:avLst/>
          </a:prstGeom>
          <a:noFill/>
        </p:spPr>
        <p:txBody>
          <a:bodyPr wrap="square" rtlCol="0">
            <a:spAutoFit/>
          </a:bodyPr>
          <a:lstStyle/>
          <a:p>
            <a:pPr algn="ctr">
              <a:defRPr/>
            </a:pPr>
            <a:r>
              <a:rPr lang="en-GB" sz="1100" b="1" dirty="0">
                <a:solidFill>
                  <a:srgbClr val="6D6E71"/>
                </a:solidFill>
              </a:rPr>
              <a:t>The worry is that digital or virtual appointments become the norm and same day, face-to-face appointments will not longer be available.</a:t>
            </a:r>
          </a:p>
          <a:p>
            <a:pPr algn="ctr">
              <a:defRPr/>
            </a:pPr>
            <a:r>
              <a:rPr lang="en-GB" sz="1100" i="1" dirty="0">
                <a:solidFill>
                  <a:srgbClr val="6D6E71"/>
                </a:solidFill>
              </a:rPr>
              <a:t>ICS Public Event</a:t>
            </a:r>
          </a:p>
        </p:txBody>
      </p:sp>
      <p:sp>
        <p:nvSpPr>
          <p:cNvPr id="31" name="Slide Number Placeholder 5"/>
          <p:cNvSpPr>
            <a:spLocks noGrp="1"/>
          </p:cNvSpPr>
          <p:nvPr>
            <p:ph type="sldNum" sz="quarter" idx="4"/>
          </p:nvPr>
        </p:nvSpPr>
        <p:spPr>
          <a:xfrm>
            <a:off x="179512" y="6381328"/>
            <a:ext cx="1043608" cy="246221"/>
          </a:xfrm>
          <a:prstGeom prst="rect">
            <a:avLst/>
          </a:prstGeom>
        </p:spPr>
        <p:txBody>
          <a:bodyPr vert="horz" lIns="91440" tIns="45720" rIns="91440" bIns="45720" rtlCol="0" anchor="b">
            <a:spAutoFit/>
          </a:bodyP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A4C18273-3B06-4AC5-BD96-A00D2AA2E2E6}" type="slidenum">
              <a:rPr lang="en-GB" kern="0" smtClean="0">
                <a:solidFill>
                  <a:prstClr val="white"/>
                </a:solidFill>
              </a:rPr>
              <a:pPr>
                <a:defRPr/>
              </a:pPr>
              <a:t>43</a:t>
            </a:fld>
            <a:endParaRPr lang="en-GB" kern="0" dirty="0">
              <a:solidFill>
                <a:prstClr val="white"/>
              </a:solidFill>
            </a:endParaRPr>
          </a:p>
        </p:txBody>
      </p:sp>
      <p:sp>
        <p:nvSpPr>
          <p:cNvPr id="29" name="Oval 28"/>
          <p:cNvSpPr>
            <a:spLocks noChangeAspect="1"/>
          </p:cNvSpPr>
          <p:nvPr/>
        </p:nvSpPr>
        <p:spPr>
          <a:xfrm>
            <a:off x="2587425" y="408632"/>
            <a:ext cx="2344616" cy="2344877"/>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endParaRPr>
          </a:p>
        </p:txBody>
      </p:sp>
      <p:sp>
        <p:nvSpPr>
          <p:cNvPr id="53" name="TextBox 52"/>
          <p:cNvSpPr txBox="1"/>
          <p:nvPr/>
        </p:nvSpPr>
        <p:spPr>
          <a:xfrm>
            <a:off x="2843807" y="836712"/>
            <a:ext cx="1887635" cy="1615827"/>
          </a:xfrm>
          <a:prstGeom prst="rect">
            <a:avLst/>
          </a:prstGeom>
          <a:noFill/>
        </p:spPr>
        <p:txBody>
          <a:bodyPr wrap="square" rtlCol="0">
            <a:spAutoFit/>
          </a:bodyPr>
          <a:lstStyle/>
          <a:p>
            <a:pPr algn="ctr">
              <a:defRPr/>
            </a:pPr>
            <a:r>
              <a:rPr lang="en-GB" sz="1100" b="1" dirty="0">
                <a:solidFill>
                  <a:srgbClr val="6D6E71"/>
                </a:solidFill>
              </a:rPr>
              <a:t>We are happy to make appointments, get results and prescriptions online, but if I am having a consultation, I want it to be personal.</a:t>
            </a:r>
          </a:p>
          <a:p>
            <a:pPr algn="ctr">
              <a:defRPr/>
            </a:pPr>
            <a:r>
              <a:rPr lang="en-GB" sz="1100" i="1" dirty="0">
                <a:solidFill>
                  <a:srgbClr val="6D6E71"/>
                </a:solidFill>
              </a:rPr>
              <a:t>Emmanuel Church Barnsley</a:t>
            </a:r>
          </a:p>
        </p:txBody>
      </p:sp>
      <p:sp>
        <p:nvSpPr>
          <p:cNvPr id="30" name="Oval 29"/>
          <p:cNvSpPr>
            <a:spLocks noChangeAspect="1"/>
          </p:cNvSpPr>
          <p:nvPr/>
        </p:nvSpPr>
        <p:spPr>
          <a:xfrm>
            <a:off x="5530162" y="2276872"/>
            <a:ext cx="2052776" cy="2053004"/>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endParaRPr>
          </a:p>
        </p:txBody>
      </p:sp>
      <p:sp>
        <p:nvSpPr>
          <p:cNvPr id="47" name="TextBox 46"/>
          <p:cNvSpPr txBox="1"/>
          <p:nvPr/>
        </p:nvSpPr>
        <p:spPr>
          <a:xfrm>
            <a:off x="934012" y="2622268"/>
            <a:ext cx="1804661" cy="1107996"/>
          </a:xfrm>
          <a:prstGeom prst="rect">
            <a:avLst/>
          </a:prstGeom>
          <a:noFill/>
        </p:spPr>
        <p:txBody>
          <a:bodyPr wrap="square" rtlCol="0">
            <a:spAutoFit/>
          </a:bodyPr>
          <a:lstStyle/>
          <a:p>
            <a:pPr algn="ctr">
              <a:defRPr/>
            </a:pPr>
            <a:r>
              <a:rPr lang="en-GB" sz="1100" b="1" dirty="0">
                <a:solidFill>
                  <a:srgbClr val="6D6E71"/>
                </a:solidFill>
              </a:rPr>
              <a:t>Digital prescriptions and appointment booking is great.  Anything else needs a lot of consultation.</a:t>
            </a:r>
          </a:p>
          <a:p>
            <a:pPr algn="ctr">
              <a:defRPr/>
            </a:pPr>
            <a:r>
              <a:rPr lang="en-GB" sz="1100" i="1">
                <a:solidFill>
                  <a:srgbClr val="6D6E71"/>
                </a:solidFill>
              </a:rPr>
              <a:t>ICS </a:t>
            </a:r>
            <a:r>
              <a:rPr lang="en-GB" sz="1100" i="1" smtClean="0">
                <a:solidFill>
                  <a:srgbClr val="6D6E71"/>
                </a:solidFill>
              </a:rPr>
              <a:t>Public </a:t>
            </a:r>
            <a:r>
              <a:rPr lang="en-GB" sz="1100" i="1" dirty="0">
                <a:solidFill>
                  <a:srgbClr val="6D6E71"/>
                </a:solidFill>
              </a:rPr>
              <a:t>Event</a:t>
            </a:r>
          </a:p>
        </p:txBody>
      </p:sp>
      <p:sp>
        <p:nvSpPr>
          <p:cNvPr id="40" name="Oval 39"/>
          <p:cNvSpPr>
            <a:spLocks noChangeAspect="1"/>
          </p:cNvSpPr>
          <p:nvPr/>
        </p:nvSpPr>
        <p:spPr>
          <a:xfrm>
            <a:off x="2771800" y="2844682"/>
            <a:ext cx="2601622" cy="2601912"/>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endParaRPr>
          </a:p>
        </p:txBody>
      </p:sp>
      <p:sp>
        <p:nvSpPr>
          <p:cNvPr id="28" name="TextBox 27"/>
          <p:cNvSpPr txBox="1"/>
          <p:nvPr/>
        </p:nvSpPr>
        <p:spPr>
          <a:xfrm>
            <a:off x="5292081" y="476672"/>
            <a:ext cx="2016224" cy="1785104"/>
          </a:xfrm>
          <a:prstGeom prst="rect">
            <a:avLst/>
          </a:prstGeom>
          <a:noFill/>
        </p:spPr>
        <p:txBody>
          <a:bodyPr wrap="square" rtlCol="0">
            <a:spAutoFit/>
          </a:bodyPr>
          <a:lstStyle/>
          <a:p>
            <a:pPr algn="ctr">
              <a:defRPr/>
            </a:pPr>
            <a:r>
              <a:rPr lang="en-GB" sz="1100" b="1" dirty="0">
                <a:solidFill>
                  <a:srgbClr val="6D6E71"/>
                </a:solidFill>
              </a:rPr>
              <a:t>I want everyone who looks after me to be able to see what has been wrong with me and what tablets I am taking -I can't remember everything to tell them so I need them to know.</a:t>
            </a:r>
          </a:p>
          <a:p>
            <a:pPr algn="ctr">
              <a:defRPr/>
            </a:pPr>
            <a:r>
              <a:rPr lang="en-GB" sz="1100" i="1" dirty="0">
                <a:solidFill>
                  <a:srgbClr val="6D6E71"/>
                </a:solidFill>
              </a:rPr>
              <a:t>RSS</a:t>
            </a:r>
          </a:p>
        </p:txBody>
      </p:sp>
      <p:pic>
        <p:nvPicPr>
          <p:cNvPr id="44" name="Picture 43"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5129269" y="2501822"/>
            <a:ext cx="682491" cy="565727"/>
          </a:xfrm>
          <a:prstGeom prst="rect">
            <a:avLst/>
          </a:prstGeom>
        </p:spPr>
      </p:pic>
      <p:pic>
        <p:nvPicPr>
          <p:cNvPr id="49" name="Picture 48"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8952" y="2050511"/>
            <a:ext cx="682491" cy="565727"/>
          </a:xfrm>
          <a:prstGeom prst="rect">
            <a:avLst/>
          </a:prstGeom>
        </p:spPr>
      </p:pic>
      <p:sp>
        <p:nvSpPr>
          <p:cNvPr id="27" name="TextBox 26"/>
          <p:cNvSpPr txBox="1"/>
          <p:nvPr/>
        </p:nvSpPr>
        <p:spPr>
          <a:xfrm>
            <a:off x="2966627" y="3212976"/>
            <a:ext cx="2253445" cy="1954381"/>
          </a:xfrm>
          <a:prstGeom prst="rect">
            <a:avLst/>
          </a:prstGeom>
          <a:noFill/>
        </p:spPr>
        <p:txBody>
          <a:bodyPr wrap="square" rtlCol="0">
            <a:spAutoFit/>
          </a:bodyPr>
          <a:lstStyle/>
          <a:p>
            <a:pPr algn="ctr">
              <a:defRPr/>
            </a:pPr>
            <a:r>
              <a:rPr lang="en-GB" sz="1100" b="1" dirty="0">
                <a:solidFill>
                  <a:srgbClr val="6D6E71"/>
                </a:solidFill>
              </a:rPr>
              <a:t>All seems very sensible to me.  I’d like the option of being able to get blood results from GP online with some explanation of the results.  But ensure digital options aren’t the only option available – some people aren’t confident/able to use IT.</a:t>
            </a:r>
          </a:p>
          <a:p>
            <a:pPr algn="ctr">
              <a:defRPr/>
            </a:pPr>
            <a:r>
              <a:rPr lang="en-GB" sz="1100" i="1" dirty="0">
                <a:solidFill>
                  <a:srgbClr val="6D6E71"/>
                </a:solidFill>
              </a:rPr>
              <a:t>Sheffield School of Nursing</a:t>
            </a:r>
          </a:p>
        </p:txBody>
      </p:sp>
      <p:sp>
        <p:nvSpPr>
          <p:cNvPr id="36" name="TextBox 35"/>
          <p:cNvSpPr txBox="1"/>
          <p:nvPr/>
        </p:nvSpPr>
        <p:spPr>
          <a:xfrm>
            <a:off x="5751626" y="2639908"/>
            <a:ext cx="1649707" cy="1446550"/>
          </a:xfrm>
          <a:prstGeom prst="rect">
            <a:avLst/>
          </a:prstGeom>
          <a:noFill/>
        </p:spPr>
        <p:txBody>
          <a:bodyPr wrap="square" rtlCol="0">
            <a:spAutoFit/>
          </a:bodyPr>
          <a:lstStyle/>
          <a:p>
            <a:pPr algn="ctr">
              <a:defRPr/>
            </a:pPr>
            <a:r>
              <a:rPr lang="en-GB" sz="1100" b="1" dirty="0">
                <a:solidFill>
                  <a:srgbClr val="6D6E71"/>
                </a:solidFill>
              </a:rPr>
              <a:t>I don’t want my data sharing.  I’d rather see the GP face to face.  I don’t agree with it – there are hackers out there.</a:t>
            </a:r>
          </a:p>
          <a:p>
            <a:pPr algn="ctr">
              <a:defRPr/>
            </a:pPr>
            <a:r>
              <a:rPr lang="en-GB" sz="1100" i="1" dirty="0">
                <a:solidFill>
                  <a:srgbClr val="6D6E71"/>
                </a:solidFill>
              </a:rPr>
              <a:t>ICS Public Event</a:t>
            </a:r>
          </a:p>
        </p:txBody>
      </p:sp>
      <p:sp>
        <p:nvSpPr>
          <p:cNvPr id="35" name="Oval 34"/>
          <p:cNvSpPr>
            <a:spLocks noChangeAspect="1"/>
          </p:cNvSpPr>
          <p:nvPr/>
        </p:nvSpPr>
        <p:spPr>
          <a:xfrm>
            <a:off x="809013" y="4142308"/>
            <a:ext cx="2016000" cy="2016000"/>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endParaRPr>
          </a:p>
        </p:txBody>
      </p:sp>
      <p:pic>
        <p:nvPicPr>
          <p:cNvPr id="38" name="Picture 37"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264685" y="4214316"/>
            <a:ext cx="682491" cy="565727"/>
          </a:xfrm>
          <a:prstGeom prst="rect">
            <a:avLst/>
          </a:prstGeom>
        </p:spPr>
      </p:pic>
      <p:sp>
        <p:nvSpPr>
          <p:cNvPr id="39" name="TextBox 38"/>
          <p:cNvSpPr txBox="1"/>
          <p:nvPr/>
        </p:nvSpPr>
        <p:spPr>
          <a:xfrm>
            <a:off x="947177" y="4567966"/>
            <a:ext cx="1804661" cy="1446550"/>
          </a:xfrm>
          <a:prstGeom prst="rect">
            <a:avLst/>
          </a:prstGeom>
          <a:noFill/>
        </p:spPr>
        <p:txBody>
          <a:bodyPr wrap="square" rtlCol="0">
            <a:spAutoFit/>
          </a:bodyPr>
          <a:lstStyle/>
          <a:p>
            <a:pPr algn="ctr">
              <a:defRPr/>
            </a:pPr>
            <a:r>
              <a:rPr lang="en-GB" sz="1100" b="1" dirty="0">
                <a:solidFill>
                  <a:srgbClr val="6D6E71"/>
                </a:solidFill>
              </a:rPr>
              <a:t>It is convenient and time saving.  As long as the public can be sure their records are secure forever.</a:t>
            </a:r>
          </a:p>
          <a:p>
            <a:pPr algn="ctr">
              <a:defRPr/>
            </a:pPr>
            <a:r>
              <a:rPr lang="en-GB" sz="1100" i="1" dirty="0">
                <a:solidFill>
                  <a:srgbClr val="6D6E71"/>
                </a:solidFill>
              </a:rPr>
              <a:t>Sheffield School of Nursing</a:t>
            </a:r>
          </a:p>
        </p:txBody>
      </p:sp>
      <p:sp>
        <p:nvSpPr>
          <p:cNvPr id="45" name="Oval 44"/>
          <p:cNvSpPr>
            <a:spLocks noChangeAspect="1"/>
          </p:cNvSpPr>
          <p:nvPr/>
        </p:nvSpPr>
        <p:spPr>
          <a:xfrm>
            <a:off x="6235555" y="4086458"/>
            <a:ext cx="1648813" cy="1648996"/>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endParaRPr>
          </a:p>
        </p:txBody>
      </p:sp>
      <p:sp>
        <p:nvSpPr>
          <p:cNvPr id="48" name="TextBox 47"/>
          <p:cNvSpPr txBox="1"/>
          <p:nvPr/>
        </p:nvSpPr>
        <p:spPr>
          <a:xfrm>
            <a:off x="6228184" y="4437112"/>
            <a:ext cx="1594991" cy="938719"/>
          </a:xfrm>
          <a:prstGeom prst="rect">
            <a:avLst/>
          </a:prstGeom>
          <a:noFill/>
        </p:spPr>
        <p:txBody>
          <a:bodyPr wrap="square" rtlCol="0">
            <a:spAutoFit/>
          </a:bodyPr>
          <a:lstStyle/>
          <a:p>
            <a:pPr algn="ctr">
              <a:defRPr/>
            </a:pPr>
            <a:r>
              <a:rPr lang="en-GB" sz="1100" b="1" dirty="0">
                <a:solidFill>
                  <a:srgbClr val="6D6E71"/>
                </a:solidFill>
              </a:rPr>
              <a:t>To have IT linked between GP, hospitals </a:t>
            </a:r>
            <a:r>
              <a:rPr lang="en-GB" sz="1100" b="1" dirty="0" err="1">
                <a:solidFill>
                  <a:srgbClr val="6D6E71"/>
                </a:solidFill>
              </a:rPr>
              <a:t>etc</a:t>
            </a:r>
            <a:r>
              <a:rPr lang="en-GB" sz="1100" b="1" dirty="0">
                <a:solidFill>
                  <a:srgbClr val="6D6E71"/>
                </a:solidFill>
              </a:rPr>
              <a:t> is long overdue. </a:t>
            </a:r>
          </a:p>
          <a:p>
            <a:pPr algn="ctr">
              <a:defRPr/>
            </a:pPr>
            <a:r>
              <a:rPr lang="en-GB" sz="1100" i="1" dirty="0">
                <a:solidFill>
                  <a:srgbClr val="6D6E71"/>
                </a:solidFill>
              </a:rPr>
              <a:t>U3A</a:t>
            </a:r>
          </a:p>
        </p:txBody>
      </p:sp>
      <p:sp>
        <p:nvSpPr>
          <p:cNvPr id="52" name="Oval 51"/>
          <p:cNvSpPr>
            <a:spLocks noChangeAspect="1"/>
          </p:cNvSpPr>
          <p:nvPr/>
        </p:nvSpPr>
        <p:spPr>
          <a:xfrm>
            <a:off x="4731442" y="4747060"/>
            <a:ext cx="1834683" cy="1834887"/>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endParaRPr>
          </a:p>
        </p:txBody>
      </p:sp>
      <p:sp>
        <p:nvSpPr>
          <p:cNvPr id="54" name="TextBox 53"/>
          <p:cNvSpPr txBox="1"/>
          <p:nvPr/>
        </p:nvSpPr>
        <p:spPr>
          <a:xfrm>
            <a:off x="4716016" y="5201324"/>
            <a:ext cx="1912784" cy="1107996"/>
          </a:xfrm>
          <a:prstGeom prst="rect">
            <a:avLst/>
          </a:prstGeom>
          <a:noFill/>
        </p:spPr>
        <p:txBody>
          <a:bodyPr wrap="square" rtlCol="0">
            <a:spAutoFit/>
          </a:bodyPr>
          <a:lstStyle/>
          <a:p>
            <a:pPr algn="ctr"/>
            <a:r>
              <a:rPr lang="en-GB" sz="1100" b="1" dirty="0"/>
              <a:t>Text messages on phone are good as a reminder of appointments.</a:t>
            </a:r>
          </a:p>
          <a:p>
            <a:pPr algn="ctr"/>
            <a:r>
              <a:rPr lang="en-GB" sz="1100" i="1" dirty="0"/>
              <a:t>BMBC Adult Learners Conference</a:t>
            </a:r>
            <a:endParaRPr lang="en-GB" sz="1100" i="1" dirty="0">
              <a:solidFill>
                <a:srgbClr val="6D6E71"/>
              </a:solidFill>
            </a:endParaRPr>
          </a:p>
        </p:txBody>
      </p:sp>
      <p:pic>
        <p:nvPicPr>
          <p:cNvPr id="55" name="Picture 54"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2463" y="5873737"/>
            <a:ext cx="682491" cy="565727"/>
          </a:xfrm>
          <a:prstGeom prst="rect">
            <a:avLst/>
          </a:prstGeom>
        </p:spPr>
      </p:pic>
      <p:pic>
        <p:nvPicPr>
          <p:cNvPr id="56" name="Picture 55"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5622914" y="4437112"/>
            <a:ext cx="682491" cy="565727"/>
          </a:xfrm>
          <a:prstGeom prst="rect">
            <a:avLst/>
          </a:prstGeom>
        </p:spPr>
      </p:pic>
    </p:spTree>
    <p:extLst>
      <p:ext uri="{BB962C8B-B14F-4D97-AF65-F5344CB8AC3E}">
        <p14:creationId xmlns:p14="http://schemas.microsoft.com/office/powerpoint/2010/main" val="13811261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8" name="Picture 7" descr="DJS_coloured-backgrounds-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837363"/>
          </a:xfrm>
          <a:prstGeom prst="rect">
            <a:avLst/>
          </a:prstGeom>
        </p:spPr>
      </p:pic>
      <p:sp>
        <p:nvSpPr>
          <p:cNvPr id="46" name="Rectangle 45">
            <a:extLst>
              <a:ext uri="{FF2B5EF4-FFF2-40B4-BE49-F238E27FC236}">
                <a16:creationId xmlns="" xmlns:a16="http://schemas.microsoft.com/office/drawing/2014/main" id="{D47D423A-9DD2-4841-A1A2-EFB10320A518}"/>
              </a:ext>
            </a:extLst>
          </p:cNvPr>
          <p:cNvSpPr/>
          <p:nvPr/>
        </p:nvSpPr>
        <p:spPr>
          <a:xfrm>
            <a:off x="442004" y="1196752"/>
            <a:ext cx="8234452" cy="5184576"/>
          </a:xfrm>
          <a:prstGeom prst="rect">
            <a:avLst/>
          </a:prstGeom>
          <a:solidFill>
            <a:schemeClr val="bg1"/>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6" name="TextBox 5"/>
          <p:cNvSpPr txBox="1"/>
          <p:nvPr/>
        </p:nvSpPr>
        <p:spPr>
          <a:xfrm>
            <a:off x="321096" y="529516"/>
            <a:ext cx="7635280" cy="461665"/>
          </a:xfrm>
          <a:prstGeom prst="roundRect">
            <a:avLst>
              <a:gd name="adj" fmla="val 0"/>
            </a:avLst>
          </a:prstGeom>
          <a:noFill/>
          <a:ln w="57150">
            <a:noFill/>
          </a:ln>
        </p:spPr>
        <p:txBody>
          <a:bodyPr wrap="square" rtlCol="0">
            <a:spAutoFit/>
          </a:bodyPr>
          <a:lstStyle/>
          <a:p>
            <a:pPr>
              <a:defRPr/>
            </a:pPr>
            <a:r>
              <a:rPr lang="en-GB" sz="2400" b="1" dirty="0">
                <a:solidFill>
                  <a:prstClr val="white"/>
                </a:solidFill>
              </a:rPr>
              <a:t>Long Term Plan: Cancer</a:t>
            </a:r>
          </a:p>
        </p:txBody>
      </p:sp>
      <p:sp>
        <p:nvSpPr>
          <p:cNvPr id="14" name="Slide Number Placeholder 5"/>
          <p:cNvSpPr>
            <a:spLocks noGrp="1"/>
          </p:cNvSpPr>
          <p:nvPr>
            <p:ph type="sldNum" sz="quarter" idx="4294967295"/>
          </p:nvPr>
        </p:nvSpPr>
        <p:spPr>
          <a:xfrm>
            <a:off x="144016" y="6453336"/>
            <a:ext cx="1043608" cy="246221"/>
          </a:xfrm>
          <a:prstGeom prst="rect">
            <a:avLst/>
          </a:prstGeom>
        </p:spPr>
        <p:txBody>
          <a:bodyPr vert="horz" lIns="91440" tIns="45720" rIns="91440" bIns="45720" rtlCol="0" anchor="b">
            <a:spAutoFit/>
          </a:bodyP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A4C18273-3B06-4AC5-BD96-A00D2AA2E2E6}" type="slidenum">
              <a:rPr lang="en-GB" smtClean="0">
                <a:solidFill>
                  <a:prstClr val="white"/>
                </a:solidFill>
              </a:rPr>
              <a:pPr>
                <a:defRPr/>
              </a:pPr>
              <a:t>44</a:t>
            </a:fld>
            <a:endParaRPr lang="en-GB" dirty="0">
              <a:solidFill>
                <a:prstClr val="white"/>
              </a:solidFill>
            </a:endParaRPr>
          </a:p>
        </p:txBody>
      </p:sp>
      <p:sp>
        <p:nvSpPr>
          <p:cNvPr id="35" name="Rectangle 34">
            <a:extLst>
              <a:ext uri="{FF2B5EF4-FFF2-40B4-BE49-F238E27FC236}">
                <a16:creationId xmlns="" xmlns:a16="http://schemas.microsoft.com/office/drawing/2014/main" id="{A8498439-1F22-43C0-ADD4-EF29814D4969}"/>
              </a:ext>
            </a:extLst>
          </p:cNvPr>
          <p:cNvSpPr/>
          <p:nvPr/>
        </p:nvSpPr>
        <p:spPr>
          <a:xfrm>
            <a:off x="555357" y="1308300"/>
            <a:ext cx="5930197" cy="1562471"/>
          </a:xfrm>
          <a:prstGeom prst="rect">
            <a:avLst/>
          </a:prstGeom>
        </p:spPr>
        <p:txBody>
          <a:bodyPr wrap="square" anchor="t" anchorCtr="0">
            <a:noAutofit/>
          </a:bodyPr>
          <a:lstStyle/>
          <a:p>
            <a:endParaRPr lang="en-GB" sz="1400" dirty="0">
              <a:solidFill>
                <a:srgbClr val="6D6E71"/>
              </a:solidFill>
            </a:endParaRPr>
          </a:p>
          <a:p>
            <a:r>
              <a:rPr lang="en-GB" sz="1400" i="1" dirty="0">
                <a:solidFill>
                  <a:srgbClr val="6D6E71"/>
                </a:solidFill>
              </a:rPr>
              <a:t>It is understood that Cancer is a key part of the Long Term Plan and a topic of interest to the general public, so it was decided that alongside the four key priorities, a fifth discussion on Cancer would also take place at public events and discussions facilitated by the Cancer Alliance.</a:t>
            </a:r>
          </a:p>
          <a:p>
            <a:endParaRPr lang="en-GB" sz="1400" dirty="0">
              <a:solidFill>
                <a:srgbClr val="6D6E71"/>
              </a:solidFill>
            </a:endParaRPr>
          </a:p>
        </p:txBody>
      </p:sp>
      <p:sp>
        <p:nvSpPr>
          <p:cNvPr id="2" name="Oval 1"/>
          <p:cNvSpPr>
            <a:spLocks noChangeAspect="1"/>
          </p:cNvSpPr>
          <p:nvPr/>
        </p:nvSpPr>
        <p:spPr>
          <a:xfrm>
            <a:off x="6919576" y="836712"/>
            <a:ext cx="2073600" cy="2073600"/>
          </a:xfrm>
          <a:prstGeom prst="ellipse">
            <a:avLst/>
          </a:prstGeom>
          <a:solidFill>
            <a:schemeClr val="accent1"/>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Image result for cancer icon"/>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7257956" y="1147247"/>
            <a:ext cx="1396840" cy="13968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67544" y="2893000"/>
            <a:ext cx="7992888" cy="3600986"/>
          </a:xfrm>
          <a:prstGeom prst="rect">
            <a:avLst/>
          </a:prstGeom>
        </p:spPr>
        <p:txBody>
          <a:bodyPr wrap="square">
            <a:spAutoFit/>
          </a:bodyPr>
          <a:lstStyle/>
          <a:p>
            <a:r>
              <a:rPr lang="en-GB" sz="1200" dirty="0"/>
              <a:t>An ageing population and a rise in lifestyle related risk factors mean that the number of people being affected by cancer is increasing. There are currently 14,000 people being treated each year in South Yorkshire and Bassetlaw and this is expected to increase to 18,000 by 2030.</a:t>
            </a:r>
          </a:p>
          <a:p>
            <a:endParaRPr lang="en-GB" sz="1200" dirty="0"/>
          </a:p>
          <a:p>
            <a:r>
              <a:rPr lang="en-GB" sz="1200" dirty="0"/>
              <a:t>Many advancements in cancer treatment and care have been made over the last 15 years and we want to reduce the risk of people developing cancer, quickly diagnose and treat those who do, and develop services based around the whole person, not just their cancer.</a:t>
            </a:r>
          </a:p>
          <a:p>
            <a:endParaRPr lang="en-GB" sz="1200" dirty="0"/>
          </a:p>
          <a:p>
            <a:r>
              <a:rPr lang="en-GB" sz="1200" dirty="0"/>
              <a:t>We think we should focus on: </a:t>
            </a:r>
          </a:p>
          <a:p>
            <a:pPr marL="171450" lvl="0" indent="-171450">
              <a:buFont typeface="Arial" panose="020B0604020202020204" pitchFamily="34" charset="0"/>
              <a:buChar char="•"/>
            </a:pPr>
            <a:r>
              <a:rPr lang="en-GB" sz="1200" dirty="0"/>
              <a:t>Introducing lung health checks</a:t>
            </a:r>
          </a:p>
          <a:p>
            <a:pPr marL="171450" lvl="0" indent="-171450">
              <a:buFont typeface="Arial" panose="020B0604020202020204" pitchFamily="34" charset="0"/>
              <a:buChar char="•"/>
            </a:pPr>
            <a:r>
              <a:rPr lang="en-GB" sz="1200" dirty="0"/>
              <a:t>Faster diagnosis of cancer (within 28 days)</a:t>
            </a:r>
          </a:p>
          <a:p>
            <a:pPr marL="171450" lvl="0" indent="-171450">
              <a:buFont typeface="Arial" panose="020B0604020202020204" pitchFamily="34" charset="0"/>
              <a:buChar char="•"/>
            </a:pPr>
            <a:r>
              <a:rPr lang="en-GB" sz="1200" dirty="0"/>
              <a:t>Increasing early diagnosis of cancer</a:t>
            </a:r>
          </a:p>
          <a:p>
            <a:pPr marL="171450" lvl="0" indent="-171450">
              <a:buFont typeface="Arial" panose="020B0604020202020204" pitchFamily="34" charset="0"/>
              <a:buChar char="•"/>
            </a:pPr>
            <a:r>
              <a:rPr lang="en-GB" sz="1200" dirty="0"/>
              <a:t>Increasing uptake of screening</a:t>
            </a:r>
          </a:p>
          <a:p>
            <a:pPr marL="171450" lvl="0" indent="-171450">
              <a:buFont typeface="Arial" panose="020B0604020202020204" pitchFamily="34" charset="0"/>
              <a:buChar char="•"/>
            </a:pPr>
            <a:r>
              <a:rPr lang="en-GB" sz="1200" dirty="0"/>
              <a:t>Increasing HPV screening for cervical cancer </a:t>
            </a:r>
          </a:p>
          <a:p>
            <a:pPr marL="171450" lvl="0" indent="-171450">
              <a:buFont typeface="Arial" panose="020B0604020202020204" pitchFamily="34" charset="0"/>
              <a:buChar char="•"/>
            </a:pPr>
            <a:r>
              <a:rPr lang="en-GB" sz="1200" dirty="0"/>
              <a:t>Ensuring that every person diagnosed with cancer will have access to personalised care, including needs assessment, a care plan and health and wellbeing information and support.</a:t>
            </a:r>
          </a:p>
          <a:p>
            <a:pPr marL="171450" lvl="0" indent="-171450">
              <a:buFont typeface="Arial" panose="020B0604020202020204" pitchFamily="34" charset="0"/>
              <a:buChar char="•"/>
            </a:pPr>
            <a:r>
              <a:rPr lang="en-GB" sz="1200" dirty="0"/>
              <a:t>“Follow-up pathways” for people who are worried their cancer may have recurred</a:t>
            </a:r>
          </a:p>
          <a:p>
            <a:endParaRPr lang="en-GB" sz="1200" dirty="0">
              <a:solidFill>
                <a:srgbClr val="6D6E71"/>
              </a:solidFill>
            </a:endParaRPr>
          </a:p>
          <a:p>
            <a:endParaRPr lang="en-GB" sz="1200" dirty="0">
              <a:solidFill>
                <a:srgbClr val="6D6E71"/>
              </a:solidFill>
            </a:endParaRPr>
          </a:p>
        </p:txBody>
      </p:sp>
    </p:spTree>
    <p:extLst>
      <p:ext uri="{BB962C8B-B14F-4D97-AF65-F5344CB8AC3E}">
        <p14:creationId xmlns:p14="http://schemas.microsoft.com/office/powerpoint/2010/main" val="13543928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35" name="Freeform 34"/>
          <p:cNvSpPr/>
          <p:nvPr/>
        </p:nvSpPr>
        <p:spPr>
          <a:xfrm rot="2845630" flipH="1">
            <a:off x="475884" y="3691574"/>
            <a:ext cx="2916644" cy="1454819"/>
          </a:xfrm>
          <a:custGeom>
            <a:avLst/>
            <a:gdLst>
              <a:gd name="connsiteX0" fmla="*/ 0 w 3141579"/>
              <a:gd name="connsiteY0" fmla="*/ 0 h 2272632"/>
              <a:gd name="connsiteX1" fmla="*/ 3141579 w 3141579"/>
              <a:gd name="connsiteY1" fmla="*/ 788737 h 2272632"/>
              <a:gd name="connsiteX2" fmla="*/ 762000 w 3141579"/>
              <a:gd name="connsiteY2" fmla="*/ 2272632 h 2272632"/>
              <a:gd name="connsiteX3" fmla="*/ 0 w 3141579"/>
              <a:gd name="connsiteY3" fmla="*/ 0 h 2272632"/>
            </a:gdLst>
            <a:ahLst/>
            <a:cxnLst>
              <a:cxn ang="0">
                <a:pos x="connsiteX0" y="connsiteY0"/>
              </a:cxn>
              <a:cxn ang="0">
                <a:pos x="connsiteX1" y="connsiteY1"/>
              </a:cxn>
              <a:cxn ang="0">
                <a:pos x="connsiteX2" y="connsiteY2"/>
              </a:cxn>
              <a:cxn ang="0">
                <a:pos x="connsiteX3" y="connsiteY3"/>
              </a:cxn>
            </a:cxnLst>
            <a:rect l="l" t="t" r="r" b="b"/>
            <a:pathLst>
              <a:path w="3141579" h="2272632">
                <a:moveTo>
                  <a:pt x="0" y="0"/>
                </a:moveTo>
                <a:lnTo>
                  <a:pt x="3141579" y="788737"/>
                </a:lnTo>
                <a:lnTo>
                  <a:pt x="762000" y="2272632"/>
                </a:lnTo>
                <a:lnTo>
                  <a:pt x="0" y="0"/>
                </a:ln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prstClr val="white"/>
              </a:solidFill>
            </a:endParaRPr>
          </a:p>
        </p:txBody>
      </p:sp>
      <p:sp>
        <p:nvSpPr>
          <p:cNvPr id="33" name="Freeform 32"/>
          <p:cNvSpPr/>
          <p:nvPr/>
        </p:nvSpPr>
        <p:spPr>
          <a:xfrm rot="1129021" flipH="1">
            <a:off x="537179" y="2873736"/>
            <a:ext cx="3955068" cy="1533636"/>
          </a:xfrm>
          <a:custGeom>
            <a:avLst/>
            <a:gdLst>
              <a:gd name="connsiteX0" fmla="*/ 0 w 3141579"/>
              <a:gd name="connsiteY0" fmla="*/ 0 h 2272632"/>
              <a:gd name="connsiteX1" fmla="*/ 3141579 w 3141579"/>
              <a:gd name="connsiteY1" fmla="*/ 788737 h 2272632"/>
              <a:gd name="connsiteX2" fmla="*/ 762000 w 3141579"/>
              <a:gd name="connsiteY2" fmla="*/ 2272632 h 2272632"/>
              <a:gd name="connsiteX3" fmla="*/ 0 w 3141579"/>
              <a:gd name="connsiteY3" fmla="*/ 0 h 2272632"/>
            </a:gdLst>
            <a:ahLst/>
            <a:cxnLst>
              <a:cxn ang="0">
                <a:pos x="connsiteX0" y="connsiteY0"/>
              </a:cxn>
              <a:cxn ang="0">
                <a:pos x="connsiteX1" y="connsiteY1"/>
              </a:cxn>
              <a:cxn ang="0">
                <a:pos x="connsiteX2" y="connsiteY2"/>
              </a:cxn>
              <a:cxn ang="0">
                <a:pos x="connsiteX3" y="connsiteY3"/>
              </a:cxn>
            </a:cxnLst>
            <a:rect l="l" t="t" r="r" b="b"/>
            <a:pathLst>
              <a:path w="3141579" h="2272632">
                <a:moveTo>
                  <a:pt x="0" y="0"/>
                </a:moveTo>
                <a:lnTo>
                  <a:pt x="3141579" y="788737"/>
                </a:lnTo>
                <a:lnTo>
                  <a:pt x="762000" y="2272632"/>
                </a:lnTo>
                <a:lnTo>
                  <a:pt x="0" y="0"/>
                </a:ln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prstClr val="white"/>
              </a:solidFill>
            </a:endParaRPr>
          </a:p>
        </p:txBody>
      </p:sp>
      <p:sp>
        <p:nvSpPr>
          <p:cNvPr id="32" name="Freeform 31"/>
          <p:cNvSpPr/>
          <p:nvPr/>
        </p:nvSpPr>
        <p:spPr>
          <a:xfrm rot="20875683" flipH="1">
            <a:off x="976103" y="1948502"/>
            <a:ext cx="3705584" cy="1533636"/>
          </a:xfrm>
          <a:custGeom>
            <a:avLst/>
            <a:gdLst>
              <a:gd name="connsiteX0" fmla="*/ 0 w 3141579"/>
              <a:gd name="connsiteY0" fmla="*/ 0 h 2272632"/>
              <a:gd name="connsiteX1" fmla="*/ 3141579 w 3141579"/>
              <a:gd name="connsiteY1" fmla="*/ 788737 h 2272632"/>
              <a:gd name="connsiteX2" fmla="*/ 762000 w 3141579"/>
              <a:gd name="connsiteY2" fmla="*/ 2272632 h 2272632"/>
              <a:gd name="connsiteX3" fmla="*/ 0 w 3141579"/>
              <a:gd name="connsiteY3" fmla="*/ 0 h 2272632"/>
            </a:gdLst>
            <a:ahLst/>
            <a:cxnLst>
              <a:cxn ang="0">
                <a:pos x="connsiteX0" y="connsiteY0"/>
              </a:cxn>
              <a:cxn ang="0">
                <a:pos x="connsiteX1" y="connsiteY1"/>
              </a:cxn>
              <a:cxn ang="0">
                <a:pos x="connsiteX2" y="connsiteY2"/>
              </a:cxn>
              <a:cxn ang="0">
                <a:pos x="connsiteX3" y="connsiteY3"/>
              </a:cxn>
            </a:cxnLst>
            <a:rect l="l" t="t" r="r" b="b"/>
            <a:pathLst>
              <a:path w="3141579" h="2272632">
                <a:moveTo>
                  <a:pt x="0" y="0"/>
                </a:moveTo>
                <a:lnTo>
                  <a:pt x="3141579" y="788737"/>
                </a:lnTo>
                <a:lnTo>
                  <a:pt x="762000" y="2272632"/>
                </a:lnTo>
                <a:lnTo>
                  <a:pt x="0" y="0"/>
                </a:ln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prstClr val="white"/>
              </a:solidFill>
            </a:endParaRPr>
          </a:p>
        </p:txBody>
      </p:sp>
      <p:sp>
        <p:nvSpPr>
          <p:cNvPr id="21" name="Oval 20"/>
          <p:cNvSpPr>
            <a:spLocks noChangeAspect="1"/>
          </p:cNvSpPr>
          <p:nvPr/>
        </p:nvSpPr>
        <p:spPr>
          <a:xfrm>
            <a:off x="3591737" y="1576658"/>
            <a:ext cx="1980000" cy="1980000"/>
          </a:xfrm>
          <a:prstGeom prst="ellipse">
            <a:avLst/>
          </a:prstGeom>
          <a:solidFill>
            <a:schemeClr val="tx2"/>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prstClr val="white"/>
              </a:solidFill>
            </a:endParaRPr>
          </a:p>
        </p:txBody>
      </p:sp>
      <p:sp>
        <p:nvSpPr>
          <p:cNvPr id="27" name="Oval 26"/>
          <p:cNvSpPr>
            <a:spLocks noChangeAspect="1"/>
          </p:cNvSpPr>
          <p:nvPr/>
        </p:nvSpPr>
        <p:spPr>
          <a:xfrm>
            <a:off x="3086855" y="3356992"/>
            <a:ext cx="1980000" cy="1980000"/>
          </a:xfrm>
          <a:prstGeom prst="ellipse">
            <a:avLst/>
          </a:prstGeom>
          <a:solidFill>
            <a:schemeClr val="tx2"/>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prstClr val="white"/>
              </a:solidFill>
            </a:endParaRPr>
          </a:p>
        </p:txBody>
      </p:sp>
      <p:sp>
        <p:nvSpPr>
          <p:cNvPr id="2" name="Oval 1"/>
          <p:cNvSpPr>
            <a:spLocks noChangeAspect="1"/>
          </p:cNvSpPr>
          <p:nvPr/>
        </p:nvSpPr>
        <p:spPr>
          <a:xfrm>
            <a:off x="532079" y="1772816"/>
            <a:ext cx="1980000" cy="1980000"/>
          </a:xfrm>
          <a:prstGeom prst="ellipse">
            <a:avLst/>
          </a:prstGeom>
          <a:solidFill>
            <a:srgbClr val="F2F2F2"/>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sz="1600" b="1" dirty="0">
              <a:solidFill>
                <a:srgbClr val="6D6E71"/>
              </a:solidFill>
            </a:endParaRPr>
          </a:p>
        </p:txBody>
      </p:sp>
      <p:sp>
        <p:nvSpPr>
          <p:cNvPr id="29" name="Rectangle 1"/>
          <p:cNvSpPr>
            <a:spLocks noChangeArrowheads="1"/>
          </p:cNvSpPr>
          <p:nvPr/>
        </p:nvSpPr>
        <p:spPr bwMode="auto">
          <a:xfrm>
            <a:off x="3228762" y="3738853"/>
            <a:ext cx="173241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20000"/>
              </a:lnSpc>
              <a:spcBef>
                <a:spcPts val="600"/>
              </a:spcBef>
              <a:spcAft>
                <a:spcPts val="600"/>
              </a:spcAft>
              <a:buClr>
                <a:srgbClr val="FF3399"/>
              </a:buClr>
              <a:buSzPct val="125000"/>
              <a:defRPr/>
            </a:pPr>
            <a:r>
              <a:rPr lang="en-GB" sz="1200" b="1" dirty="0">
                <a:solidFill>
                  <a:prstClr val="white"/>
                </a:solidFill>
                <a:ea typeface="Verdana" panose="020B0604030504040204" pitchFamily="34" charset="0"/>
                <a:cs typeface="Verdana" panose="020B0604030504040204" pitchFamily="34" charset="0"/>
              </a:rPr>
              <a:t>Faster diagnosis and results  needed to lower stress levels after surgery and tests</a:t>
            </a:r>
          </a:p>
        </p:txBody>
      </p:sp>
      <p:sp>
        <p:nvSpPr>
          <p:cNvPr id="26" name="Rectangle 1"/>
          <p:cNvSpPr>
            <a:spLocks noChangeArrowheads="1"/>
          </p:cNvSpPr>
          <p:nvPr/>
        </p:nvSpPr>
        <p:spPr bwMode="auto">
          <a:xfrm>
            <a:off x="3707904" y="1700808"/>
            <a:ext cx="1656184"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20000"/>
              </a:lnSpc>
              <a:spcBef>
                <a:spcPts val="600"/>
              </a:spcBef>
              <a:spcAft>
                <a:spcPts val="600"/>
              </a:spcAft>
              <a:buClr>
                <a:srgbClr val="FF3399"/>
              </a:buClr>
              <a:buSzPct val="125000"/>
              <a:defRPr/>
            </a:pPr>
            <a:r>
              <a:rPr lang="en-GB" sz="1200" b="1" dirty="0">
                <a:solidFill>
                  <a:prstClr val="white"/>
                </a:solidFill>
                <a:ea typeface="Verdana" panose="020B0604030504040204" pitchFamily="34" charset="0"/>
                <a:cs typeface="Verdana" panose="020B0604030504040204" pitchFamily="34" charset="0"/>
              </a:rPr>
              <a:t>Focus on detection – encouraging discussion, earlier screening and regular health checks</a:t>
            </a:r>
          </a:p>
        </p:txBody>
      </p:sp>
      <p:sp>
        <p:nvSpPr>
          <p:cNvPr id="22" name="Oval 21"/>
          <p:cNvSpPr>
            <a:spLocks noChangeAspect="1"/>
          </p:cNvSpPr>
          <p:nvPr/>
        </p:nvSpPr>
        <p:spPr>
          <a:xfrm>
            <a:off x="1835696" y="4509120"/>
            <a:ext cx="1728192" cy="1728192"/>
          </a:xfrm>
          <a:prstGeom prst="ellipse">
            <a:avLst/>
          </a:prstGeom>
          <a:solidFill>
            <a:schemeClr val="tx2"/>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prstClr val="white"/>
              </a:solidFill>
            </a:endParaRPr>
          </a:p>
        </p:txBody>
      </p:sp>
      <p:sp>
        <p:nvSpPr>
          <p:cNvPr id="23" name="Rectangle 1"/>
          <p:cNvSpPr>
            <a:spLocks noChangeArrowheads="1"/>
          </p:cNvSpPr>
          <p:nvPr/>
        </p:nvSpPr>
        <p:spPr bwMode="auto">
          <a:xfrm>
            <a:off x="1793394" y="4869160"/>
            <a:ext cx="1770494"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20000"/>
              </a:lnSpc>
              <a:spcBef>
                <a:spcPts val="600"/>
              </a:spcBef>
              <a:spcAft>
                <a:spcPts val="600"/>
              </a:spcAft>
              <a:buClr>
                <a:srgbClr val="FF3399"/>
              </a:buClr>
              <a:buSzPct val="125000"/>
              <a:defRPr/>
            </a:pPr>
            <a:r>
              <a:rPr lang="en-GB" sz="1400" b="1" dirty="0">
                <a:solidFill>
                  <a:prstClr val="white"/>
                </a:solidFill>
                <a:ea typeface="Verdana" panose="020B0604030504040204" pitchFamily="34" charset="0"/>
                <a:cs typeface="Verdana" panose="020B0604030504040204" pitchFamily="34" charset="0"/>
              </a:rPr>
              <a:t>GPs should be better trained in early diagnosis</a:t>
            </a:r>
          </a:p>
        </p:txBody>
      </p:sp>
      <p:sp>
        <p:nvSpPr>
          <p:cNvPr id="30" name="Slide Number Placeholder 2"/>
          <p:cNvSpPr txBox="1">
            <a:spLocks/>
          </p:cNvSpPr>
          <p:nvPr/>
        </p:nvSpPr>
        <p:spPr>
          <a:xfrm>
            <a:off x="251520" y="6381328"/>
            <a:ext cx="79208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4C18273-3B06-4AC5-BD96-A00D2AA2E2E6}" type="slidenum">
              <a:rPr lang="en-GB" smtClean="0">
                <a:solidFill>
                  <a:srgbClr val="FFFFFF"/>
                </a:solidFill>
              </a:rPr>
              <a:pPr>
                <a:defRPr/>
              </a:pPr>
              <a:t>45</a:t>
            </a:fld>
            <a:endParaRPr lang="en-GB" dirty="0">
              <a:solidFill>
                <a:srgbClr val="FFFFFF"/>
              </a:solidFill>
            </a:endParaRPr>
          </a:p>
        </p:txBody>
      </p:sp>
      <p:pic>
        <p:nvPicPr>
          <p:cNvPr id="36" name="Picture 35" descr="DJS_coloured-backgrounds-white.png"/>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9737" y="-99392"/>
            <a:ext cx="9144000" cy="837363"/>
          </a:xfrm>
          <a:prstGeom prst="rect">
            <a:avLst/>
          </a:prstGeom>
        </p:spPr>
      </p:pic>
      <p:sp>
        <p:nvSpPr>
          <p:cNvPr id="37" name="TextBox 36"/>
          <p:cNvSpPr txBox="1"/>
          <p:nvPr/>
        </p:nvSpPr>
        <p:spPr>
          <a:xfrm>
            <a:off x="323528" y="447636"/>
            <a:ext cx="7488832" cy="1138773"/>
          </a:xfrm>
          <a:prstGeom prst="rect">
            <a:avLst/>
          </a:prstGeom>
          <a:noFill/>
        </p:spPr>
        <p:txBody>
          <a:bodyPr wrap="square" rtlCol="0">
            <a:spAutoFit/>
          </a:bodyPr>
          <a:lstStyle>
            <a:defPPr>
              <a:defRPr lang="en-US"/>
            </a:defPPr>
            <a:lvl1pPr>
              <a:defRPr sz="4000" b="1" baseline="3000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GB" sz="2000" baseline="0" dirty="0">
                <a:solidFill>
                  <a:srgbClr val="6D6E71"/>
                </a:solidFill>
              </a:rPr>
              <a:t>Cancer specific discussions: early detection and faster diagnosis are key areas for focus</a:t>
            </a:r>
          </a:p>
          <a:p>
            <a:r>
              <a:rPr lang="en-GB" sz="1400" b="0" baseline="0" dirty="0">
                <a:solidFill>
                  <a:srgbClr val="6D6E71"/>
                </a:solidFill>
              </a:rPr>
              <a:t>Some focus groups had a specific focus on improvements for cancer care and prevention:</a:t>
            </a:r>
          </a:p>
        </p:txBody>
      </p:sp>
      <p:sp>
        <p:nvSpPr>
          <p:cNvPr id="40" name="Rectangle 1"/>
          <p:cNvSpPr>
            <a:spLocks noChangeArrowheads="1"/>
          </p:cNvSpPr>
          <p:nvPr/>
        </p:nvSpPr>
        <p:spPr bwMode="auto">
          <a:xfrm>
            <a:off x="611560" y="2229986"/>
            <a:ext cx="1800200" cy="109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20000"/>
              </a:lnSpc>
              <a:spcBef>
                <a:spcPts val="600"/>
              </a:spcBef>
              <a:spcAft>
                <a:spcPts val="600"/>
              </a:spcAft>
              <a:buClr>
                <a:srgbClr val="FF3399"/>
              </a:buClr>
              <a:buSzPct val="125000"/>
              <a:defRPr/>
            </a:pPr>
            <a:r>
              <a:rPr lang="en-GB" sz="1400" b="1" dirty="0">
                <a:solidFill>
                  <a:srgbClr val="6D6E71"/>
                </a:solidFill>
                <a:ea typeface="Verdana" panose="020B0604030504040204" pitchFamily="34" charset="0"/>
                <a:cs typeface="Verdana" panose="020B0604030504040204" pitchFamily="34" charset="0"/>
              </a:rPr>
              <a:t>Key areas for focus amongst for cancer care and prevention</a:t>
            </a:r>
          </a:p>
        </p:txBody>
      </p:sp>
      <p:sp>
        <p:nvSpPr>
          <p:cNvPr id="39" name="Rectangular Callout 38"/>
          <p:cNvSpPr/>
          <p:nvPr/>
        </p:nvSpPr>
        <p:spPr>
          <a:xfrm>
            <a:off x="3851920" y="5432391"/>
            <a:ext cx="5040560" cy="1195158"/>
          </a:xfrm>
          <a:prstGeom prst="wedgeRectCallout">
            <a:avLst>
              <a:gd name="adj1" fmla="val -54753"/>
              <a:gd name="adj2" fmla="val 12353"/>
            </a:avLst>
          </a:prstGeom>
          <a:solidFill>
            <a:schemeClr val="bg1"/>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200" dirty="0">
                <a:solidFill>
                  <a:schemeClr val="tx1"/>
                </a:solidFill>
              </a:rPr>
              <a:t>Are you working with GPs for early diagnosis? My experience with the Be Cancer Safe movement was that more people went to their GP but they felt ignored then later they had a hospital entry and by that time had a short time to live. </a:t>
            </a:r>
            <a:r>
              <a:rPr lang="en-GB" sz="1200" i="1" dirty="0">
                <a:solidFill>
                  <a:schemeClr val="tx1"/>
                </a:solidFill>
              </a:rPr>
              <a:t>(ICS public event)</a:t>
            </a:r>
            <a:endParaRPr lang="en-GB" sz="1200" dirty="0">
              <a:solidFill>
                <a:srgbClr val="6D6E71"/>
              </a:solidFill>
            </a:endParaRPr>
          </a:p>
        </p:txBody>
      </p:sp>
      <p:sp>
        <p:nvSpPr>
          <p:cNvPr id="41" name="Rectangular Callout 40"/>
          <p:cNvSpPr/>
          <p:nvPr/>
        </p:nvSpPr>
        <p:spPr>
          <a:xfrm>
            <a:off x="5940152" y="1736301"/>
            <a:ext cx="2808312" cy="764982"/>
          </a:xfrm>
          <a:prstGeom prst="wedgeRectCallout">
            <a:avLst>
              <a:gd name="adj1" fmla="val -57404"/>
              <a:gd name="adj2" fmla="val 2734"/>
            </a:avLst>
          </a:prstGeom>
          <a:solidFill>
            <a:schemeClr val="bg1"/>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200" dirty="0">
                <a:solidFill>
                  <a:schemeClr val="tx1"/>
                </a:solidFill>
              </a:rPr>
              <a:t>Lower the age that screening tests begin. </a:t>
            </a:r>
            <a:r>
              <a:rPr lang="en-GB" sz="1200" i="1" dirty="0">
                <a:solidFill>
                  <a:schemeClr val="tx1"/>
                </a:solidFill>
              </a:rPr>
              <a:t>(Cancer Alliance Engagement)</a:t>
            </a:r>
            <a:endParaRPr lang="en-GB" sz="1200" dirty="0">
              <a:solidFill>
                <a:schemeClr val="tx1"/>
              </a:solidFill>
            </a:endParaRPr>
          </a:p>
        </p:txBody>
      </p:sp>
      <p:sp>
        <p:nvSpPr>
          <p:cNvPr id="42" name="Rectangular Callout 41"/>
          <p:cNvSpPr/>
          <p:nvPr/>
        </p:nvSpPr>
        <p:spPr>
          <a:xfrm>
            <a:off x="5618789" y="2804260"/>
            <a:ext cx="3292903" cy="1006722"/>
          </a:xfrm>
          <a:prstGeom prst="wedgeRectCallout">
            <a:avLst>
              <a:gd name="adj1" fmla="val -56638"/>
              <a:gd name="adj2" fmla="val 10966"/>
            </a:avLst>
          </a:prstGeom>
          <a:solidFill>
            <a:schemeClr val="bg1"/>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I’d like to make a plea for the families of the patient - they also go through an emotional journey which can be just as deadly. </a:t>
            </a:r>
            <a:r>
              <a:rPr lang="en-GB" sz="1200" i="1" dirty="0">
                <a:solidFill>
                  <a:schemeClr val="tx1"/>
                </a:solidFill>
              </a:rPr>
              <a:t>(ICS public event)</a:t>
            </a:r>
            <a:endParaRPr lang="en-GB" sz="1200" dirty="0">
              <a:solidFill>
                <a:srgbClr val="6D6E71"/>
              </a:solidFill>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344" y="44624"/>
            <a:ext cx="1400899" cy="1400899"/>
          </a:xfrm>
          <a:prstGeom prst="rect">
            <a:avLst/>
          </a:prstGeom>
          <a:effectLst>
            <a:outerShdw blurRad="50800" dist="38100" dir="2700000" algn="tl" rotWithShape="0">
              <a:prstClr val="black">
                <a:alpha val="40000"/>
              </a:prstClr>
            </a:outerShdw>
          </a:effectLst>
        </p:spPr>
      </p:pic>
      <p:sp>
        <p:nvSpPr>
          <p:cNvPr id="25" name="Rectangle 24"/>
          <p:cNvSpPr/>
          <p:nvPr/>
        </p:nvSpPr>
        <p:spPr>
          <a:xfrm>
            <a:off x="288032" y="96887"/>
            <a:ext cx="8676456" cy="307777"/>
          </a:xfrm>
          <a:prstGeom prst="rect">
            <a:avLst/>
          </a:prstGeom>
        </p:spPr>
        <p:txBody>
          <a:bodyPr wrap="square">
            <a:spAutoFit/>
          </a:bodyPr>
          <a:lstStyle/>
          <a:p>
            <a:r>
              <a:rPr lang="en-GB" sz="1400" b="1" dirty="0">
                <a:solidFill>
                  <a:srgbClr val="6D6E71"/>
                </a:solidFill>
              </a:rPr>
              <a:t>Key themes from focus groups and engagement events</a:t>
            </a:r>
            <a:endParaRPr lang="en-GB" sz="1400" dirty="0">
              <a:solidFill>
                <a:srgbClr val="6D6E71"/>
              </a:solidFill>
            </a:endParaRPr>
          </a:p>
        </p:txBody>
      </p:sp>
      <p:sp>
        <p:nvSpPr>
          <p:cNvPr id="31" name="Oval 30"/>
          <p:cNvSpPr>
            <a:spLocks noChangeAspect="1"/>
          </p:cNvSpPr>
          <p:nvPr/>
        </p:nvSpPr>
        <p:spPr>
          <a:xfrm>
            <a:off x="259904" y="3778843"/>
            <a:ext cx="1728192" cy="1728192"/>
          </a:xfrm>
          <a:prstGeom prst="ellipse">
            <a:avLst/>
          </a:prstGeom>
          <a:solidFill>
            <a:schemeClr val="tx2"/>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prstClr val="white"/>
              </a:solidFill>
            </a:endParaRPr>
          </a:p>
        </p:txBody>
      </p:sp>
      <p:sp>
        <p:nvSpPr>
          <p:cNvPr id="34" name="Rectangle 1"/>
          <p:cNvSpPr>
            <a:spLocks noChangeArrowheads="1"/>
          </p:cNvSpPr>
          <p:nvPr/>
        </p:nvSpPr>
        <p:spPr bwMode="auto">
          <a:xfrm>
            <a:off x="217602" y="4138883"/>
            <a:ext cx="1770494"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20000"/>
              </a:lnSpc>
              <a:spcBef>
                <a:spcPts val="600"/>
              </a:spcBef>
              <a:spcAft>
                <a:spcPts val="600"/>
              </a:spcAft>
              <a:buClr>
                <a:srgbClr val="FF3399"/>
              </a:buClr>
              <a:buSzPct val="125000"/>
              <a:defRPr/>
            </a:pPr>
            <a:r>
              <a:rPr lang="en-GB" sz="1400" b="1" dirty="0">
                <a:solidFill>
                  <a:prstClr val="white"/>
                </a:solidFill>
                <a:ea typeface="Verdana" panose="020B0604030504040204" pitchFamily="34" charset="0"/>
                <a:cs typeface="Verdana" panose="020B0604030504040204" pitchFamily="34" charset="0"/>
              </a:rPr>
              <a:t>Support should be provided for families as well as patients</a:t>
            </a:r>
          </a:p>
        </p:txBody>
      </p:sp>
      <p:sp>
        <p:nvSpPr>
          <p:cNvPr id="43" name="Rectangular Callout 42"/>
          <p:cNvSpPr/>
          <p:nvPr/>
        </p:nvSpPr>
        <p:spPr>
          <a:xfrm>
            <a:off x="5637590" y="4138883"/>
            <a:ext cx="3043600" cy="973091"/>
          </a:xfrm>
          <a:prstGeom prst="wedgeRectCallout">
            <a:avLst>
              <a:gd name="adj1" fmla="val -57404"/>
              <a:gd name="adj2" fmla="val 2734"/>
            </a:avLst>
          </a:prstGeom>
          <a:solidFill>
            <a:schemeClr val="bg1"/>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200" dirty="0">
                <a:solidFill>
                  <a:schemeClr val="tx1"/>
                </a:solidFill>
              </a:rPr>
              <a:t>Three weeks is too long to wait for results.  The anxiety involved waiting for a scan result is terrible.  It’s a huge stress. </a:t>
            </a:r>
            <a:r>
              <a:rPr lang="en-GB" sz="1200" i="1" dirty="0">
                <a:solidFill>
                  <a:schemeClr val="tx1"/>
                </a:solidFill>
              </a:rPr>
              <a:t>(Cancer Alliance Engagement)</a:t>
            </a:r>
            <a:endParaRPr lang="en-GB" sz="1200" dirty="0">
              <a:solidFill>
                <a:schemeClr val="tx1"/>
              </a:solidFill>
            </a:endParaRPr>
          </a:p>
        </p:txBody>
      </p:sp>
    </p:spTree>
    <p:extLst>
      <p:ext uri="{BB962C8B-B14F-4D97-AF65-F5344CB8AC3E}">
        <p14:creationId xmlns:p14="http://schemas.microsoft.com/office/powerpoint/2010/main" val="25027296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8" name="Picture 7" descr="DJS_coloured-backgrounds-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837363"/>
          </a:xfrm>
          <a:prstGeom prst="rect">
            <a:avLst/>
          </a:prstGeom>
        </p:spPr>
      </p:pic>
      <p:sp>
        <p:nvSpPr>
          <p:cNvPr id="46" name="Rectangle 45">
            <a:extLst>
              <a:ext uri="{FF2B5EF4-FFF2-40B4-BE49-F238E27FC236}">
                <a16:creationId xmlns="" xmlns:a16="http://schemas.microsoft.com/office/drawing/2014/main" id="{D47D423A-9DD2-4841-A1A2-EFB10320A518}"/>
              </a:ext>
            </a:extLst>
          </p:cNvPr>
          <p:cNvSpPr/>
          <p:nvPr/>
        </p:nvSpPr>
        <p:spPr>
          <a:xfrm>
            <a:off x="442004" y="1412776"/>
            <a:ext cx="8234452" cy="4968552"/>
          </a:xfrm>
          <a:prstGeom prst="rect">
            <a:avLst/>
          </a:prstGeom>
          <a:solidFill>
            <a:schemeClr val="bg1"/>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6" name="TextBox 5"/>
          <p:cNvSpPr txBox="1"/>
          <p:nvPr/>
        </p:nvSpPr>
        <p:spPr>
          <a:xfrm>
            <a:off x="321096" y="529516"/>
            <a:ext cx="7635280" cy="769441"/>
          </a:xfrm>
          <a:prstGeom prst="roundRect">
            <a:avLst>
              <a:gd name="adj" fmla="val 0"/>
            </a:avLst>
          </a:prstGeom>
          <a:noFill/>
          <a:ln w="57150">
            <a:noFill/>
          </a:ln>
        </p:spPr>
        <p:txBody>
          <a:bodyPr wrap="square" rtlCol="0">
            <a:spAutoFit/>
          </a:bodyPr>
          <a:lstStyle/>
          <a:p>
            <a:pPr>
              <a:defRPr/>
            </a:pPr>
            <a:r>
              <a:rPr lang="en-GB" sz="2400" b="1" dirty="0">
                <a:solidFill>
                  <a:prstClr val="white"/>
                </a:solidFill>
              </a:rPr>
              <a:t>Long Term Plan: </a:t>
            </a:r>
            <a:r>
              <a:rPr lang="en-GB" sz="2000" b="1" dirty="0">
                <a:solidFill>
                  <a:prstClr val="white"/>
                </a:solidFill>
              </a:rPr>
              <a:t>Further comments directed at those planning SYB 5 year strategy</a:t>
            </a:r>
            <a:endParaRPr lang="en-GB" sz="2400" b="1" dirty="0">
              <a:solidFill>
                <a:prstClr val="white"/>
              </a:solidFill>
            </a:endParaRPr>
          </a:p>
        </p:txBody>
      </p:sp>
      <p:sp>
        <p:nvSpPr>
          <p:cNvPr id="14" name="Slide Number Placeholder 5"/>
          <p:cNvSpPr>
            <a:spLocks noGrp="1"/>
          </p:cNvSpPr>
          <p:nvPr>
            <p:ph type="sldNum" sz="quarter" idx="4294967295"/>
          </p:nvPr>
        </p:nvSpPr>
        <p:spPr>
          <a:xfrm>
            <a:off x="144016" y="6453336"/>
            <a:ext cx="1043608" cy="246221"/>
          </a:xfrm>
          <a:prstGeom prst="rect">
            <a:avLst/>
          </a:prstGeom>
        </p:spPr>
        <p:txBody>
          <a:bodyPr vert="horz" lIns="91440" tIns="45720" rIns="91440" bIns="45720" rtlCol="0" anchor="b">
            <a:spAutoFit/>
          </a:bodyP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A4C18273-3B06-4AC5-BD96-A00D2AA2E2E6}" type="slidenum">
              <a:rPr lang="en-GB" smtClean="0">
                <a:solidFill>
                  <a:prstClr val="white"/>
                </a:solidFill>
              </a:rPr>
              <a:pPr>
                <a:defRPr/>
              </a:pPr>
              <a:t>46</a:t>
            </a:fld>
            <a:endParaRPr lang="en-GB" dirty="0">
              <a:solidFill>
                <a:prstClr val="white"/>
              </a:solidFill>
            </a:endParaRPr>
          </a:p>
        </p:txBody>
      </p:sp>
      <p:sp>
        <p:nvSpPr>
          <p:cNvPr id="35" name="Rectangle 34">
            <a:extLst>
              <a:ext uri="{FF2B5EF4-FFF2-40B4-BE49-F238E27FC236}">
                <a16:creationId xmlns="" xmlns:a16="http://schemas.microsoft.com/office/drawing/2014/main" id="{A8498439-1F22-43C0-ADD4-EF29814D4969}"/>
              </a:ext>
            </a:extLst>
          </p:cNvPr>
          <p:cNvSpPr/>
          <p:nvPr/>
        </p:nvSpPr>
        <p:spPr>
          <a:xfrm>
            <a:off x="683568" y="1628800"/>
            <a:ext cx="5930197" cy="1512168"/>
          </a:xfrm>
          <a:prstGeom prst="rect">
            <a:avLst/>
          </a:prstGeom>
        </p:spPr>
        <p:txBody>
          <a:bodyPr wrap="square" anchor="t" anchorCtr="0">
            <a:noAutofit/>
          </a:bodyPr>
          <a:lstStyle/>
          <a:p>
            <a:endParaRPr lang="en-GB" sz="1600" b="1" dirty="0">
              <a:solidFill>
                <a:srgbClr val="6D6E71"/>
              </a:solidFill>
            </a:endParaRPr>
          </a:p>
          <a:p>
            <a:r>
              <a:rPr lang="en-GB" sz="1600" b="1" dirty="0">
                <a:solidFill>
                  <a:srgbClr val="6D6E71"/>
                </a:solidFill>
              </a:rPr>
              <a:t>‘Is there anything else that you would like to highlight to those planning the South Yorkshire &amp; Bassetlaw 5 year strategy?’</a:t>
            </a:r>
          </a:p>
          <a:p>
            <a:endParaRPr lang="en-GB" sz="1600" b="1" dirty="0">
              <a:solidFill>
                <a:srgbClr val="6D6E71"/>
              </a:solidFill>
            </a:endParaRPr>
          </a:p>
          <a:p>
            <a:r>
              <a:rPr lang="en-GB" sz="1600" b="1" i="1" dirty="0">
                <a:solidFill>
                  <a:srgbClr val="6D6E71"/>
                </a:solidFill>
              </a:rPr>
              <a:t>The final question of the survey (Q21)</a:t>
            </a:r>
          </a:p>
          <a:p>
            <a:endParaRPr lang="en-GB" sz="1600" b="1" dirty="0">
              <a:solidFill>
                <a:srgbClr val="6D6E71"/>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889930" y="982305"/>
            <a:ext cx="2074558" cy="2074558"/>
          </a:xfrm>
          <a:prstGeom prst="rect">
            <a:avLst/>
          </a:prstGeom>
        </p:spPr>
      </p:pic>
    </p:spTree>
    <p:extLst>
      <p:ext uri="{BB962C8B-B14F-4D97-AF65-F5344CB8AC3E}">
        <p14:creationId xmlns:p14="http://schemas.microsoft.com/office/powerpoint/2010/main" val="40019804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3"/>
          <p:cNvSpPr/>
          <p:nvPr/>
        </p:nvSpPr>
        <p:spPr>
          <a:xfrm>
            <a:off x="309563" y="1466712"/>
            <a:ext cx="8582917" cy="4698592"/>
          </a:xfrm>
          <a:prstGeom prst="rect">
            <a:avLst/>
          </a:prstGeom>
          <a:solidFill>
            <a:schemeClr val="bg1"/>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1600" b="1" dirty="0">
              <a:solidFill>
                <a:srgbClr val="6D6E71"/>
              </a:solidFill>
            </a:endParaRPr>
          </a:p>
          <a:p>
            <a:endParaRPr lang="en-GB" sz="1600" b="1" dirty="0">
              <a:solidFill>
                <a:srgbClr val="6D6E71"/>
              </a:solidFill>
            </a:endParaRPr>
          </a:p>
          <a:p>
            <a:endParaRPr lang="en-GB" sz="1600" b="1" dirty="0">
              <a:solidFill>
                <a:srgbClr val="6D6E71"/>
              </a:solidFill>
            </a:endParaRPr>
          </a:p>
          <a:p>
            <a:endParaRPr lang="en-GB" sz="1200" b="1" dirty="0">
              <a:solidFill>
                <a:srgbClr val="6D6E71"/>
              </a:solidFill>
            </a:endParaRPr>
          </a:p>
          <a:p>
            <a:endParaRPr lang="en-GB" sz="1200" b="1" dirty="0">
              <a:solidFill>
                <a:srgbClr val="6D6E71"/>
              </a:solidFill>
            </a:endParaRPr>
          </a:p>
          <a:p>
            <a:r>
              <a:rPr lang="en-GB" sz="1200" b="1" dirty="0">
                <a:solidFill>
                  <a:srgbClr val="6D6E71"/>
                </a:solidFill>
              </a:rPr>
              <a:t>Invest in more clinical staff.</a:t>
            </a:r>
            <a:r>
              <a:rPr lang="en-GB" sz="1200" dirty="0">
                <a:solidFill>
                  <a:srgbClr val="6D6E71"/>
                </a:solidFill>
              </a:rPr>
              <a:t> Waiting times to access appointments and services are too long, both in primary and secondary care. The recruitment of more frontline clinical staff is seen as a solution. This also extends to improving the mix of clinical staff and improving how staff are deployed in certain services. </a:t>
            </a:r>
          </a:p>
          <a:p>
            <a:endParaRPr lang="en-GB" sz="1200" dirty="0">
              <a:solidFill>
                <a:srgbClr val="6D6E71"/>
              </a:solidFill>
            </a:endParaRPr>
          </a:p>
          <a:p>
            <a:r>
              <a:rPr lang="en-GB" sz="1200" b="1" dirty="0">
                <a:solidFill>
                  <a:schemeClr val="tx1"/>
                </a:solidFill>
              </a:rPr>
              <a:t>Improve primary care access. </a:t>
            </a:r>
            <a:r>
              <a:rPr lang="en-GB" sz="1200" dirty="0">
                <a:solidFill>
                  <a:schemeClr val="tx1"/>
                </a:solidFill>
              </a:rPr>
              <a:t>More investment in primary care is required to support improved access. This includes more doctors and nurses, better opening hours and more services available in GP practices. </a:t>
            </a:r>
          </a:p>
          <a:p>
            <a:endParaRPr lang="en-GB" sz="1200" dirty="0">
              <a:solidFill>
                <a:schemeClr val="tx1"/>
              </a:solidFill>
            </a:endParaRPr>
          </a:p>
          <a:p>
            <a:r>
              <a:rPr lang="en-GB" sz="1200" b="1" dirty="0">
                <a:solidFill>
                  <a:schemeClr val="tx1"/>
                </a:solidFill>
              </a:rPr>
              <a:t>Continue to communicate and engage with patients, service users and carers. </a:t>
            </a:r>
          </a:p>
          <a:p>
            <a:endParaRPr lang="en-GB" sz="1200" b="1" dirty="0">
              <a:solidFill>
                <a:schemeClr val="tx1"/>
              </a:solidFill>
            </a:endParaRPr>
          </a:p>
          <a:p>
            <a:r>
              <a:rPr lang="en-GB" sz="1200" b="1" dirty="0">
                <a:solidFill>
                  <a:schemeClr val="tx1"/>
                </a:solidFill>
              </a:rPr>
              <a:t>Digital technology does not work for everyone. </a:t>
            </a:r>
            <a:r>
              <a:rPr lang="en-GB" sz="1200" dirty="0">
                <a:solidFill>
                  <a:schemeClr val="tx1"/>
                </a:solidFill>
              </a:rPr>
              <a:t>Although the long-term plan places much emphasis on ‘digital’ solutions in healthcare, this should not be universal. In some cases, traditional face-to-face interventions should be retained.</a:t>
            </a:r>
          </a:p>
          <a:p>
            <a:endParaRPr lang="en-GB" sz="1200" dirty="0">
              <a:solidFill>
                <a:schemeClr val="tx1"/>
              </a:solidFill>
            </a:endParaRPr>
          </a:p>
          <a:p>
            <a:r>
              <a:rPr lang="en-GB" sz="1200" b="1" dirty="0">
                <a:solidFill>
                  <a:schemeClr val="tx1"/>
                </a:solidFill>
              </a:rPr>
              <a:t>Increase investment in local, community and voluntary sector services. </a:t>
            </a:r>
            <a:r>
              <a:rPr lang="en-GB" sz="1200" dirty="0">
                <a:solidFill>
                  <a:schemeClr val="tx1"/>
                </a:solidFill>
              </a:rPr>
              <a:t>Strengthen relationships and partnership working between local healthcare services and local community and voluntary sectors. </a:t>
            </a:r>
          </a:p>
          <a:p>
            <a:endParaRPr lang="en-GB" sz="1200" dirty="0">
              <a:solidFill>
                <a:schemeClr val="tx1"/>
              </a:solidFill>
            </a:endParaRPr>
          </a:p>
          <a:p>
            <a:r>
              <a:rPr lang="en-GB" sz="1200" b="1" dirty="0">
                <a:solidFill>
                  <a:schemeClr val="tx1"/>
                </a:solidFill>
              </a:rPr>
              <a:t>Investment towards better supporting carers. </a:t>
            </a:r>
            <a:r>
              <a:rPr lang="en-GB" sz="1200" dirty="0">
                <a:solidFill>
                  <a:schemeClr val="tx1"/>
                </a:solidFill>
              </a:rPr>
              <a:t>Support for carers translates into different things including better pay, more training and development, more involvement, and emotional and respite support. </a:t>
            </a:r>
          </a:p>
          <a:p>
            <a:endParaRPr lang="en-GB" sz="1200" dirty="0">
              <a:solidFill>
                <a:schemeClr val="tx1"/>
              </a:solidFill>
            </a:endParaRPr>
          </a:p>
          <a:p>
            <a:endParaRPr lang="en-GB" sz="1200" dirty="0">
              <a:solidFill>
                <a:schemeClr val="tx1"/>
              </a:solidFill>
            </a:endParaRPr>
          </a:p>
          <a:p>
            <a:endParaRPr lang="en-GB" sz="1200" dirty="0">
              <a:solidFill>
                <a:schemeClr val="tx1"/>
              </a:solidFill>
            </a:endParaRPr>
          </a:p>
        </p:txBody>
      </p:sp>
      <p:sp>
        <p:nvSpPr>
          <p:cNvPr id="3" name="Text Placeholder 2"/>
          <p:cNvSpPr txBox="1">
            <a:spLocks/>
          </p:cNvSpPr>
          <p:nvPr/>
        </p:nvSpPr>
        <p:spPr>
          <a:xfrm>
            <a:off x="309563" y="260648"/>
            <a:ext cx="5702597" cy="431453"/>
          </a:xfrm>
          <a:prstGeom prst="rect">
            <a:avLst/>
          </a:prstGeom>
        </p:spPr>
        <p:txBody>
          <a:bodyPr>
            <a:noAutofit/>
          </a:bodyPr>
          <a:lstStyle>
            <a:lvl1pPr marL="342900" indent="-342900" algn="l" defTabSz="914400" rtl="0" eaLnBrk="1" latinLnBrk="0" hangingPunct="1">
              <a:spcBef>
                <a:spcPct val="20000"/>
              </a:spcBef>
              <a:buClr>
                <a:srgbClr val="FF0090"/>
              </a:buClr>
              <a:buSzPct val="100000"/>
              <a:buFont typeface="Wingdings" panose="05000000000000000000" pitchFamily="2" charset="2"/>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FF0090"/>
              </a:buClr>
              <a:buSzPct val="9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FF0090"/>
              </a:buClr>
              <a:buSzPct val="110000"/>
              <a:buFont typeface="Arial" panose="020B0604020202020204" pitchFamily="34" charset="0"/>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FF0090"/>
              </a:buClr>
              <a:buSzPct val="8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endParaRPr lang="en-GB" sz="2800" b="1" dirty="0"/>
          </a:p>
        </p:txBody>
      </p:sp>
      <p:pic>
        <p:nvPicPr>
          <p:cNvPr id="13" name="Picture 12" descr="DJS_coloured-backgrounds5.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3592"/>
            <a:ext cx="9144000" cy="649793"/>
          </a:xfrm>
          <a:prstGeom prst="rect">
            <a:avLst/>
          </a:prstGeom>
        </p:spPr>
      </p:pic>
      <p:sp>
        <p:nvSpPr>
          <p:cNvPr id="16" name="Text Placeholder 2"/>
          <p:cNvSpPr txBox="1">
            <a:spLocks/>
          </p:cNvSpPr>
          <p:nvPr/>
        </p:nvSpPr>
        <p:spPr>
          <a:xfrm>
            <a:off x="467544" y="549275"/>
            <a:ext cx="8208912" cy="431453"/>
          </a:xfrm>
          <a:prstGeom prst="rect">
            <a:avLst/>
          </a:prstGeom>
        </p:spPr>
        <p:txBody>
          <a:bodyPr>
            <a:noAutofit/>
          </a:bodyPr>
          <a:lstStyle>
            <a:lvl1pPr marL="342900" indent="-342900" algn="l" defTabSz="914400" rtl="0" eaLnBrk="1" latinLnBrk="0" hangingPunct="1">
              <a:spcBef>
                <a:spcPct val="20000"/>
              </a:spcBef>
              <a:buClr>
                <a:srgbClr val="FF0090"/>
              </a:buClr>
              <a:buSzPct val="100000"/>
              <a:buFont typeface="Wingdings" panose="05000000000000000000" pitchFamily="2" charset="2"/>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FF0090"/>
              </a:buClr>
              <a:buSzPct val="9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FF0090"/>
              </a:buClr>
              <a:buSzPct val="110000"/>
              <a:buFont typeface="Arial" panose="020B0604020202020204" pitchFamily="34" charset="0"/>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FF0090"/>
              </a:buClr>
              <a:buSzPct val="8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dirty="0"/>
          </a:p>
          <a:p>
            <a:endParaRPr lang="en-GB" dirty="0"/>
          </a:p>
          <a:p>
            <a:pPr marL="0" indent="0">
              <a:buFont typeface="Wingdings" panose="05000000000000000000" pitchFamily="2" charset="2"/>
              <a:buNone/>
            </a:pPr>
            <a:endParaRPr lang="en-GB" b="1" dirty="0"/>
          </a:p>
          <a:p>
            <a:pPr marL="0" indent="0">
              <a:buFont typeface="Wingdings" panose="05000000000000000000" pitchFamily="2" charset="2"/>
              <a:buNone/>
            </a:pPr>
            <a:endParaRPr lang="en-GB" b="1" dirty="0"/>
          </a:p>
          <a:p>
            <a:pPr marL="0" indent="0">
              <a:buFont typeface="Wingdings" panose="05000000000000000000" pitchFamily="2" charset="2"/>
              <a:buNone/>
            </a:pPr>
            <a:endParaRPr lang="en-GB" dirty="0"/>
          </a:p>
          <a:p>
            <a:pPr marL="0" indent="0">
              <a:buFont typeface="Wingdings" panose="05000000000000000000" pitchFamily="2" charset="2"/>
              <a:buNone/>
            </a:pPr>
            <a:endParaRPr lang="en-GB" dirty="0"/>
          </a:p>
          <a:p>
            <a:pPr marL="0" indent="0">
              <a:buFont typeface="Wingdings" panose="05000000000000000000" pitchFamily="2" charset="2"/>
              <a:buNone/>
            </a:pPr>
            <a:endParaRPr lang="en-GB" dirty="0"/>
          </a:p>
          <a:p>
            <a:pPr marL="0" indent="0">
              <a:buFont typeface="Wingdings" panose="05000000000000000000" pitchFamily="2" charset="2"/>
              <a:buNone/>
            </a:pPr>
            <a:endParaRPr lang="en-GB" dirty="0"/>
          </a:p>
          <a:p>
            <a:pPr marL="0" indent="0">
              <a:buFont typeface="Wingdings" panose="05000000000000000000" pitchFamily="2" charset="2"/>
              <a:buNone/>
            </a:pPr>
            <a:endParaRPr lang="en-GB" dirty="0"/>
          </a:p>
          <a:p>
            <a:pPr marL="0" indent="0">
              <a:buFont typeface="Wingdings" panose="05000000000000000000" pitchFamily="2" charset="2"/>
              <a:buNone/>
            </a:pPr>
            <a:endParaRPr lang="en-GB" dirty="0"/>
          </a:p>
          <a:p>
            <a:pPr marL="0" indent="0">
              <a:buFont typeface="Wingdings" panose="05000000000000000000" pitchFamily="2" charset="2"/>
              <a:buNone/>
            </a:pPr>
            <a:endParaRPr lang="en-GB" dirty="0"/>
          </a:p>
          <a:p>
            <a:pPr marL="0" indent="0">
              <a:buFont typeface="Wingdings" panose="05000000000000000000" pitchFamily="2" charset="2"/>
              <a:buNone/>
            </a:pPr>
            <a:endParaRPr lang="en-GB" dirty="0"/>
          </a:p>
          <a:p>
            <a:endParaRPr lang="en-GB" dirty="0"/>
          </a:p>
          <a:p>
            <a:pPr lvl="1"/>
            <a:endParaRPr lang="en-GB" sz="1600" dirty="0"/>
          </a:p>
          <a:p>
            <a:pPr lvl="1"/>
            <a:endParaRPr lang="en-GB" sz="1600" dirty="0"/>
          </a:p>
        </p:txBody>
      </p:sp>
      <p:sp>
        <p:nvSpPr>
          <p:cNvPr id="2" name="Slide Number Placeholder 1"/>
          <p:cNvSpPr>
            <a:spLocks noGrp="1"/>
          </p:cNvSpPr>
          <p:nvPr>
            <p:ph type="sldNum" sz="quarter" idx="4"/>
          </p:nvPr>
        </p:nvSpPr>
        <p:spPr/>
        <p:txBody>
          <a:bodyPr/>
          <a:lstStyle/>
          <a:p>
            <a:fld id="{A4C18273-3B06-4AC5-BD96-A00D2AA2E2E6}" type="slidenum">
              <a:rPr lang="en-GB" smtClean="0"/>
              <a:pPr/>
              <a:t>47</a:t>
            </a:fld>
            <a:endParaRPr lang="en-GB" dirty="0"/>
          </a:p>
        </p:txBody>
      </p:sp>
      <p:sp>
        <p:nvSpPr>
          <p:cNvPr id="18" name="Text Placeholder 2"/>
          <p:cNvSpPr txBox="1">
            <a:spLocks/>
          </p:cNvSpPr>
          <p:nvPr/>
        </p:nvSpPr>
        <p:spPr>
          <a:xfrm>
            <a:off x="309563" y="549275"/>
            <a:ext cx="8582917" cy="431453"/>
          </a:xfrm>
          <a:prstGeom prst="rect">
            <a:avLst/>
          </a:prstGeom>
        </p:spPr>
        <p:txBody>
          <a:bodyPr>
            <a:noAutofit/>
          </a:bodyPr>
          <a:lstStyle>
            <a:lvl1pPr marL="342900" indent="-342900" algn="l" defTabSz="914400" rtl="0" eaLnBrk="1" latinLnBrk="0" hangingPunct="1">
              <a:spcBef>
                <a:spcPct val="20000"/>
              </a:spcBef>
              <a:buClr>
                <a:srgbClr val="FF0090"/>
              </a:buClr>
              <a:buSzPct val="100000"/>
              <a:buFont typeface="Wingdings" panose="05000000000000000000" pitchFamily="2" charset="2"/>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FF0090"/>
              </a:buClr>
              <a:buSzPct val="9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FF0090"/>
              </a:buClr>
              <a:buSzPct val="110000"/>
              <a:buFont typeface="Arial" panose="020B0604020202020204" pitchFamily="34" charset="0"/>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FF0090"/>
              </a:buClr>
              <a:buSzPct val="8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GB" sz="2400" b="1" dirty="0"/>
              <a:t>Further comments: Key themes</a:t>
            </a:r>
            <a:endParaRPr lang="en-GB" sz="2400" dirty="0"/>
          </a:p>
        </p:txBody>
      </p:sp>
      <p:sp>
        <p:nvSpPr>
          <p:cNvPr id="8" name="Rectangle 7"/>
          <p:cNvSpPr/>
          <p:nvPr/>
        </p:nvSpPr>
        <p:spPr>
          <a:xfrm rot="21432687">
            <a:off x="1410421" y="1260075"/>
            <a:ext cx="5317065" cy="407835"/>
          </a:xfrm>
          <a:prstGeom prst="rect">
            <a:avLst/>
          </a:prstGeom>
          <a:solidFill>
            <a:schemeClr val="accent2"/>
          </a:solidFill>
          <a:ln w="12700">
            <a:noFill/>
            <a:prstDash val="sysDot"/>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400" b="1" dirty="0">
                <a:solidFill>
                  <a:prstClr val="white"/>
                </a:solidFill>
              </a:rPr>
              <a:t>Comments to those planning SYB 5 year strategy</a:t>
            </a:r>
          </a:p>
        </p:txBody>
      </p:sp>
      <p:sp>
        <p:nvSpPr>
          <p:cNvPr id="5" name="TextBox 4"/>
          <p:cNvSpPr txBox="1"/>
          <p:nvPr/>
        </p:nvSpPr>
        <p:spPr>
          <a:xfrm>
            <a:off x="1547664" y="1837273"/>
            <a:ext cx="7344816" cy="830997"/>
          </a:xfrm>
          <a:prstGeom prst="rect">
            <a:avLst/>
          </a:prstGeom>
          <a:noFill/>
        </p:spPr>
        <p:txBody>
          <a:bodyPr wrap="square" rtlCol="0">
            <a:spAutoFit/>
          </a:bodyPr>
          <a:lstStyle/>
          <a:p>
            <a:r>
              <a:rPr lang="en-GB" sz="1200" b="1" dirty="0">
                <a:solidFill>
                  <a:srgbClr val="6D6E71"/>
                </a:solidFill>
              </a:rPr>
              <a:t>Make sure the five-year strategy is sustainable and delivered on time.  </a:t>
            </a:r>
            <a:r>
              <a:rPr lang="en-GB" sz="1200" dirty="0">
                <a:solidFill>
                  <a:srgbClr val="6D6E71"/>
                </a:solidFill>
              </a:rPr>
              <a:t>Good effective planning of financial resources and robust control and governance arrangements will be important to ensure the strategy is sustainable and can be delivered without delays.</a:t>
            </a:r>
          </a:p>
          <a:p>
            <a:endParaRPr lang="en-GB" sz="1200" dirty="0">
              <a:solidFill>
                <a:srgbClr val="6D6E71"/>
              </a:solidFill>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477" y="1124744"/>
            <a:ext cx="1260000" cy="1260000"/>
          </a:xfrm>
          <a:prstGeom prst="rect">
            <a:avLst/>
          </a:prstGeom>
          <a:effectLst>
            <a:outerShdw blurRad="50800" dist="38100" dir="2700000" algn="tl" rotWithShape="0">
              <a:prstClr val="black">
                <a:alpha val="40000"/>
              </a:prstClr>
            </a:outerShdw>
          </a:effectLst>
        </p:spPr>
      </p:pic>
      <p:sp>
        <p:nvSpPr>
          <p:cNvPr id="11" name="TextBox 10"/>
          <p:cNvSpPr txBox="1"/>
          <p:nvPr/>
        </p:nvSpPr>
        <p:spPr>
          <a:xfrm>
            <a:off x="539552" y="6479758"/>
            <a:ext cx="6952029" cy="253916"/>
          </a:xfrm>
          <a:prstGeom prst="rect">
            <a:avLst/>
          </a:prstGeom>
          <a:noFill/>
        </p:spPr>
        <p:txBody>
          <a:bodyPr wrap="square" rtlCol="0">
            <a:spAutoFit/>
          </a:bodyPr>
          <a:lstStyle/>
          <a:p>
            <a:r>
              <a:rPr lang="en-GB" sz="1050" i="1" dirty="0"/>
              <a:t>Key themes taken from analysis of Q21 survey responses, and focus group analysis</a:t>
            </a:r>
          </a:p>
        </p:txBody>
      </p:sp>
    </p:spTree>
    <p:extLst>
      <p:ext uri="{BB962C8B-B14F-4D97-AF65-F5344CB8AC3E}">
        <p14:creationId xmlns:p14="http://schemas.microsoft.com/office/powerpoint/2010/main" val="23797445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8172400" y="0"/>
            <a:ext cx="971600" cy="6858000"/>
          </a:xfrm>
          <a:prstGeom prst="rect">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sp>
        <p:nvSpPr>
          <p:cNvPr id="6" name="TextBox 5"/>
          <p:cNvSpPr txBox="1"/>
          <p:nvPr/>
        </p:nvSpPr>
        <p:spPr>
          <a:xfrm rot="5400000">
            <a:off x="5616116" y="2960948"/>
            <a:ext cx="6048672" cy="792088"/>
          </a:xfrm>
          <a:prstGeom prst="rect">
            <a:avLst/>
          </a:prstGeom>
        </p:spPr>
        <p:txBody>
          <a:bodyPr vert="horz" wrap="square" lIns="91440" tIns="45720" rIns="91440" bIns="45720" rtlCol="0" anchor="ctr">
            <a:normAutofit fontScale="77500" lnSpcReduction="20000"/>
          </a:bodyPr>
          <a:lstStyle/>
          <a:p>
            <a:pPr>
              <a:lnSpc>
                <a:spcPct val="120000"/>
              </a:lnSpc>
              <a:spcBef>
                <a:spcPts val="600"/>
              </a:spcBef>
              <a:spcAft>
                <a:spcPts val="600"/>
              </a:spcAft>
              <a:defRPr/>
            </a:pPr>
            <a:r>
              <a:rPr lang="en-GB" sz="3000" b="1" dirty="0">
                <a:solidFill>
                  <a:srgbClr val="1268B3"/>
                </a:solidFill>
              </a:rPr>
              <a:t>Final comments: </a:t>
            </a:r>
            <a:r>
              <a:rPr lang="en-GB" sz="3000" dirty="0">
                <a:solidFill>
                  <a:srgbClr val="1268B3"/>
                </a:solidFill>
              </a:rPr>
              <a:t>Example comments</a:t>
            </a:r>
            <a:endParaRPr lang="en-US" sz="1400" dirty="0">
              <a:solidFill>
                <a:srgbClr val="1268B3"/>
              </a:solidFill>
            </a:endParaRPr>
          </a:p>
        </p:txBody>
      </p:sp>
      <p:sp>
        <p:nvSpPr>
          <p:cNvPr id="15" name="Oval 14"/>
          <p:cNvSpPr>
            <a:spLocks noChangeAspect="1"/>
          </p:cNvSpPr>
          <p:nvPr/>
        </p:nvSpPr>
        <p:spPr>
          <a:xfrm>
            <a:off x="273274" y="209274"/>
            <a:ext cx="1872000" cy="1872208"/>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endParaRPr>
          </a:p>
        </p:txBody>
      </p:sp>
      <p:pic>
        <p:nvPicPr>
          <p:cNvPr id="18" name="Picture 17"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70554" y="154225"/>
            <a:ext cx="682491" cy="565727"/>
          </a:xfrm>
          <a:prstGeom prst="rect">
            <a:avLst/>
          </a:prstGeom>
        </p:spPr>
      </p:pic>
      <p:pic>
        <p:nvPicPr>
          <p:cNvPr id="26" name="Picture 25"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51760" y="1829829"/>
            <a:ext cx="682491" cy="565727"/>
          </a:xfrm>
          <a:prstGeom prst="rect">
            <a:avLst/>
          </a:prstGeom>
        </p:spPr>
      </p:pic>
      <p:pic>
        <p:nvPicPr>
          <p:cNvPr id="32" name="Picture 31"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2577" y="3789760"/>
            <a:ext cx="682491" cy="565727"/>
          </a:xfrm>
          <a:prstGeom prst="rect">
            <a:avLst/>
          </a:prstGeom>
        </p:spPr>
      </p:pic>
      <p:sp>
        <p:nvSpPr>
          <p:cNvPr id="33" name="Oval 32"/>
          <p:cNvSpPr>
            <a:spLocks noChangeAspect="1"/>
          </p:cNvSpPr>
          <p:nvPr/>
        </p:nvSpPr>
        <p:spPr>
          <a:xfrm>
            <a:off x="2156986" y="2982708"/>
            <a:ext cx="2744965" cy="2745270"/>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endParaRPr>
          </a:p>
        </p:txBody>
      </p:sp>
      <p:pic>
        <p:nvPicPr>
          <p:cNvPr id="34" name="Picture 33"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8740018" y="253480"/>
            <a:ext cx="682491" cy="565727"/>
          </a:xfrm>
          <a:prstGeom prst="rect">
            <a:avLst/>
          </a:prstGeom>
        </p:spPr>
      </p:pic>
      <p:pic>
        <p:nvPicPr>
          <p:cNvPr id="37" name="Picture 36"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6784" y="5323521"/>
            <a:ext cx="682491" cy="565727"/>
          </a:xfrm>
          <a:prstGeom prst="rect">
            <a:avLst/>
          </a:prstGeom>
        </p:spPr>
      </p:pic>
      <p:pic>
        <p:nvPicPr>
          <p:cNvPr id="41" name="Picture 40"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0051" y="5412248"/>
            <a:ext cx="682491" cy="565727"/>
          </a:xfrm>
          <a:prstGeom prst="rect">
            <a:avLst/>
          </a:prstGeom>
        </p:spPr>
      </p:pic>
      <p:sp>
        <p:nvSpPr>
          <p:cNvPr id="42" name="Oval 41"/>
          <p:cNvSpPr>
            <a:spLocks noChangeAspect="1"/>
          </p:cNvSpPr>
          <p:nvPr/>
        </p:nvSpPr>
        <p:spPr>
          <a:xfrm>
            <a:off x="4749275" y="3872138"/>
            <a:ext cx="2685634" cy="2685634"/>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endParaRPr>
          </a:p>
        </p:txBody>
      </p:sp>
      <p:pic>
        <p:nvPicPr>
          <p:cNvPr id="43" name="Picture 42"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2484784" y="2564904"/>
            <a:ext cx="682491" cy="565727"/>
          </a:xfrm>
          <a:prstGeom prst="rect">
            <a:avLst/>
          </a:prstGeom>
        </p:spPr>
      </p:pic>
      <p:pic>
        <p:nvPicPr>
          <p:cNvPr id="50" name="Picture 49"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964285" y="116632"/>
            <a:ext cx="682491" cy="565727"/>
          </a:xfrm>
          <a:prstGeom prst="rect">
            <a:avLst/>
          </a:prstGeom>
        </p:spPr>
      </p:pic>
      <p:sp>
        <p:nvSpPr>
          <p:cNvPr id="46" name="TextBox 45"/>
          <p:cNvSpPr txBox="1"/>
          <p:nvPr/>
        </p:nvSpPr>
        <p:spPr>
          <a:xfrm>
            <a:off x="345074" y="541437"/>
            <a:ext cx="1697667" cy="1107996"/>
          </a:xfrm>
          <a:prstGeom prst="rect">
            <a:avLst/>
          </a:prstGeom>
          <a:noFill/>
        </p:spPr>
        <p:txBody>
          <a:bodyPr wrap="square" rtlCol="0">
            <a:spAutoFit/>
          </a:bodyPr>
          <a:lstStyle/>
          <a:p>
            <a:pPr algn="ctr">
              <a:defRPr/>
            </a:pPr>
            <a:r>
              <a:rPr lang="en-GB" sz="1100" b="1" i="1" dirty="0"/>
              <a:t>Concentrate on staffing GPs and hospitals to a much higher level. </a:t>
            </a:r>
            <a:endParaRPr lang="en-GB" sz="1100" b="1" dirty="0">
              <a:solidFill>
                <a:srgbClr val="6D6E71"/>
              </a:solidFill>
            </a:endParaRPr>
          </a:p>
          <a:p>
            <a:pPr algn="ctr">
              <a:defRPr/>
            </a:pPr>
            <a:r>
              <a:rPr lang="en-GB" sz="1100" i="1" dirty="0" err="1">
                <a:solidFill>
                  <a:srgbClr val="6D6E71"/>
                </a:solidFill>
              </a:rPr>
              <a:t>Healthwatch</a:t>
            </a:r>
            <a:r>
              <a:rPr lang="en-GB" sz="1100" i="1" dirty="0">
                <a:solidFill>
                  <a:srgbClr val="6D6E71"/>
                </a:solidFill>
              </a:rPr>
              <a:t> respondent</a:t>
            </a:r>
          </a:p>
        </p:txBody>
      </p:sp>
      <p:sp>
        <p:nvSpPr>
          <p:cNvPr id="31" name="Slide Number Placeholder 5"/>
          <p:cNvSpPr>
            <a:spLocks noGrp="1"/>
          </p:cNvSpPr>
          <p:nvPr>
            <p:ph type="sldNum" sz="quarter" idx="4"/>
          </p:nvPr>
        </p:nvSpPr>
        <p:spPr>
          <a:xfrm>
            <a:off x="179512" y="6381328"/>
            <a:ext cx="1043608" cy="246221"/>
          </a:xfrm>
          <a:prstGeom prst="rect">
            <a:avLst/>
          </a:prstGeom>
        </p:spPr>
        <p:txBody>
          <a:bodyPr vert="horz" lIns="91440" tIns="45720" rIns="91440" bIns="45720" rtlCol="0" anchor="b">
            <a:spAutoFit/>
          </a:bodyP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A4C18273-3B06-4AC5-BD96-A00D2AA2E2E6}" type="slidenum">
              <a:rPr lang="en-GB" kern="0" smtClean="0">
                <a:solidFill>
                  <a:prstClr val="white"/>
                </a:solidFill>
              </a:rPr>
              <a:pPr>
                <a:defRPr/>
              </a:pPr>
              <a:t>48</a:t>
            </a:fld>
            <a:endParaRPr lang="en-GB" kern="0" dirty="0">
              <a:solidFill>
                <a:prstClr val="white"/>
              </a:solidFill>
            </a:endParaRPr>
          </a:p>
        </p:txBody>
      </p:sp>
      <p:sp>
        <p:nvSpPr>
          <p:cNvPr id="29" name="Oval 28"/>
          <p:cNvSpPr>
            <a:spLocks noChangeAspect="1"/>
          </p:cNvSpPr>
          <p:nvPr/>
        </p:nvSpPr>
        <p:spPr>
          <a:xfrm>
            <a:off x="2067942" y="382891"/>
            <a:ext cx="2144018" cy="2144257"/>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endParaRPr>
          </a:p>
        </p:txBody>
      </p:sp>
      <p:sp>
        <p:nvSpPr>
          <p:cNvPr id="53" name="TextBox 52"/>
          <p:cNvSpPr txBox="1"/>
          <p:nvPr/>
        </p:nvSpPr>
        <p:spPr>
          <a:xfrm>
            <a:off x="2324325" y="722716"/>
            <a:ext cx="1584176" cy="1615827"/>
          </a:xfrm>
          <a:prstGeom prst="rect">
            <a:avLst/>
          </a:prstGeom>
          <a:noFill/>
        </p:spPr>
        <p:txBody>
          <a:bodyPr wrap="square" rtlCol="0">
            <a:spAutoFit/>
          </a:bodyPr>
          <a:lstStyle/>
          <a:p>
            <a:pPr algn="ctr">
              <a:defRPr/>
            </a:pPr>
            <a:r>
              <a:rPr lang="en-GB" sz="1100" b="1" dirty="0"/>
              <a:t>Sometimes I feel there is a lack of personalised care and that I am not seen as a person, more a number or name on a list.</a:t>
            </a:r>
            <a:endParaRPr lang="en-GB" sz="1100" b="1" dirty="0">
              <a:solidFill>
                <a:srgbClr val="6D6E71"/>
              </a:solidFill>
            </a:endParaRPr>
          </a:p>
          <a:p>
            <a:pPr algn="ctr">
              <a:defRPr/>
            </a:pPr>
            <a:r>
              <a:rPr lang="en-GB" sz="1100" i="1" dirty="0">
                <a:solidFill>
                  <a:srgbClr val="6D6E71"/>
                </a:solidFill>
              </a:rPr>
              <a:t>Emmanuel Methodist Church</a:t>
            </a:r>
          </a:p>
        </p:txBody>
      </p:sp>
      <p:sp>
        <p:nvSpPr>
          <p:cNvPr id="30" name="Oval 29"/>
          <p:cNvSpPr>
            <a:spLocks noChangeAspect="1"/>
          </p:cNvSpPr>
          <p:nvPr/>
        </p:nvSpPr>
        <p:spPr>
          <a:xfrm>
            <a:off x="314269" y="4106569"/>
            <a:ext cx="2168901" cy="2169142"/>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endParaRPr>
          </a:p>
        </p:txBody>
      </p:sp>
      <p:sp>
        <p:nvSpPr>
          <p:cNvPr id="47" name="TextBox 46"/>
          <p:cNvSpPr txBox="1"/>
          <p:nvPr/>
        </p:nvSpPr>
        <p:spPr>
          <a:xfrm>
            <a:off x="5037307" y="4247126"/>
            <a:ext cx="2127113" cy="1954381"/>
          </a:xfrm>
          <a:prstGeom prst="rect">
            <a:avLst/>
          </a:prstGeom>
          <a:noFill/>
        </p:spPr>
        <p:txBody>
          <a:bodyPr wrap="square" rtlCol="0">
            <a:spAutoFit/>
          </a:bodyPr>
          <a:lstStyle/>
          <a:p>
            <a:pPr algn="ctr">
              <a:defRPr/>
            </a:pPr>
            <a:r>
              <a:rPr lang="en-GB" sz="1100" b="1" dirty="0">
                <a:solidFill>
                  <a:srgbClr val="6D6E71"/>
                </a:solidFill>
              </a:rPr>
              <a:t>More to address health inequality throughout the areas Improving the health and well-being of vulnerable people,  especially those with learning disabilities and long term mental health/physical health conditions.</a:t>
            </a:r>
          </a:p>
          <a:p>
            <a:pPr algn="ctr">
              <a:defRPr/>
            </a:pPr>
            <a:r>
              <a:rPr lang="en-GB" sz="1100" i="1" dirty="0">
                <a:solidFill>
                  <a:srgbClr val="6D6E71"/>
                </a:solidFill>
              </a:rPr>
              <a:t>Sheffield School of Nursing</a:t>
            </a:r>
          </a:p>
        </p:txBody>
      </p:sp>
      <p:sp>
        <p:nvSpPr>
          <p:cNvPr id="40" name="Oval 39"/>
          <p:cNvSpPr>
            <a:spLocks noChangeAspect="1"/>
          </p:cNvSpPr>
          <p:nvPr/>
        </p:nvSpPr>
        <p:spPr>
          <a:xfrm>
            <a:off x="411799" y="1829829"/>
            <a:ext cx="2390993" cy="2391259"/>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endParaRPr>
          </a:p>
        </p:txBody>
      </p:sp>
      <p:sp>
        <p:nvSpPr>
          <p:cNvPr id="28" name="TextBox 27"/>
          <p:cNvSpPr txBox="1"/>
          <p:nvPr/>
        </p:nvSpPr>
        <p:spPr>
          <a:xfrm>
            <a:off x="2442248" y="3356992"/>
            <a:ext cx="2197168" cy="2292935"/>
          </a:xfrm>
          <a:prstGeom prst="rect">
            <a:avLst/>
          </a:prstGeom>
          <a:noFill/>
        </p:spPr>
        <p:txBody>
          <a:bodyPr wrap="square" rtlCol="0">
            <a:spAutoFit/>
          </a:bodyPr>
          <a:lstStyle/>
          <a:p>
            <a:pPr algn="ctr">
              <a:defRPr/>
            </a:pPr>
            <a:r>
              <a:rPr lang="en-GB" sz="1100" b="1" dirty="0">
                <a:solidFill>
                  <a:srgbClr val="6D6E71"/>
                </a:solidFill>
              </a:rPr>
              <a:t>I am worried about a future of a more technological age of the NHS.  Please ensure this is for ease of access only and for all.  Can the elderly still reach these services?  Is everyone able to access these services?  Is it easy to understand? Is it safe?</a:t>
            </a:r>
          </a:p>
          <a:p>
            <a:pPr algn="ctr">
              <a:defRPr/>
            </a:pPr>
            <a:r>
              <a:rPr lang="en-GB" sz="1100" i="1" dirty="0">
                <a:solidFill>
                  <a:srgbClr val="6D6E71"/>
                </a:solidFill>
              </a:rPr>
              <a:t>(Sheffield School of Nursing)</a:t>
            </a:r>
          </a:p>
        </p:txBody>
      </p:sp>
      <p:pic>
        <p:nvPicPr>
          <p:cNvPr id="44" name="Picture 43"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22685" y="3861108"/>
            <a:ext cx="682491" cy="565727"/>
          </a:xfrm>
          <a:prstGeom prst="rect">
            <a:avLst/>
          </a:prstGeom>
        </p:spPr>
      </p:pic>
      <p:pic>
        <p:nvPicPr>
          <p:cNvPr id="49" name="Picture 48"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9469" y="2120436"/>
            <a:ext cx="682491" cy="565727"/>
          </a:xfrm>
          <a:prstGeom prst="rect">
            <a:avLst/>
          </a:prstGeom>
        </p:spPr>
      </p:pic>
      <p:sp>
        <p:nvSpPr>
          <p:cNvPr id="27" name="TextBox 26"/>
          <p:cNvSpPr txBox="1"/>
          <p:nvPr/>
        </p:nvSpPr>
        <p:spPr>
          <a:xfrm>
            <a:off x="480572" y="2132906"/>
            <a:ext cx="2253445" cy="1785104"/>
          </a:xfrm>
          <a:prstGeom prst="rect">
            <a:avLst/>
          </a:prstGeom>
          <a:noFill/>
        </p:spPr>
        <p:txBody>
          <a:bodyPr wrap="square" rtlCol="0">
            <a:spAutoFit/>
          </a:bodyPr>
          <a:lstStyle/>
          <a:p>
            <a:pPr algn="ctr">
              <a:defRPr/>
            </a:pPr>
            <a:r>
              <a:rPr lang="en-GB" sz="1100" b="1" dirty="0">
                <a:solidFill>
                  <a:srgbClr val="6D6E71"/>
                </a:solidFill>
              </a:rPr>
              <a:t>The biggest problem is getting an appointment with the GP.  This means that it is more difficult to keep healthy, and also pushes you to go elsewhere if you are worried. </a:t>
            </a:r>
          </a:p>
          <a:p>
            <a:pPr algn="ctr">
              <a:defRPr/>
            </a:pPr>
            <a:r>
              <a:rPr lang="en-GB" sz="1100" i="1" dirty="0">
                <a:solidFill>
                  <a:srgbClr val="6D6E71"/>
                </a:solidFill>
              </a:rPr>
              <a:t>(Emmanuel Church Barnsley)</a:t>
            </a:r>
          </a:p>
        </p:txBody>
      </p:sp>
      <p:sp>
        <p:nvSpPr>
          <p:cNvPr id="36" name="TextBox 35"/>
          <p:cNvSpPr txBox="1"/>
          <p:nvPr/>
        </p:nvSpPr>
        <p:spPr>
          <a:xfrm>
            <a:off x="463930" y="4469605"/>
            <a:ext cx="1929912" cy="1446550"/>
          </a:xfrm>
          <a:prstGeom prst="rect">
            <a:avLst/>
          </a:prstGeom>
          <a:noFill/>
        </p:spPr>
        <p:txBody>
          <a:bodyPr wrap="square" rtlCol="0">
            <a:spAutoFit/>
          </a:bodyPr>
          <a:lstStyle/>
          <a:p>
            <a:pPr algn="ctr">
              <a:defRPr/>
            </a:pPr>
            <a:r>
              <a:rPr lang="en-GB" sz="1100" b="1" dirty="0"/>
              <a:t>GP opening hours do not reflect life in the 21st century, perhaps A&amp;E would not be abused if people could access care easier </a:t>
            </a:r>
          </a:p>
          <a:p>
            <a:pPr algn="ctr">
              <a:defRPr/>
            </a:pPr>
            <a:r>
              <a:rPr lang="en-GB" sz="1100" i="1" dirty="0" err="1">
                <a:solidFill>
                  <a:srgbClr val="6D6E71"/>
                </a:solidFill>
              </a:rPr>
              <a:t>Healthwatch</a:t>
            </a:r>
            <a:r>
              <a:rPr lang="en-GB" sz="1100" i="1" dirty="0">
                <a:solidFill>
                  <a:srgbClr val="6D6E71"/>
                </a:solidFill>
              </a:rPr>
              <a:t> respondent</a:t>
            </a:r>
          </a:p>
        </p:txBody>
      </p:sp>
      <p:sp>
        <p:nvSpPr>
          <p:cNvPr id="35" name="Oval 34"/>
          <p:cNvSpPr>
            <a:spLocks noChangeAspect="1"/>
          </p:cNvSpPr>
          <p:nvPr/>
        </p:nvSpPr>
        <p:spPr>
          <a:xfrm>
            <a:off x="5508104" y="70815"/>
            <a:ext cx="2558394" cy="2558679"/>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endParaRPr>
          </a:p>
        </p:txBody>
      </p:sp>
      <p:sp>
        <p:nvSpPr>
          <p:cNvPr id="38" name="TextBox 37"/>
          <p:cNvSpPr txBox="1"/>
          <p:nvPr/>
        </p:nvSpPr>
        <p:spPr>
          <a:xfrm>
            <a:off x="5661673" y="538515"/>
            <a:ext cx="2341450" cy="1954381"/>
          </a:xfrm>
          <a:prstGeom prst="rect">
            <a:avLst/>
          </a:prstGeom>
          <a:noFill/>
        </p:spPr>
        <p:txBody>
          <a:bodyPr wrap="square" rtlCol="0">
            <a:spAutoFit/>
          </a:bodyPr>
          <a:lstStyle/>
          <a:p>
            <a:pPr algn="ctr">
              <a:defRPr/>
            </a:pPr>
            <a:r>
              <a:rPr lang="en-GB" sz="1100" b="1" dirty="0"/>
              <a:t>More investment in local and community services, more partnership approach between the NHS and local voluntary sectors to give local people more awareness of existing services and facilities.</a:t>
            </a:r>
            <a:endParaRPr lang="en-GB" sz="1100" b="1" dirty="0">
              <a:solidFill>
                <a:srgbClr val="6D6E71"/>
              </a:solidFill>
            </a:endParaRPr>
          </a:p>
          <a:p>
            <a:pPr algn="ctr">
              <a:defRPr/>
            </a:pPr>
            <a:r>
              <a:rPr lang="en-GB" sz="1100" i="1" dirty="0" err="1">
                <a:solidFill>
                  <a:srgbClr val="6D6E71"/>
                </a:solidFill>
              </a:rPr>
              <a:t>Healthwatch</a:t>
            </a:r>
            <a:r>
              <a:rPr lang="en-GB" sz="1100" i="1" dirty="0">
                <a:solidFill>
                  <a:srgbClr val="6D6E71"/>
                </a:solidFill>
              </a:rPr>
              <a:t> respondent</a:t>
            </a:r>
          </a:p>
        </p:txBody>
      </p:sp>
      <p:sp>
        <p:nvSpPr>
          <p:cNvPr id="39" name="Oval 38"/>
          <p:cNvSpPr>
            <a:spLocks noChangeAspect="1"/>
          </p:cNvSpPr>
          <p:nvPr/>
        </p:nvSpPr>
        <p:spPr>
          <a:xfrm>
            <a:off x="4375348" y="2063474"/>
            <a:ext cx="2144018" cy="2144257"/>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endParaRPr>
          </a:p>
        </p:txBody>
      </p:sp>
      <p:sp>
        <p:nvSpPr>
          <p:cNvPr id="45" name="TextBox 44"/>
          <p:cNvSpPr txBox="1"/>
          <p:nvPr/>
        </p:nvSpPr>
        <p:spPr>
          <a:xfrm>
            <a:off x="4631731" y="2403299"/>
            <a:ext cx="1584176" cy="1446550"/>
          </a:xfrm>
          <a:prstGeom prst="rect">
            <a:avLst/>
          </a:prstGeom>
          <a:noFill/>
        </p:spPr>
        <p:txBody>
          <a:bodyPr wrap="square" rtlCol="0">
            <a:spAutoFit/>
          </a:bodyPr>
          <a:lstStyle/>
          <a:p>
            <a:pPr algn="ctr">
              <a:defRPr/>
            </a:pPr>
            <a:r>
              <a:rPr lang="en-GB" sz="1100" b="1" dirty="0"/>
              <a:t>Value the work of carers, pay them more and give them developmental training.</a:t>
            </a:r>
          </a:p>
          <a:p>
            <a:pPr algn="ctr">
              <a:defRPr/>
            </a:pPr>
            <a:r>
              <a:rPr lang="en-GB" sz="1100" i="1" dirty="0" err="1">
                <a:solidFill>
                  <a:srgbClr val="6D6E71"/>
                </a:solidFill>
              </a:rPr>
              <a:t>Healthwatch</a:t>
            </a:r>
            <a:r>
              <a:rPr lang="en-GB" sz="1100" i="1" dirty="0">
                <a:solidFill>
                  <a:srgbClr val="6D6E71"/>
                </a:solidFill>
              </a:rPr>
              <a:t> respondent</a:t>
            </a:r>
          </a:p>
        </p:txBody>
      </p:sp>
    </p:spTree>
    <p:extLst>
      <p:ext uri="{BB962C8B-B14F-4D97-AF65-F5344CB8AC3E}">
        <p14:creationId xmlns:p14="http://schemas.microsoft.com/office/powerpoint/2010/main" val="26390142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 name="Rectangle 8"/>
          <p:cNvSpPr/>
          <p:nvPr/>
        </p:nvSpPr>
        <p:spPr bwMode="auto">
          <a:xfrm>
            <a:off x="3419872" y="836712"/>
            <a:ext cx="5184994" cy="1872208"/>
          </a:xfrm>
          <a:prstGeom prst="rect">
            <a:avLst/>
          </a:prstGeom>
          <a:noFill/>
          <a:ln w="12700" cap="flat" cmpd="sng" algn="ctr">
            <a:noFill/>
            <a:prstDash val="solid"/>
            <a:round/>
            <a:headEnd type="none" w="med" len="med"/>
            <a:tailEnd type="none" w="med" len="med"/>
          </a:ln>
          <a:effectLst/>
        </p:spPr>
        <p:txBody>
          <a:bodyPr wrap="none" lIns="91429" tIns="45715" rIns="91429" bIns="45715" anchor="ctr"/>
          <a:lstStyle/>
          <a:p>
            <a:pPr eaLnBrk="0" hangingPunct="0">
              <a:buFont typeface="Wingdings" pitchFamily="2" charset="2"/>
              <a:buNone/>
              <a:defRPr/>
            </a:pPr>
            <a:endParaRPr lang="en-US" dirty="0">
              <a:solidFill>
                <a:srgbClr val="00279F"/>
              </a:solidFill>
            </a:endParaRPr>
          </a:p>
        </p:txBody>
      </p:sp>
      <p:sp>
        <p:nvSpPr>
          <p:cNvPr id="8" name="Rectangle 7"/>
          <p:cNvSpPr/>
          <p:nvPr/>
        </p:nvSpPr>
        <p:spPr bwMode="auto">
          <a:xfrm>
            <a:off x="3419872" y="836712"/>
            <a:ext cx="5184994" cy="1872208"/>
          </a:xfrm>
          <a:prstGeom prst="rect">
            <a:avLst/>
          </a:prstGeom>
          <a:noFill/>
          <a:ln w="12700" cap="flat" cmpd="sng" algn="ctr">
            <a:noFill/>
            <a:prstDash val="solid"/>
            <a:round/>
            <a:headEnd type="none" w="med" len="med"/>
            <a:tailEnd type="none" w="med" len="med"/>
          </a:ln>
          <a:effectLst/>
        </p:spPr>
        <p:txBody>
          <a:bodyPr wrap="none" lIns="91429" tIns="45715" rIns="91429" bIns="45715" anchor="ctr"/>
          <a:lstStyle/>
          <a:p>
            <a:pPr eaLnBrk="0" hangingPunct="0">
              <a:buFont typeface="Wingdings" pitchFamily="2" charset="2"/>
              <a:buNone/>
              <a:defRPr/>
            </a:pPr>
            <a:endParaRPr lang="en-US" dirty="0">
              <a:solidFill>
                <a:srgbClr val="00279F"/>
              </a:solidFill>
            </a:endParaRPr>
          </a:p>
        </p:txBody>
      </p:sp>
      <p:sp>
        <p:nvSpPr>
          <p:cNvPr id="10" name="Content Placeholder 1"/>
          <p:cNvSpPr txBox="1">
            <a:spLocks/>
          </p:cNvSpPr>
          <p:nvPr/>
        </p:nvSpPr>
        <p:spPr>
          <a:xfrm>
            <a:off x="467544" y="476672"/>
            <a:ext cx="4968552" cy="32403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1500"/>
              </a:spcAft>
              <a:buFont typeface="Wingdings" pitchFamily="2" charset="2"/>
              <a:buNone/>
              <a:defRPr/>
            </a:pPr>
            <a:r>
              <a:rPr lang="en-GB" sz="4000" b="1" dirty="0">
                <a:solidFill>
                  <a:prstClr val="white"/>
                </a:solidFill>
                <a:ea typeface="Verdana" panose="020B0604030504040204" pitchFamily="34" charset="0"/>
                <a:cs typeface="Verdana" panose="020B0604030504040204" pitchFamily="34" charset="0"/>
              </a:rPr>
              <a:t>Appendix</a:t>
            </a:r>
          </a:p>
        </p:txBody>
      </p:sp>
    </p:spTree>
    <p:extLst>
      <p:ext uri="{BB962C8B-B14F-4D97-AF65-F5344CB8AC3E}">
        <p14:creationId xmlns:p14="http://schemas.microsoft.com/office/powerpoint/2010/main" val="2036694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8" name="Picture 7" descr="DJS_coloured-backgrounds-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837363"/>
          </a:xfrm>
          <a:prstGeom prst="rect">
            <a:avLst/>
          </a:prstGeom>
        </p:spPr>
      </p:pic>
      <p:sp>
        <p:nvSpPr>
          <p:cNvPr id="46" name="Rectangle 45">
            <a:extLst>
              <a:ext uri="{FF2B5EF4-FFF2-40B4-BE49-F238E27FC236}">
                <a16:creationId xmlns="" xmlns:a16="http://schemas.microsoft.com/office/drawing/2014/main" id="{D47D423A-9DD2-4841-A1A2-EFB10320A518}"/>
              </a:ext>
            </a:extLst>
          </p:cNvPr>
          <p:cNvSpPr/>
          <p:nvPr/>
        </p:nvSpPr>
        <p:spPr>
          <a:xfrm>
            <a:off x="442004" y="1135197"/>
            <a:ext cx="8378468" cy="5390147"/>
          </a:xfrm>
          <a:prstGeom prst="rect">
            <a:avLst/>
          </a:prstGeom>
          <a:solidFill>
            <a:schemeClr val="bg1"/>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6" name="TextBox 5"/>
          <p:cNvSpPr txBox="1"/>
          <p:nvPr/>
        </p:nvSpPr>
        <p:spPr>
          <a:xfrm>
            <a:off x="321096" y="529516"/>
            <a:ext cx="7635280" cy="461665"/>
          </a:xfrm>
          <a:prstGeom prst="roundRect">
            <a:avLst>
              <a:gd name="adj" fmla="val 0"/>
            </a:avLst>
          </a:prstGeom>
          <a:noFill/>
          <a:ln w="57150">
            <a:noFill/>
          </a:ln>
        </p:spPr>
        <p:txBody>
          <a:bodyPr wrap="square" rtlCol="0">
            <a:spAutoFit/>
          </a:bodyPr>
          <a:lstStyle/>
          <a:p>
            <a:pPr>
              <a:defRPr/>
            </a:pPr>
            <a:r>
              <a:rPr lang="en-GB" sz="2400" b="1" dirty="0">
                <a:solidFill>
                  <a:prstClr val="white"/>
                </a:solidFill>
              </a:rPr>
              <a:t>Summary of findings (3)</a:t>
            </a:r>
          </a:p>
        </p:txBody>
      </p:sp>
      <p:sp>
        <p:nvSpPr>
          <p:cNvPr id="14" name="Slide Number Placeholder 5"/>
          <p:cNvSpPr>
            <a:spLocks noGrp="1"/>
          </p:cNvSpPr>
          <p:nvPr>
            <p:ph type="sldNum" sz="quarter" idx="4294967295"/>
          </p:nvPr>
        </p:nvSpPr>
        <p:spPr>
          <a:xfrm>
            <a:off x="144016" y="6453336"/>
            <a:ext cx="1043608" cy="246221"/>
          </a:xfrm>
          <a:prstGeom prst="rect">
            <a:avLst/>
          </a:prstGeom>
        </p:spPr>
        <p:txBody>
          <a:bodyPr vert="horz" lIns="91440" tIns="45720" rIns="91440" bIns="45720" rtlCol="0" anchor="b">
            <a:spAutoFit/>
          </a:bodyP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A4C18273-3B06-4AC5-BD96-A00D2AA2E2E6}" type="slidenum">
              <a:rPr lang="en-GB" smtClean="0">
                <a:solidFill>
                  <a:prstClr val="white"/>
                </a:solidFill>
              </a:rPr>
              <a:pPr>
                <a:defRPr/>
              </a:pPr>
              <a:t>5</a:t>
            </a:fld>
            <a:endParaRPr lang="en-GB" dirty="0">
              <a:solidFill>
                <a:prstClr val="white"/>
              </a:solidFill>
            </a:endParaRPr>
          </a:p>
        </p:txBody>
      </p:sp>
      <p:sp>
        <p:nvSpPr>
          <p:cNvPr id="35" name="Rectangle 34">
            <a:extLst>
              <a:ext uri="{FF2B5EF4-FFF2-40B4-BE49-F238E27FC236}">
                <a16:creationId xmlns="" xmlns:a16="http://schemas.microsoft.com/office/drawing/2014/main" id="{A8498439-1F22-43C0-ADD4-EF29814D4969}"/>
              </a:ext>
            </a:extLst>
          </p:cNvPr>
          <p:cNvSpPr/>
          <p:nvPr/>
        </p:nvSpPr>
        <p:spPr>
          <a:xfrm>
            <a:off x="467544" y="1195735"/>
            <a:ext cx="8234452" cy="4033465"/>
          </a:xfrm>
          <a:prstGeom prst="rect">
            <a:avLst/>
          </a:prstGeom>
        </p:spPr>
        <p:txBody>
          <a:bodyPr wrap="square" anchor="t" anchorCtr="0">
            <a:noAutofit/>
          </a:bodyPr>
          <a:lstStyle/>
          <a:p>
            <a:r>
              <a:rPr lang="en-GB" sz="1400" b="1" dirty="0">
                <a:solidFill>
                  <a:srgbClr val="FF0090"/>
                </a:solidFill>
              </a:rPr>
              <a:t>Mental Health and Emotional Wellbeing</a:t>
            </a:r>
          </a:p>
          <a:p>
            <a:pPr marL="285750" indent="-285750">
              <a:buFont typeface="Arial" panose="020B0604020202020204" pitchFamily="34" charset="0"/>
              <a:buChar char="•"/>
            </a:pPr>
            <a:r>
              <a:rPr lang="en-GB" sz="1400" dirty="0">
                <a:solidFill>
                  <a:srgbClr val="6D6E71"/>
                </a:solidFill>
              </a:rPr>
              <a:t>People agree with the proposed areas of focus (92% agree) and that physical and mental health should be treated together (83% agree):</a:t>
            </a:r>
          </a:p>
          <a:p>
            <a:pPr marL="742950" lvl="1" indent="-285750">
              <a:buFont typeface="Arial" panose="020B0604020202020204" pitchFamily="34" charset="0"/>
              <a:buChar char="•"/>
            </a:pPr>
            <a:r>
              <a:rPr lang="en-GB" sz="1400" dirty="0">
                <a:solidFill>
                  <a:srgbClr val="6D6E71"/>
                </a:solidFill>
              </a:rPr>
              <a:t>Physical and mental health are inter-dependent, and a person should be treated holistically.</a:t>
            </a:r>
          </a:p>
          <a:p>
            <a:pPr marL="742950" lvl="1" indent="-285750">
              <a:buFont typeface="Arial" panose="020B0604020202020204" pitchFamily="34" charset="0"/>
              <a:buChar char="•"/>
            </a:pPr>
            <a:r>
              <a:rPr lang="en-GB" sz="1400" dirty="0">
                <a:solidFill>
                  <a:srgbClr val="6D6E71"/>
                </a:solidFill>
              </a:rPr>
              <a:t>Many feel this area is the most important of the four areas in the plan.</a:t>
            </a:r>
          </a:p>
          <a:p>
            <a:pPr marL="285750" indent="-285750">
              <a:buFont typeface="Arial" panose="020B0604020202020204" pitchFamily="34" charset="0"/>
              <a:buChar char="•"/>
            </a:pPr>
            <a:r>
              <a:rPr lang="en-GB" sz="1400" dirty="0">
                <a:solidFill>
                  <a:srgbClr val="6D6E71"/>
                </a:solidFill>
              </a:rPr>
              <a:t>Investing in supporting children and young people is seen as a key priority – in particular investing in specialist support in schools and colleges.</a:t>
            </a:r>
          </a:p>
          <a:p>
            <a:pPr marL="285750" indent="-285750">
              <a:buFont typeface="Arial" panose="020B0604020202020204" pitchFamily="34" charset="0"/>
              <a:buChar char="•"/>
            </a:pPr>
            <a:r>
              <a:rPr lang="en-GB" sz="1400" dirty="0">
                <a:solidFill>
                  <a:srgbClr val="6D6E71"/>
                </a:solidFill>
              </a:rPr>
              <a:t>Other priority areas include improving waiting times for mental health services, raising awareness and improving early intervention:</a:t>
            </a:r>
          </a:p>
          <a:p>
            <a:pPr marL="742950" lvl="1" indent="-285750">
              <a:buFont typeface="Arial" panose="020B0604020202020204" pitchFamily="34" charset="0"/>
              <a:buChar char="•"/>
            </a:pPr>
            <a:r>
              <a:rPr lang="en-GB" sz="1400" dirty="0">
                <a:solidFill>
                  <a:srgbClr val="6D6E71"/>
                </a:solidFill>
              </a:rPr>
              <a:t>There is a perception that mental health services are currently only offered once a high threshold or a crisis has been reached, and more should be done to support people before crisis point.</a:t>
            </a:r>
          </a:p>
          <a:p>
            <a:pPr marL="285750" indent="-285750">
              <a:buFont typeface="Arial" panose="020B0604020202020204" pitchFamily="34" charset="0"/>
              <a:buChar char="•"/>
            </a:pPr>
            <a:r>
              <a:rPr lang="en-GB" sz="1400" dirty="0">
                <a:solidFill>
                  <a:srgbClr val="6D6E71"/>
                </a:solidFill>
              </a:rPr>
              <a:t>People would like to see more local mental health services, and different options for people in a crisis.</a:t>
            </a:r>
          </a:p>
          <a:p>
            <a:pPr marL="285750" indent="-285750">
              <a:buFont typeface="Arial" panose="020B0604020202020204" pitchFamily="34" charset="0"/>
              <a:buChar char="•"/>
            </a:pPr>
            <a:r>
              <a:rPr lang="en-GB" sz="1400" dirty="0">
                <a:solidFill>
                  <a:srgbClr val="6D6E71"/>
                </a:solidFill>
              </a:rPr>
              <a:t>Mental health services need to be working in a more joined up way with other services.</a:t>
            </a:r>
          </a:p>
          <a:p>
            <a:pPr marL="285750" indent="-285750">
              <a:buFont typeface="Arial" panose="020B0604020202020204" pitchFamily="34" charset="0"/>
              <a:buChar char="•"/>
            </a:pPr>
            <a:r>
              <a:rPr lang="en-GB" sz="1400" dirty="0">
                <a:solidFill>
                  <a:srgbClr val="6D6E71"/>
                </a:solidFill>
              </a:rPr>
              <a:t>There are mixed views on whether target setting on waiting times is appropriate or whether it has become a tick box exercise and will actually result in poorer initial care.</a:t>
            </a:r>
          </a:p>
          <a:p>
            <a:pPr marL="285750" indent="-285750">
              <a:buFont typeface="Arial" panose="020B0604020202020204" pitchFamily="34" charset="0"/>
              <a:buChar char="•"/>
            </a:pPr>
            <a:r>
              <a:rPr lang="en-GB" sz="1400" dirty="0">
                <a:solidFill>
                  <a:srgbClr val="6D6E71"/>
                </a:solidFill>
              </a:rPr>
              <a:t>Other key themes include focussing on increasing social interactions, educating health professionals more on mental health and removing the stigma.</a:t>
            </a:r>
          </a:p>
          <a:p>
            <a:pPr marL="285750" indent="-285750">
              <a:buFont typeface="Arial" panose="020B0604020202020204" pitchFamily="34" charset="0"/>
              <a:buChar char="•"/>
            </a:pPr>
            <a:r>
              <a:rPr lang="en-GB" sz="1400" dirty="0">
                <a:solidFill>
                  <a:srgbClr val="6D6E71"/>
                </a:solidFill>
              </a:rPr>
              <a:t>Some concerns were expressed around the need to support dementia patients better, the fact that learning disabilities are inappropriately put under the mental health umbrella, and the need for more support directed at males.</a:t>
            </a:r>
          </a:p>
        </p:txBody>
      </p:sp>
    </p:spTree>
    <p:extLst>
      <p:ext uri="{BB962C8B-B14F-4D97-AF65-F5344CB8AC3E}">
        <p14:creationId xmlns:p14="http://schemas.microsoft.com/office/powerpoint/2010/main" val="6574015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8" name="Picture 7" descr="DJS_coloured-backgrounds-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837363"/>
          </a:xfrm>
          <a:prstGeom prst="rect">
            <a:avLst/>
          </a:prstGeom>
        </p:spPr>
      </p:pic>
      <p:sp>
        <p:nvSpPr>
          <p:cNvPr id="46" name="Rectangle 45">
            <a:extLst>
              <a:ext uri="{FF2B5EF4-FFF2-40B4-BE49-F238E27FC236}">
                <a16:creationId xmlns="" xmlns:a16="http://schemas.microsoft.com/office/drawing/2014/main" id="{D47D423A-9DD2-4841-A1A2-EFB10320A518}"/>
              </a:ext>
            </a:extLst>
          </p:cNvPr>
          <p:cNvSpPr/>
          <p:nvPr/>
        </p:nvSpPr>
        <p:spPr>
          <a:xfrm>
            <a:off x="442004" y="1556792"/>
            <a:ext cx="8234452" cy="4824536"/>
          </a:xfrm>
          <a:prstGeom prst="rect">
            <a:avLst/>
          </a:prstGeom>
          <a:solidFill>
            <a:schemeClr val="bg1"/>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6" name="TextBox 5"/>
          <p:cNvSpPr txBox="1"/>
          <p:nvPr/>
        </p:nvSpPr>
        <p:spPr>
          <a:xfrm>
            <a:off x="321096" y="529516"/>
            <a:ext cx="7635280" cy="830997"/>
          </a:xfrm>
          <a:prstGeom prst="roundRect">
            <a:avLst>
              <a:gd name="adj" fmla="val 0"/>
            </a:avLst>
          </a:prstGeom>
          <a:noFill/>
          <a:ln w="57150">
            <a:noFill/>
          </a:ln>
        </p:spPr>
        <p:txBody>
          <a:bodyPr wrap="square" rtlCol="0">
            <a:spAutoFit/>
          </a:bodyPr>
          <a:lstStyle/>
          <a:p>
            <a:pPr>
              <a:defRPr/>
            </a:pPr>
            <a:r>
              <a:rPr lang="en-GB" sz="2400" b="1" dirty="0">
                <a:solidFill>
                  <a:prstClr val="white"/>
                </a:solidFill>
              </a:rPr>
              <a:t>South Yorkshire &amp; Bassetlaw </a:t>
            </a:r>
            <a:r>
              <a:rPr lang="en-GB" sz="2400" b="1" dirty="0" err="1">
                <a:solidFill>
                  <a:prstClr val="white"/>
                </a:solidFill>
              </a:rPr>
              <a:t>Healthwatch</a:t>
            </a:r>
            <a:r>
              <a:rPr lang="en-GB" sz="2400" b="1" dirty="0">
                <a:solidFill>
                  <a:prstClr val="white"/>
                </a:solidFill>
              </a:rPr>
              <a:t> Focus groups (1)</a:t>
            </a:r>
          </a:p>
        </p:txBody>
      </p:sp>
      <p:sp>
        <p:nvSpPr>
          <p:cNvPr id="14" name="Slide Number Placeholder 5"/>
          <p:cNvSpPr>
            <a:spLocks noGrp="1"/>
          </p:cNvSpPr>
          <p:nvPr>
            <p:ph type="sldNum" sz="quarter" idx="4294967295"/>
          </p:nvPr>
        </p:nvSpPr>
        <p:spPr>
          <a:xfrm>
            <a:off x="144016" y="6453336"/>
            <a:ext cx="1043608" cy="246221"/>
          </a:xfrm>
          <a:prstGeom prst="rect">
            <a:avLst/>
          </a:prstGeom>
        </p:spPr>
        <p:txBody>
          <a:bodyPr vert="horz" lIns="91440" tIns="45720" rIns="91440" bIns="45720" rtlCol="0" anchor="b">
            <a:spAutoFit/>
          </a:bodyP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A4C18273-3B06-4AC5-BD96-A00D2AA2E2E6}" type="slidenum">
              <a:rPr lang="en-GB" smtClean="0">
                <a:solidFill>
                  <a:prstClr val="white"/>
                </a:solidFill>
              </a:rPr>
              <a:pPr>
                <a:defRPr/>
              </a:pPr>
              <a:t>50</a:t>
            </a:fld>
            <a:endParaRPr lang="en-GB" dirty="0">
              <a:solidFill>
                <a:prstClr val="white"/>
              </a:solidFill>
            </a:endParaRPr>
          </a:p>
        </p:txBody>
      </p:sp>
      <p:sp>
        <p:nvSpPr>
          <p:cNvPr id="35" name="Rectangle 34">
            <a:extLst>
              <a:ext uri="{FF2B5EF4-FFF2-40B4-BE49-F238E27FC236}">
                <a16:creationId xmlns="" xmlns:a16="http://schemas.microsoft.com/office/drawing/2014/main" id="{A8498439-1F22-43C0-ADD4-EF29814D4969}"/>
              </a:ext>
            </a:extLst>
          </p:cNvPr>
          <p:cNvSpPr/>
          <p:nvPr/>
        </p:nvSpPr>
        <p:spPr>
          <a:xfrm>
            <a:off x="586019" y="1700808"/>
            <a:ext cx="7857914" cy="4680520"/>
          </a:xfrm>
          <a:prstGeom prst="rect">
            <a:avLst/>
          </a:prstGeom>
        </p:spPr>
        <p:txBody>
          <a:bodyPr wrap="square" anchor="t" anchorCtr="0">
            <a:noAutofit/>
          </a:bodyPr>
          <a:lstStyle/>
          <a:p>
            <a:r>
              <a:rPr lang="en-GB" sz="1400" b="1" dirty="0">
                <a:solidFill>
                  <a:srgbClr val="6D6E71"/>
                </a:solidFill>
              </a:rPr>
              <a:t>South Yorkshire and Bassetlaw </a:t>
            </a:r>
            <a:r>
              <a:rPr lang="en-GB" sz="1400" b="1" dirty="0" err="1">
                <a:solidFill>
                  <a:srgbClr val="6D6E71"/>
                </a:solidFill>
              </a:rPr>
              <a:t>Healthwatch</a:t>
            </a:r>
            <a:r>
              <a:rPr lang="en-GB" sz="1400" b="1" dirty="0">
                <a:solidFill>
                  <a:srgbClr val="6D6E71"/>
                </a:solidFill>
              </a:rPr>
              <a:t> Focus groups</a:t>
            </a:r>
          </a:p>
          <a:p>
            <a:r>
              <a:rPr lang="en-GB" sz="1400" dirty="0"/>
              <a:t>The specific engagement activity undertaken at Place level, were determined and delivered by each respective Healthwatch. However, all </a:t>
            </a:r>
            <a:r>
              <a:rPr lang="en-GB" sz="1400" dirty="0">
                <a:solidFill>
                  <a:srgbClr val="6D6E71"/>
                </a:solidFill>
              </a:rPr>
              <a:t>engagement activities have been documented in a consistent manner using a standard report template developed by </a:t>
            </a:r>
            <a:r>
              <a:rPr lang="en-GB" sz="1400" dirty="0" err="1">
                <a:solidFill>
                  <a:srgbClr val="6D6E71"/>
                </a:solidFill>
              </a:rPr>
              <a:t>Healthwatch</a:t>
            </a:r>
            <a:r>
              <a:rPr lang="en-GB" sz="1400" dirty="0">
                <a:solidFill>
                  <a:srgbClr val="6D6E71"/>
                </a:solidFill>
              </a:rPr>
              <a:t> Doncaster as the co-ordinating </a:t>
            </a:r>
            <a:r>
              <a:rPr lang="en-GB" sz="1400" dirty="0" err="1">
                <a:solidFill>
                  <a:srgbClr val="6D6E71"/>
                </a:solidFill>
              </a:rPr>
              <a:t>Healthwatch</a:t>
            </a:r>
            <a:r>
              <a:rPr lang="en-GB" sz="1400" dirty="0">
                <a:solidFill>
                  <a:srgbClr val="6D6E71"/>
                </a:solidFill>
              </a:rPr>
              <a:t>. This was deemed necessary to ensure consistency in how the activity was recorded and presented. From a co-ordinating </a:t>
            </a:r>
            <a:r>
              <a:rPr lang="en-GB" sz="1400" dirty="0" err="1">
                <a:solidFill>
                  <a:srgbClr val="6D6E71"/>
                </a:solidFill>
              </a:rPr>
              <a:t>Healthwatch</a:t>
            </a:r>
            <a:r>
              <a:rPr lang="en-GB" sz="1400" dirty="0">
                <a:solidFill>
                  <a:srgbClr val="6D6E71"/>
                </a:solidFill>
              </a:rPr>
              <a:t> perspective, this facilitated review, analysis, observations and comparisons. The following table summarises the comprehensive nature of the engagement work undertaken by Healthwatch in the SYB area. It is worth noting from the table (see next slide): </a:t>
            </a:r>
          </a:p>
          <a:p>
            <a:endParaRPr lang="en-GB" sz="1400" dirty="0">
              <a:solidFill>
                <a:srgbClr val="6D6E71"/>
              </a:solidFill>
            </a:endParaRPr>
          </a:p>
          <a:p>
            <a:pPr marL="342900" indent="-342900">
              <a:buFont typeface="+mj-lt"/>
              <a:buAutoNum type="arabicPeriod"/>
            </a:pPr>
            <a:r>
              <a:rPr lang="en-GB" sz="1400" dirty="0">
                <a:solidFill>
                  <a:srgbClr val="6D6E71"/>
                </a:solidFill>
              </a:rPr>
              <a:t>This part of the engagement programme has targeted both condition specific groups and more general community groups. This has ensured that views and opinions have been sought from a wider cross section of the local population and not just from those with specific conditions. </a:t>
            </a:r>
          </a:p>
          <a:p>
            <a:pPr marL="342900" indent="-342900">
              <a:buFont typeface="+mj-lt"/>
              <a:buAutoNum type="arabicPeriod"/>
            </a:pPr>
            <a:r>
              <a:rPr lang="en-GB" sz="1400" dirty="0">
                <a:solidFill>
                  <a:srgbClr val="6D6E71"/>
                </a:solidFill>
              </a:rPr>
              <a:t>All three Life Stages have been addressed by SYB Healthwatch in determining where to focus their engagement. </a:t>
            </a:r>
          </a:p>
          <a:p>
            <a:pPr marL="342900" indent="-342900">
              <a:buFont typeface="+mj-lt"/>
              <a:buAutoNum type="arabicPeriod"/>
            </a:pPr>
            <a:r>
              <a:rPr lang="en-GB" sz="1400" dirty="0">
                <a:solidFill>
                  <a:srgbClr val="6D6E71"/>
                </a:solidFill>
              </a:rPr>
              <a:t>All the theme areas, which were locally identified as priority areas for South Yorkshire and Bassetlaw, have been addressed during the focus group sessions. </a:t>
            </a:r>
          </a:p>
          <a:p>
            <a:endParaRPr lang="en-GB" sz="1400" dirty="0">
              <a:solidFill>
                <a:srgbClr val="6D6E71"/>
              </a:solidFill>
            </a:endParaRPr>
          </a:p>
          <a:p>
            <a:endParaRPr lang="en-GB" sz="1400" dirty="0">
              <a:solidFill>
                <a:srgbClr val="6D6E71"/>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4368" y="44624"/>
            <a:ext cx="1119131" cy="111913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391936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8" name="Picture 7" descr="DJS_coloured-backgrounds-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837363"/>
          </a:xfrm>
          <a:prstGeom prst="rect">
            <a:avLst/>
          </a:prstGeom>
        </p:spPr>
      </p:pic>
      <p:sp>
        <p:nvSpPr>
          <p:cNvPr id="46" name="Rectangle 45">
            <a:extLst>
              <a:ext uri="{FF2B5EF4-FFF2-40B4-BE49-F238E27FC236}">
                <a16:creationId xmlns="" xmlns:a16="http://schemas.microsoft.com/office/drawing/2014/main" id="{D47D423A-9DD2-4841-A1A2-EFB10320A518}"/>
              </a:ext>
            </a:extLst>
          </p:cNvPr>
          <p:cNvSpPr/>
          <p:nvPr/>
        </p:nvSpPr>
        <p:spPr>
          <a:xfrm>
            <a:off x="442004" y="1281225"/>
            <a:ext cx="8234452" cy="5100103"/>
          </a:xfrm>
          <a:prstGeom prst="rect">
            <a:avLst/>
          </a:prstGeom>
          <a:solidFill>
            <a:schemeClr val="bg1"/>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6" name="TextBox 5"/>
          <p:cNvSpPr txBox="1"/>
          <p:nvPr/>
        </p:nvSpPr>
        <p:spPr>
          <a:xfrm>
            <a:off x="321096" y="529516"/>
            <a:ext cx="7635280" cy="461665"/>
          </a:xfrm>
          <a:prstGeom prst="roundRect">
            <a:avLst>
              <a:gd name="adj" fmla="val 0"/>
            </a:avLst>
          </a:prstGeom>
          <a:noFill/>
          <a:ln w="57150">
            <a:noFill/>
          </a:ln>
        </p:spPr>
        <p:txBody>
          <a:bodyPr wrap="square" rtlCol="0">
            <a:spAutoFit/>
          </a:bodyPr>
          <a:lstStyle/>
          <a:p>
            <a:pPr>
              <a:defRPr/>
            </a:pPr>
            <a:r>
              <a:rPr lang="en-GB" sz="2400" b="1" dirty="0">
                <a:solidFill>
                  <a:prstClr val="white"/>
                </a:solidFill>
              </a:rPr>
              <a:t>Focus groups and engagement events (2)</a:t>
            </a:r>
          </a:p>
        </p:txBody>
      </p:sp>
      <p:sp>
        <p:nvSpPr>
          <p:cNvPr id="14" name="Slide Number Placeholder 5"/>
          <p:cNvSpPr>
            <a:spLocks noGrp="1"/>
          </p:cNvSpPr>
          <p:nvPr>
            <p:ph type="sldNum" sz="quarter" idx="4294967295"/>
          </p:nvPr>
        </p:nvSpPr>
        <p:spPr>
          <a:xfrm>
            <a:off x="144016" y="6453336"/>
            <a:ext cx="1043608" cy="246221"/>
          </a:xfrm>
          <a:prstGeom prst="rect">
            <a:avLst/>
          </a:prstGeom>
        </p:spPr>
        <p:txBody>
          <a:bodyPr vert="horz" lIns="91440" tIns="45720" rIns="91440" bIns="45720" rtlCol="0" anchor="b">
            <a:spAutoFit/>
          </a:bodyP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A4C18273-3B06-4AC5-BD96-A00D2AA2E2E6}" type="slidenum">
              <a:rPr lang="en-GB" smtClean="0">
                <a:solidFill>
                  <a:prstClr val="white"/>
                </a:solidFill>
              </a:rPr>
              <a:pPr>
                <a:defRPr/>
              </a:pPr>
              <a:t>51</a:t>
            </a:fld>
            <a:endParaRPr lang="en-GB" dirty="0">
              <a:solidFill>
                <a:prstClr val="white"/>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4368" y="44624"/>
            <a:ext cx="1119131" cy="1119131"/>
          </a:xfrm>
          <a:prstGeom prst="rect">
            <a:avLst/>
          </a:prstGeom>
          <a:effectLst>
            <a:outerShdw blurRad="50800" dist="38100" dir="2700000" algn="tl" rotWithShape="0">
              <a:prstClr val="black">
                <a:alpha val="40000"/>
              </a:prstClr>
            </a:outerShdw>
          </a:effectLst>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3016" t="17200" r="16787" b="4520"/>
          <a:stretch/>
        </p:blipFill>
        <p:spPr bwMode="auto">
          <a:xfrm>
            <a:off x="1929965" y="1347228"/>
            <a:ext cx="5258529" cy="4968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06738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 name="Rectangle 8"/>
          <p:cNvSpPr/>
          <p:nvPr/>
        </p:nvSpPr>
        <p:spPr bwMode="auto">
          <a:xfrm>
            <a:off x="3419872" y="836712"/>
            <a:ext cx="5184994" cy="1872208"/>
          </a:xfrm>
          <a:prstGeom prst="rect">
            <a:avLst/>
          </a:prstGeom>
          <a:noFill/>
          <a:ln w="12700" cap="flat" cmpd="sng" algn="ctr">
            <a:noFill/>
            <a:prstDash val="solid"/>
            <a:round/>
            <a:headEnd type="none" w="med" len="med"/>
            <a:tailEnd type="none" w="med" len="med"/>
          </a:ln>
          <a:effectLst/>
        </p:spPr>
        <p:txBody>
          <a:bodyPr wrap="none" lIns="91429" tIns="45715" rIns="91429" bIns="45715" anchor="ctr"/>
          <a:lstStyle/>
          <a:p>
            <a:pPr eaLnBrk="0" hangingPunct="0">
              <a:buFont typeface="Wingdings" pitchFamily="2" charset="2"/>
              <a:buNone/>
              <a:defRPr/>
            </a:pPr>
            <a:endParaRPr lang="en-US" dirty="0">
              <a:solidFill>
                <a:srgbClr val="00279F"/>
              </a:solidFill>
            </a:endParaRPr>
          </a:p>
        </p:txBody>
      </p:sp>
      <p:sp>
        <p:nvSpPr>
          <p:cNvPr id="8" name="Rectangle 7"/>
          <p:cNvSpPr/>
          <p:nvPr/>
        </p:nvSpPr>
        <p:spPr bwMode="auto">
          <a:xfrm>
            <a:off x="3419872" y="836712"/>
            <a:ext cx="5184994" cy="1872208"/>
          </a:xfrm>
          <a:prstGeom prst="rect">
            <a:avLst/>
          </a:prstGeom>
          <a:noFill/>
          <a:ln w="12700" cap="flat" cmpd="sng" algn="ctr">
            <a:noFill/>
            <a:prstDash val="solid"/>
            <a:round/>
            <a:headEnd type="none" w="med" len="med"/>
            <a:tailEnd type="none" w="med" len="med"/>
          </a:ln>
          <a:effectLst/>
        </p:spPr>
        <p:txBody>
          <a:bodyPr wrap="none" lIns="91429" tIns="45715" rIns="91429" bIns="45715" anchor="ctr"/>
          <a:lstStyle/>
          <a:p>
            <a:pPr eaLnBrk="0" hangingPunct="0">
              <a:buFont typeface="Wingdings" pitchFamily="2" charset="2"/>
              <a:buNone/>
              <a:defRPr/>
            </a:pPr>
            <a:endParaRPr lang="en-US" dirty="0">
              <a:solidFill>
                <a:srgbClr val="00279F"/>
              </a:solidFill>
            </a:endParaRPr>
          </a:p>
        </p:txBody>
      </p:sp>
      <p:sp>
        <p:nvSpPr>
          <p:cNvPr id="10" name="Content Placeholder 1"/>
          <p:cNvSpPr txBox="1">
            <a:spLocks/>
          </p:cNvSpPr>
          <p:nvPr/>
        </p:nvSpPr>
        <p:spPr>
          <a:xfrm>
            <a:off x="467544" y="476672"/>
            <a:ext cx="4968552" cy="32403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1500"/>
              </a:spcAft>
              <a:buFont typeface="Wingdings" pitchFamily="2" charset="2"/>
              <a:buNone/>
              <a:defRPr/>
            </a:pPr>
            <a:r>
              <a:rPr lang="en-GB" sz="4000" b="1" dirty="0">
                <a:solidFill>
                  <a:prstClr val="white"/>
                </a:solidFill>
                <a:ea typeface="Verdana" panose="020B0604030504040204" pitchFamily="34" charset="0"/>
                <a:cs typeface="Verdana" panose="020B0604030504040204" pitchFamily="34" charset="0"/>
              </a:rPr>
              <a:t>Thank you…</a:t>
            </a:r>
          </a:p>
          <a:p>
            <a:pPr marL="0" indent="0">
              <a:buFont typeface="Arial" panose="020B0604020202020204" pitchFamily="34" charset="0"/>
              <a:buNone/>
            </a:pPr>
            <a:r>
              <a:rPr lang="en-GB" sz="1200" b="1" dirty="0">
                <a:solidFill>
                  <a:prstClr val="white"/>
                </a:solidFill>
                <a:cs typeface="Verdana"/>
              </a:rPr>
              <a:t>Alasdair Gleed, Research Director</a:t>
            </a:r>
            <a:br>
              <a:rPr lang="en-GB" sz="1200" b="1" dirty="0">
                <a:solidFill>
                  <a:prstClr val="white"/>
                </a:solidFill>
                <a:cs typeface="Verdana"/>
              </a:rPr>
            </a:br>
            <a:r>
              <a:rPr lang="en-GB" sz="1200" dirty="0">
                <a:solidFill>
                  <a:prstClr val="white"/>
                </a:solidFill>
                <a:cs typeface="Verdana"/>
              </a:rPr>
              <a:t>agleed@djsresearch.com</a:t>
            </a:r>
          </a:p>
          <a:p>
            <a:pPr marL="0" indent="0">
              <a:buFont typeface="Arial" panose="020B0604020202020204" pitchFamily="34" charset="0"/>
              <a:buNone/>
            </a:pPr>
            <a:endParaRPr lang="en-GB" sz="1200" dirty="0">
              <a:solidFill>
                <a:prstClr val="white"/>
              </a:solidFill>
              <a:cs typeface="Verdana"/>
            </a:endParaRPr>
          </a:p>
          <a:p>
            <a:pPr marL="0" indent="0">
              <a:spcAft>
                <a:spcPts val="600"/>
              </a:spcAft>
              <a:buFont typeface="Arial" panose="020B0604020202020204" pitchFamily="34" charset="0"/>
              <a:buNone/>
            </a:pPr>
            <a:r>
              <a:rPr lang="en-GB" sz="1600" dirty="0">
                <a:solidFill>
                  <a:prstClr val="white"/>
                </a:solidFill>
                <a:cs typeface="Verdana"/>
              </a:rPr>
              <a:t>3 Pavilion Lane, Strines, </a:t>
            </a:r>
            <a:br>
              <a:rPr lang="en-GB" sz="1600" dirty="0">
                <a:solidFill>
                  <a:prstClr val="white"/>
                </a:solidFill>
                <a:cs typeface="Verdana"/>
              </a:rPr>
            </a:br>
            <a:r>
              <a:rPr lang="en-GB" sz="1600" dirty="0">
                <a:solidFill>
                  <a:prstClr val="white"/>
                </a:solidFill>
                <a:cs typeface="Verdana"/>
              </a:rPr>
              <a:t>Stockport, Cheshire, SK6 7GH</a:t>
            </a:r>
            <a:endParaRPr lang="en-GB" sz="1600" b="1" dirty="0">
              <a:solidFill>
                <a:prstClr val="white"/>
              </a:solidFill>
              <a:cs typeface="Verdana"/>
            </a:endParaRPr>
          </a:p>
          <a:p>
            <a:pPr marL="0" indent="0">
              <a:buFont typeface="Arial" panose="020B0604020202020204" pitchFamily="34" charset="0"/>
              <a:buNone/>
            </a:pPr>
            <a:r>
              <a:rPr lang="en-US" sz="1600" b="1" dirty="0">
                <a:solidFill>
                  <a:prstClr val="white"/>
                </a:solidFill>
                <a:cs typeface="Verdana"/>
              </a:rPr>
              <a:t>+44 (0)1663 767 857</a:t>
            </a:r>
            <a:br>
              <a:rPr lang="en-US" sz="1600" b="1" dirty="0">
                <a:solidFill>
                  <a:prstClr val="white"/>
                </a:solidFill>
                <a:cs typeface="Verdana"/>
              </a:rPr>
            </a:br>
            <a:r>
              <a:rPr lang="en-US" sz="1600" b="1" dirty="0">
                <a:solidFill>
                  <a:prstClr val="white"/>
                </a:solidFill>
                <a:cs typeface="Verdana"/>
              </a:rPr>
              <a:t>djsresearch.co.uk</a:t>
            </a:r>
            <a:endParaRPr lang="en-GB" sz="1600" dirty="0">
              <a:solidFill>
                <a:prstClr val="white"/>
              </a:solidFill>
              <a:ea typeface="Verdana" panose="020B0604030504040204" pitchFamily="34" charset="0"/>
              <a:cs typeface="Verdana" panose="020B0604030504040204" pitchFamily="34" charset="0"/>
            </a:endParaRPr>
          </a:p>
        </p:txBody>
      </p:sp>
      <p:pic>
        <p:nvPicPr>
          <p:cNvPr id="11" name="Picture 10" descr="Untitled-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7544" y="5949280"/>
            <a:ext cx="2830696" cy="482084"/>
          </a:xfrm>
          <a:prstGeom prst="rect">
            <a:avLst/>
          </a:prstGeom>
        </p:spPr>
      </p:pic>
      <p:pic>
        <p:nvPicPr>
          <p:cNvPr id="12" name="Picture 11" descr="DJS_logo-circle.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410097" y="3789040"/>
            <a:ext cx="3733902" cy="3068960"/>
          </a:xfrm>
          <a:prstGeom prst="rect">
            <a:avLst/>
          </a:prstGeom>
        </p:spPr>
      </p:pic>
      <p:sp>
        <p:nvSpPr>
          <p:cNvPr id="13" name="Content Placeholder 1"/>
          <p:cNvSpPr txBox="1">
            <a:spLocks/>
          </p:cNvSpPr>
          <p:nvPr/>
        </p:nvSpPr>
        <p:spPr>
          <a:xfrm>
            <a:off x="467544" y="4653136"/>
            <a:ext cx="4968552" cy="12241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itchFamily="2" charset="2"/>
              <a:buNone/>
              <a:defRPr/>
            </a:pPr>
            <a:r>
              <a:rPr lang="en-GB" sz="1600" dirty="0">
                <a:solidFill>
                  <a:prstClr val="white"/>
                </a:solidFill>
                <a:ea typeface="Verdana" panose="020B0604030504040204" pitchFamily="34" charset="0"/>
                <a:cs typeface="Verdana" panose="020B0604030504040204" pitchFamily="34" charset="0"/>
              </a:rPr>
              <a:t>For more information, visit our </a:t>
            </a:r>
            <a:br>
              <a:rPr lang="en-GB" sz="1600" dirty="0">
                <a:solidFill>
                  <a:prstClr val="white"/>
                </a:solidFill>
                <a:ea typeface="Verdana" panose="020B0604030504040204" pitchFamily="34" charset="0"/>
                <a:cs typeface="Verdana" panose="020B0604030504040204" pitchFamily="34" charset="0"/>
              </a:rPr>
            </a:br>
            <a:r>
              <a:rPr lang="en-GB" sz="1600" dirty="0">
                <a:solidFill>
                  <a:prstClr val="white"/>
                </a:solidFill>
                <a:ea typeface="Verdana" panose="020B0604030504040204" pitchFamily="34" charset="0"/>
                <a:cs typeface="Verdana" panose="020B0604030504040204" pitchFamily="34" charset="0"/>
              </a:rPr>
              <a:t>UK or International websites: </a:t>
            </a:r>
            <a:br>
              <a:rPr lang="en-GB" sz="1600" dirty="0">
                <a:solidFill>
                  <a:prstClr val="white"/>
                </a:solidFill>
                <a:ea typeface="Verdana" panose="020B0604030504040204" pitchFamily="34" charset="0"/>
                <a:cs typeface="Verdana" panose="020B0604030504040204" pitchFamily="34" charset="0"/>
              </a:rPr>
            </a:br>
            <a:r>
              <a:rPr lang="en-GB" sz="1600" u="sng" dirty="0">
                <a:solidFill>
                  <a:prstClr val="white"/>
                </a:solidFill>
                <a:ea typeface="Verdana" panose="020B0604030504040204" pitchFamily="34" charset="0"/>
                <a:cs typeface="Verdana" panose="020B0604030504040204" pitchFamily="34" charset="0"/>
                <a:hlinkClick r:id="rId5"/>
              </a:rPr>
              <a:t>http://etudesmarketingangleterre.fr/</a:t>
            </a:r>
            <a:r>
              <a:rPr lang="en-GB" sz="1600" dirty="0">
                <a:solidFill>
                  <a:prstClr val="white"/>
                </a:solidFill>
                <a:ea typeface="Verdana" panose="020B0604030504040204" pitchFamily="34" charset="0"/>
                <a:cs typeface="Verdana" panose="020B0604030504040204" pitchFamily="34" charset="0"/>
              </a:rPr>
              <a:t> </a:t>
            </a:r>
          </a:p>
          <a:p>
            <a:pPr marL="0" indent="0">
              <a:buFont typeface="Wingdings" pitchFamily="2" charset="2"/>
              <a:buNone/>
              <a:defRPr/>
            </a:pPr>
            <a:r>
              <a:rPr lang="en-GB" sz="1600" dirty="0">
                <a:solidFill>
                  <a:prstClr val="white"/>
                </a:solidFill>
                <a:ea typeface="Verdana" panose="020B0604030504040204" pitchFamily="34" charset="0"/>
                <a:cs typeface="Verdana" panose="020B0604030504040204" pitchFamily="34" charset="0"/>
                <a:hlinkClick r:id="rId6"/>
              </a:rPr>
              <a:t>http://ricercadimercatoinghilterra.it/</a:t>
            </a:r>
            <a:endParaRPr lang="en-GB" sz="1600" dirty="0">
              <a:solidFill>
                <a:prstClr val="white"/>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03988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8" name="Picture 7" descr="DJS_coloured-backgrounds-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837363"/>
          </a:xfrm>
          <a:prstGeom prst="rect">
            <a:avLst/>
          </a:prstGeom>
        </p:spPr>
      </p:pic>
      <p:sp>
        <p:nvSpPr>
          <p:cNvPr id="46" name="Rectangle 45">
            <a:extLst>
              <a:ext uri="{FF2B5EF4-FFF2-40B4-BE49-F238E27FC236}">
                <a16:creationId xmlns="" xmlns:a16="http://schemas.microsoft.com/office/drawing/2014/main" id="{D47D423A-9DD2-4841-A1A2-EFB10320A518}"/>
              </a:ext>
            </a:extLst>
          </p:cNvPr>
          <p:cNvSpPr/>
          <p:nvPr/>
        </p:nvSpPr>
        <p:spPr>
          <a:xfrm>
            <a:off x="442004" y="1135197"/>
            <a:ext cx="8378468" cy="5390147"/>
          </a:xfrm>
          <a:prstGeom prst="rect">
            <a:avLst/>
          </a:prstGeom>
          <a:solidFill>
            <a:schemeClr val="bg1"/>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6" name="TextBox 5"/>
          <p:cNvSpPr txBox="1"/>
          <p:nvPr/>
        </p:nvSpPr>
        <p:spPr>
          <a:xfrm>
            <a:off x="321096" y="529516"/>
            <a:ext cx="7635280" cy="461665"/>
          </a:xfrm>
          <a:prstGeom prst="roundRect">
            <a:avLst>
              <a:gd name="adj" fmla="val 0"/>
            </a:avLst>
          </a:prstGeom>
          <a:noFill/>
          <a:ln w="57150">
            <a:noFill/>
          </a:ln>
        </p:spPr>
        <p:txBody>
          <a:bodyPr wrap="square" rtlCol="0">
            <a:spAutoFit/>
          </a:bodyPr>
          <a:lstStyle/>
          <a:p>
            <a:pPr>
              <a:defRPr/>
            </a:pPr>
            <a:r>
              <a:rPr lang="en-GB" sz="2400" b="1" dirty="0">
                <a:solidFill>
                  <a:prstClr val="white"/>
                </a:solidFill>
              </a:rPr>
              <a:t>Summary of findings (4)</a:t>
            </a:r>
          </a:p>
        </p:txBody>
      </p:sp>
      <p:sp>
        <p:nvSpPr>
          <p:cNvPr id="14" name="Slide Number Placeholder 5"/>
          <p:cNvSpPr>
            <a:spLocks noGrp="1"/>
          </p:cNvSpPr>
          <p:nvPr>
            <p:ph type="sldNum" sz="quarter" idx="4294967295"/>
          </p:nvPr>
        </p:nvSpPr>
        <p:spPr>
          <a:xfrm>
            <a:off x="144016" y="6453336"/>
            <a:ext cx="1043608" cy="246221"/>
          </a:xfrm>
          <a:prstGeom prst="rect">
            <a:avLst/>
          </a:prstGeom>
        </p:spPr>
        <p:txBody>
          <a:bodyPr vert="horz" lIns="91440" tIns="45720" rIns="91440" bIns="45720" rtlCol="0" anchor="b">
            <a:spAutoFit/>
          </a:bodyP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A4C18273-3B06-4AC5-BD96-A00D2AA2E2E6}" type="slidenum">
              <a:rPr lang="en-GB" smtClean="0">
                <a:solidFill>
                  <a:prstClr val="white"/>
                </a:solidFill>
              </a:rPr>
              <a:pPr>
                <a:defRPr/>
              </a:pPr>
              <a:t>6</a:t>
            </a:fld>
            <a:endParaRPr lang="en-GB" dirty="0">
              <a:solidFill>
                <a:prstClr val="white"/>
              </a:solidFill>
            </a:endParaRPr>
          </a:p>
        </p:txBody>
      </p:sp>
      <p:sp>
        <p:nvSpPr>
          <p:cNvPr id="35" name="Rectangle 34">
            <a:extLst>
              <a:ext uri="{FF2B5EF4-FFF2-40B4-BE49-F238E27FC236}">
                <a16:creationId xmlns="" xmlns:a16="http://schemas.microsoft.com/office/drawing/2014/main" id="{A8498439-1F22-43C0-ADD4-EF29814D4969}"/>
              </a:ext>
            </a:extLst>
          </p:cNvPr>
          <p:cNvSpPr/>
          <p:nvPr/>
        </p:nvSpPr>
        <p:spPr>
          <a:xfrm>
            <a:off x="467544" y="1196752"/>
            <a:ext cx="8090437" cy="4033465"/>
          </a:xfrm>
          <a:prstGeom prst="rect">
            <a:avLst/>
          </a:prstGeom>
        </p:spPr>
        <p:txBody>
          <a:bodyPr wrap="square" anchor="t" anchorCtr="0">
            <a:noAutofit/>
          </a:bodyPr>
          <a:lstStyle/>
          <a:p>
            <a:r>
              <a:rPr lang="en-GB" sz="1400" b="1" dirty="0">
                <a:solidFill>
                  <a:srgbClr val="FF0090"/>
                </a:solidFill>
              </a:rPr>
              <a:t>Care in the Neighbourhood</a:t>
            </a:r>
          </a:p>
          <a:p>
            <a:pPr marL="285750" indent="-285750">
              <a:buFont typeface="Arial" panose="020B0604020202020204" pitchFamily="34" charset="0"/>
              <a:buChar char="•"/>
            </a:pPr>
            <a:r>
              <a:rPr lang="en-GB" sz="1400" dirty="0">
                <a:solidFill>
                  <a:srgbClr val="6D6E71"/>
                </a:solidFill>
              </a:rPr>
              <a:t>People strongly agree with the proposed areas of focus (95% agree).</a:t>
            </a:r>
          </a:p>
          <a:p>
            <a:pPr marL="285750" indent="-285750">
              <a:buFont typeface="Arial" panose="020B0604020202020204" pitchFamily="34" charset="0"/>
              <a:buChar char="•"/>
            </a:pPr>
            <a:r>
              <a:rPr lang="en-GB" sz="1400" dirty="0">
                <a:solidFill>
                  <a:srgbClr val="6D6E71"/>
                </a:solidFill>
              </a:rPr>
              <a:t>People do not want to go to hospital unless absolutely necessary, and feel investing in local services will both keep people out of hospital and enable them to stay at home longer and/or be discharged quicker.  </a:t>
            </a:r>
          </a:p>
          <a:p>
            <a:pPr marL="285750" indent="-285750">
              <a:buFont typeface="Arial" panose="020B0604020202020204" pitchFamily="34" charset="0"/>
              <a:buChar char="•"/>
            </a:pPr>
            <a:r>
              <a:rPr lang="en-GB" sz="1400" dirty="0">
                <a:solidFill>
                  <a:srgbClr val="6D6E71"/>
                </a:solidFill>
              </a:rPr>
              <a:t>People feel more people will access local services, which could mean problems are identified sooner.</a:t>
            </a:r>
          </a:p>
          <a:p>
            <a:pPr marL="285750" indent="-285750">
              <a:buFont typeface="Arial" panose="020B0604020202020204" pitchFamily="34" charset="0"/>
              <a:buChar char="•"/>
            </a:pPr>
            <a:r>
              <a:rPr lang="en-GB" sz="1400" dirty="0">
                <a:solidFill>
                  <a:srgbClr val="6D6E71"/>
                </a:solidFill>
              </a:rPr>
              <a:t>In order for ‘Care in the Neighbourhood’ to be a success:</a:t>
            </a:r>
          </a:p>
          <a:p>
            <a:pPr marL="742950" lvl="1" indent="-285750">
              <a:buFont typeface="Arial" panose="020B0604020202020204" pitchFamily="34" charset="0"/>
              <a:buChar char="•"/>
            </a:pPr>
            <a:r>
              <a:rPr lang="en-GB" sz="1400" dirty="0">
                <a:solidFill>
                  <a:srgbClr val="6D6E71"/>
                </a:solidFill>
              </a:rPr>
              <a:t>Local services will need to be more accessible and adequately (and appropriately) staffed:</a:t>
            </a:r>
          </a:p>
          <a:p>
            <a:pPr marL="1200150" lvl="2" indent="-285750">
              <a:buFont typeface="Arial" panose="020B0604020202020204" pitchFamily="34" charset="0"/>
              <a:buChar char="•"/>
            </a:pPr>
            <a:r>
              <a:rPr lang="en-GB" sz="1400" dirty="0">
                <a:solidFill>
                  <a:srgbClr val="6D6E71"/>
                </a:solidFill>
              </a:rPr>
              <a:t>In particular, people would like to see more services provided at GP practices, and more specialist health professionals working in the local community.</a:t>
            </a:r>
          </a:p>
          <a:p>
            <a:pPr marL="1200150" lvl="2" indent="-285750">
              <a:buFont typeface="Arial" panose="020B0604020202020204" pitchFamily="34" charset="0"/>
              <a:buChar char="•"/>
            </a:pPr>
            <a:r>
              <a:rPr lang="en-GB" sz="1400" dirty="0">
                <a:solidFill>
                  <a:srgbClr val="6D6E71"/>
                </a:solidFill>
              </a:rPr>
              <a:t>Access to services, esp. GP appointments, need to be improved.</a:t>
            </a:r>
          </a:p>
          <a:p>
            <a:pPr marL="742950" lvl="1" indent="-285750">
              <a:buFont typeface="Arial" panose="020B0604020202020204" pitchFamily="34" charset="0"/>
              <a:buChar char="•"/>
            </a:pPr>
            <a:r>
              <a:rPr lang="en-GB" sz="1400" dirty="0">
                <a:solidFill>
                  <a:srgbClr val="6D6E71"/>
                </a:solidFill>
              </a:rPr>
              <a:t>The third sector should be involved more, and supported in their involvement.</a:t>
            </a:r>
          </a:p>
          <a:p>
            <a:pPr marL="742950" lvl="1" indent="-285750">
              <a:buFont typeface="Arial" panose="020B0604020202020204" pitchFamily="34" charset="0"/>
              <a:buChar char="•"/>
            </a:pPr>
            <a:r>
              <a:rPr lang="en-GB" sz="1400" dirty="0">
                <a:solidFill>
                  <a:srgbClr val="6D6E71"/>
                </a:solidFill>
              </a:rPr>
              <a:t>Health and social care need to work in a more joined up way.</a:t>
            </a:r>
          </a:p>
          <a:p>
            <a:pPr marL="742950" lvl="1" indent="-285750">
              <a:buFont typeface="Arial" panose="020B0604020202020204" pitchFamily="34" charset="0"/>
              <a:buChar char="•"/>
            </a:pPr>
            <a:r>
              <a:rPr lang="en-GB" sz="1400" dirty="0">
                <a:solidFill>
                  <a:srgbClr val="6D6E71"/>
                </a:solidFill>
              </a:rPr>
              <a:t>Community infrastructure may need investment.</a:t>
            </a:r>
          </a:p>
          <a:p>
            <a:pPr marL="285750" indent="-285750">
              <a:buFont typeface="Arial" panose="020B0604020202020204" pitchFamily="34" charset="0"/>
              <a:buChar char="•"/>
            </a:pPr>
            <a:r>
              <a:rPr lang="en-GB" sz="1400" dirty="0">
                <a:solidFill>
                  <a:srgbClr val="6D6E71"/>
                </a:solidFill>
              </a:rPr>
              <a:t>Whilst all areas are seen as important, for many people improving care home standards and supporting carers should be key priorities.</a:t>
            </a:r>
          </a:p>
          <a:p>
            <a:pPr marL="285750" indent="-285750">
              <a:buFont typeface="Arial" panose="020B0604020202020204" pitchFamily="34" charset="0"/>
              <a:buChar char="•"/>
            </a:pPr>
            <a:endParaRPr lang="en-GB" sz="1400" dirty="0">
              <a:solidFill>
                <a:srgbClr val="6D6E71"/>
              </a:solidFill>
            </a:endParaRPr>
          </a:p>
        </p:txBody>
      </p:sp>
    </p:spTree>
    <p:extLst>
      <p:ext uri="{BB962C8B-B14F-4D97-AF65-F5344CB8AC3E}">
        <p14:creationId xmlns:p14="http://schemas.microsoft.com/office/powerpoint/2010/main" val="473967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8" name="Picture 7" descr="DJS_coloured-backgrounds-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837363"/>
          </a:xfrm>
          <a:prstGeom prst="rect">
            <a:avLst/>
          </a:prstGeom>
        </p:spPr>
      </p:pic>
      <p:sp>
        <p:nvSpPr>
          <p:cNvPr id="46" name="Rectangle 45">
            <a:extLst>
              <a:ext uri="{FF2B5EF4-FFF2-40B4-BE49-F238E27FC236}">
                <a16:creationId xmlns="" xmlns:a16="http://schemas.microsoft.com/office/drawing/2014/main" id="{D47D423A-9DD2-4841-A1A2-EFB10320A518}"/>
              </a:ext>
            </a:extLst>
          </p:cNvPr>
          <p:cNvSpPr/>
          <p:nvPr/>
        </p:nvSpPr>
        <p:spPr>
          <a:xfrm>
            <a:off x="442004" y="1135197"/>
            <a:ext cx="8378468" cy="5390147"/>
          </a:xfrm>
          <a:prstGeom prst="rect">
            <a:avLst/>
          </a:prstGeom>
          <a:solidFill>
            <a:schemeClr val="bg1"/>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6" name="TextBox 5"/>
          <p:cNvSpPr txBox="1"/>
          <p:nvPr/>
        </p:nvSpPr>
        <p:spPr>
          <a:xfrm>
            <a:off x="321096" y="529516"/>
            <a:ext cx="7635280" cy="461665"/>
          </a:xfrm>
          <a:prstGeom prst="roundRect">
            <a:avLst>
              <a:gd name="adj" fmla="val 0"/>
            </a:avLst>
          </a:prstGeom>
          <a:noFill/>
          <a:ln w="57150">
            <a:noFill/>
          </a:ln>
        </p:spPr>
        <p:txBody>
          <a:bodyPr wrap="square" rtlCol="0">
            <a:spAutoFit/>
          </a:bodyPr>
          <a:lstStyle/>
          <a:p>
            <a:pPr>
              <a:defRPr/>
            </a:pPr>
            <a:r>
              <a:rPr lang="en-GB" sz="2400" b="1" dirty="0">
                <a:solidFill>
                  <a:prstClr val="white"/>
                </a:solidFill>
              </a:rPr>
              <a:t>Summary of findings (5)</a:t>
            </a:r>
          </a:p>
        </p:txBody>
      </p:sp>
      <p:sp>
        <p:nvSpPr>
          <p:cNvPr id="14" name="Slide Number Placeholder 5"/>
          <p:cNvSpPr>
            <a:spLocks noGrp="1"/>
          </p:cNvSpPr>
          <p:nvPr>
            <p:ph type="sldNum" sz="quarter" idx="4294967295"/>
          </p:nvPr>
        </p:nvSpPr>
        <p:spPr>
          <a:xfrm>
            <a:off x="144016" y="6453336"/>
            <a:ext cx="1043608" cy="246221"/>
          </a:xfrm>
          <a:prstGeom prst="rect">
            <a:avLst/>
          </a:prstGeom>
        </p:spPr>
        <p:txBody>
          <a:bodyPr vert="horz" lIns="91440" tIns="45720" rIns="91440" bIns="45720" rtlCol="0" anchor="b">
            <a:spAutoFit/>
          </a:bodyP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A4C18273-3B06-4AC5-BD96-A00D2AA2E2E6}" type="slidenum">
              <a:rPr lang="en-GB" smtClean="0">
                <a:solidFill>
                  <a:prstClr val="white"/>
                </a:solidFill>
              </a:rPr>
              <a:pPr>
                <a:defRPr/>
              </a:pPr>
              <a:t>7</a:t>
            </a:fld>
            <a:endParaRPr lang="en-GB" dirty="0">
              <a:solidFill>
                <a:prstClr val="white"/>
              </a:solidFill>
            </a:endParaRPr>
          </a:p>
        </p:txBody>
      </p:sp>
      <p:sp>
        <p:nvSpPr>
          <p:cNvPr id="35" name="Rectangle 34">
            <a:extLst>
              <a:ext uri="{FF2B5EF4-FFF2-40B4-BE49-F238E27FC236}">
                <a16:creationId xmlns="" xmlns:a16="http://schemas.microsoft.com/office/drawing/2014/main" id="{A8498439-1F22-43C0-ADD4-EF29814D4969}"/>
              </a:ext>
            </a:extLst>
          </p:cNvPr>
          <p:cNvSpPr/>
          <p:nvPr/>
        </p:nvSpPr>
        <p:spPr>
          <a:xfrm>
            <a:off x="467544" y="1124744"/>
            <a:ext cx="8352928" cy="4033465"/>
          </a:xfrm>
          <a:prstGeom prst="rect">
            <a:avLst/>
          </a:prstGeom>
        </p:spPr>
        <p:txBody>
          <a:bodyPr wrap="square" anchor="t" anchorCtr="0">
            <a:noAutofit/>
          </a:bodyPr>
          <a:lstStyle/>
          <a:p>
            <a:r>
              <a:rPr lang="en-GB" sz="1400" b="1" dirty="0">
                <a:solidFill>
                  <a:srgbClr val="FF0090"/>
                </a:solidFill>
              </a:rPr>
              <a:t>Digital</a:t>
            </a:r>
          </a:p>
          <a:p>
            <a:pPr marL="285750" indent="-285750">
              <a:buFont typeface="Arial" panose="020B0604020202020204" pitchFamily="34" charset="0"/>
              <a:buChar char="•"/>
            </a:pPr>
            <a:r>
              <a:rPr lang="en-GB" sz="1400" dirty="0">
                <a:solidFill>
                  <a:srgbClr val="6D6E71"/>
                </a:solidFill>
              </a:rPr>
              <a:t>The majority of people would like to be able to access services digitally (using phones or computers).</a:t>
            </a:r>
          </a:p>
          <a:p>
            <a:pPr marL="285750" indent="-285750">
              <a:buFont typeface="Arial" panose="020B0604020202020204" pitchFamily="34" charset="0"/>
              <a:buChar char="•"/>
            </a:pPr>
            <a:r>
              <a:rPr lang="en-GB" sz="1400" dirty="0">
                <a:solidFill>
                  <a:srgbClr val="6D6E71"/>
                </a:solidFill>
              </a:rPr>
              <a:t>The sharing of medical records should already be happening – people generally welcome the information sharing between different health services.</a:t>
            </a:r>
          </a:p>
          <a:p>
            <a:pPr marL="285750" indent="-285750">
              <a:buFont typeface="Arial" panose="020B0604020202020204" pitchFamily="34" charset="0"/>
              <a:buChar char="•"/>
            </a:pPr>
            <a:r>
              <a:rPr lang="en-GB" sz="1400" dirty="0">
                <a:solidFill>
                  <a:srgbClr val="6D6E71"/>
                </a:solidFill>
              </a:rPr>
              <a:t>Whilst increased digitalisation of the NHS, and particularly online appointment booking, is welcomed, this should not be at the expense of personal, face-to-face interactions:</a:t>
            </a:r>
          </a:p>
          <a:p>
            <a:pPr marL="742950" lvl="1" indent="-285750">
              <a:buFont typeface="Arial" panose="020B0604020202020204" pitchFamily="34" charset="0"/>
              <a:buChar char="•"/>
            </a:pPr>
            <a:r>
              <a:rPr lang="en-GB" sz="1400" dirty="0">
                <a:solidFill>
                  <a:srgbClr val="6D6E71"/>
                </a:solidFill>
              </a:rPr>
              <a:t>People still want to be given options of how they interact with health services.</a:t>
            </a:r>
          </a:p>
          <a:p>
            <a:pPr marL="742950" lvl="1" indent="-285750">
              <a:buFont typeface="Arial" panose="020B0604020202020204" pitchFamily="34" charset="0"/>
              <a:buChar char="•"/>
            </a:pPr>
            <a:r>
              <a:rPr lang="en-GB" sz="1400" dirty="0">
                <a:solidFill>
                  <a:srgbClr val="6D6E71"/>
                </a:solidFill>
              </a:rPr>
              <a:t>Some would be happy for video link consultations, but many would still prefer to be able to have face-to-face interactions.</a:t>
            </a:r>
          </a:p>
          <a:p>
            <a:pPr marL="285750" indent="-285750">
              <a:buFont typeface="Arial" panose="020B0604020202020204" pitchFamily="34" charset="0"/>
              <a:buChar char="•"/>
            </a:pPr>
            <a:r>
              <a:rPr lang="en-GB" sz="1400" dirty="0">
                <a:solidFill>
                  <a:srgbClr val="6D6E71"/>
                </a:solidFill>
              </a:rPr>
              <a:t>There is some concern that increased digitalisation of services will exclude those who are less IT literate or don’t have online access, and a minority are concerned about the security of their personal data.</a:t>
            </a:r>
          </a:p>
          <a:p>
            <a:pPr marL="285750" indent="-285750">
              <a:buFont typeface="Arial" panose="020B0604020202020204" pitchFamily="34" charset="0"/>
              <a:buChar char="•"/>
            </a:pPr>
            <a:r>
              <a:rPr lang="en-GB" sz="1400" dirty="0">
                <a:solidFill>
                  <a:srgbClr val="6D6E71"/>
                </a:solidFill>
              </a:rPr>
              <a:t>Whilst having access to personal records could potentially be empowering for patients, the ability to ‘manage’ their own personal records received mixed views.</a:t>
            </a:r>
          </a:p>
          <a:p>
            <a:pPr marL="285750" indent="-285750">
              <a:buFont typeface="Arial" panose="020B0604020202020204" pitchFamily="34" charset="0"/>
              <a:buChar char="•"/>
            </a:pPr>
            <a:endParaRPr lang="en-GB" sz="1400" dirty="0">
              <a:solidFill>
                <a:srgbClr val="6D6E71"/>
              </a:solidFill>
            </a:endParaRPr>
          </a:p>
          <a:p>
            <a:r>
              <a:rPr lang="en-GB" sz="1400" b="1" dirty="0">
                <a:solidFill>
                  <a:srgbClr val="FF0090"/>
                </a:solidFill>
              </a:rPr>
              <a:t>Cancer</a:t>
            </a:r>
          </a:p>
          <a:p>
            <a:pPr marL="285750" indent="-285750">
              <a:buFont typeface="Arial" panose="020B0604020202020204" pitchFamily="34" charset="0"/>
              <a:buChar char="•"/>
            </a:pPr>
            <a:r>
              <a:rPr lang="en-GB" sz="1400" dirty="0">
                <a:solidFill>
                  <a:srgbClr val="6D6E71"/>
                </a:solidFill>
              </a:rPr>
              <a:t>Overall, the people consulted feel the key areas for focus should be:</a:t>
            </a:r>
          </a:p>
          <a:p>
            <a:pPr marL="742950" lvl="1" indent="-285750">
              <a:buFont typeface="Arial" panose="020B0604020202020204" pitchFamily="34" charset="0"/>
              <a:buChar char="•"/>
            </a:pPr>
            <a:r>
              <a:rPr lang="en-GB" sz="1400" dirty="0">
                <a:solidFill>
                  <a:srgbClr val="6D6E71"/>
                </a:solidFill>
              </a:rPr>
              <a:t>Earlier detection through encouraging discussion, improving awareness, earlier screening and regular health checks.</a:t>
            </a:r>
          </a:p>
          <a:p>
            <a:pPr marL="742950" lvl="1" indent="-285750">
              <a:buFont typeface="Arial" panose="020B0604020202020204" pitchFamily="34" charset="0"/>
              <a:buChar char="•"/>
            </a:pPr>
            <a:r>
              <a:rPr lang="en-GB" sz="1400" dirty="0">
                <a:solidFill>
                  <a:srgbClr val="6D6E71"/>
                </a:solidFill>
              </a:rPr>
              <a:t>Improving the speed of diagnosis and receiving results in order to lower the stress levels of patients.</a:t>
            </a:r>
          </a:p>
          <a:p>
            <a:pPr marL="742950" lvl="1" indent="-285750">
              <a:buFont typeface="Arial" panose="020B0604020202020204" pitchFamily="34" charset="0"/>
              <a:buChar char="•"/>
            </a:pPr>
            <a:r>
              <a:rPr lang="en-GB" sz="1400" dirty="0">
                <a:solidFill>
                  <a:srgbClr val="6D6E71"/>
                </a:solidFill>
              </a:rPr>
              <a:t>GPs need more training on early diagnosis.</a:t>
            </a:r>
          </a:p>
          <a:p>
            <a:pPr marL="742950" lvl="1" indent="-285750">
              <a:buFont typeface="Arial" panose="020B0604020202020204" pitchFamily="34" charset="0"/>
              <a:buChar char="•"/>
            </a:pPr>
            <a:r>
              <a:rPr lang="en-GB" sz="1400" dirty="0">
                <a:solidFill>
                  <a:srgbClr val="6D6E71"/>
                </a:solidFill>
              </a:rPr>
              <a:t>Support needs to be provided for families as well as patients.</a:t>
            </a:r>
          </a:p>
          <a:p>
            <a:pPr marL="285750" indent="-285750">
              <a:buFont typeface="Arial" panose="020B0604020202020204" pitchFamily="34" charset="0"/>
              <a:buChar char="•"/>
            </a:pPr>
            <a:endParaRPr lang="en-GB" sz="1400" dirty="0">
              <a:solidFill>
                <a:srgbClr val="6D6E71"/>
              </a:solidFill>
            </a:endParaRPr>
          </a:p>
        </p:txBody>
      </p:sp>
    </p:spTree>
    <p:extLst>
      <p:ext uri="{BB962C8B-B14F-4D97-AF65-F5344CB8AC3E}">
        <p14:creationId xmlns:p14="http://schemas.microsoft.com/office/powerpoint/2010/main" val="3995394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8" name="Picture 7" descr="DJS_coloured-backgrounds-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837363"/>
          </a:xfrm>
          <a:prstGeom prst="rect">
            <a:avLst/>
          </a:prstGeom>
        </p:spPr>
      </p:pic>
      <p:sp>
        <p:nvSpPr>
          <p:cNvPr id="46" name="Rectangle 45">
            <a:extLst>
              <a:ext uri="{FF2B5EF4-FFF2-40B4-BE49-F238E27FC236}">
                <a16:creationId xmlns="" xmlns:a16="http://schemas.microsoft.com/office/drawing/2014/main" id="{D47D423A-9DD2-4841-A1A2-EFB10320A518}"/>
              </a:ext>
            </a:extLst>
          </p:cNvPr>
          <p:cNvSpPr/>
          <p:nvPr/>
        </p:nvSpPr>
        <p:spPr>
          <a:xfrm>
            <a:off x="442004" y="1281225"/>
            <a:ext cx="8234452" cy="5100103"/>
          </a:xfrm>
          <a:prstGeom prst="rect">
            <a:avLst/>
          </a:prstGeom>
          <a:solidFill>
            <a:schemeClr val="bg1"/>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6" name="TextBox 5"/>
          <p:cNvSpPr txBox="1"/>
          <p:nvPr/>
        </p:nvSpPr>
        <p:spPr>
          <a:xfrm>
            <a:off x="321096" y="529516"/>
            <a:ext cx="7635280" cy="461665"/>
          </a:xfrm>
          <a:prstGeom prst="roundRect">
            <a:avLst>
              <a:gd name="adj" fmla="val 0"/>
            </a:avLst>
          </a:prstGeom>
          <a:noFill/>
          <a:ln w="57150">
            <a:noFill/>
          </a:ln>
        </p:spPr>
        <p:txBody>
          <a:bodyPr wrap="square" rtlCol="0">
            <a:spAutoFit/>
          </a:bodyPr>
          <a:lstStyle/>
          <a:p>
            <a:pPr>
              <a:defRPr/>
            </a:pPr>
            <a:r>
              <a:rPr lang="en-GB" sz="2400" b="1" dirty="0">
                <a:solidFill>
                  <a:prstClr val="white"/>
                </a:solidFill>
              </a:rPr>
              <a:t>Background</a:t>
            </a:r>
          </a:p>
        </p:txBody>
      </p:sp>
      <p:sp>
        <p:nvSpPr>
          <p:cNvPr id="14" name="Slide Number Placeholder 5"/>
          <p:cNvSpPr>
            <a:spLocks noGrp="1"/>
          </p:cNvSpPr>
          <p:nvPr>
            <p:ph type="sldNum" sz="quarter" idx="4294967295"/>
          </p:nvPr>
        </p:nvSpPr>
        <p:spPr>
          <a:xfrm>
            <a:off x="144016" y="6453336"/>
            <a:ext cx="1043608" cy="246221"/>
          </a:xfrm>
          <a:prstGeom prst="rect">
            <a:avLst/>
          </a:prstGeom>
        </p:spPr>
        <p:txBody>
          <a:bodyPr vert="horz" lIns="91440" tIns="45720" rIns="91440" bIns="45720" rtlCol="0" anchor="b">
            <a:spAutoFit/>
          </a:bodyP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A4C18273-3B06-4AC5-BD96-A00D2AA2E2E6}" type="slidenum">
              <a:rPr lang="en-GB" smtClean="0">
                <a:solidFill>
                  <a:prstClr val="white"/>
                </a:solidFill>
              </a:rPr>
              <a:pPr>
                <a:defRPr/>
              </a:pPr>
              <a:t>8</a:t>
            </a:fld>
            <a:endParaRPr lang="en-GB" dirty="0">
              <a:solidFill>
                <a:prstClr val="white"/>
              </a:solidFill>
            </a:endParaRPr>
          </a:p>
        </p:txBody>
      </p:sp>
      <p:sp>
        <p:nvSpPr>
          <p:cNvPr id="35" name="Rectangle 34">
            <a:extLst>
              <a:ext uri="{FF2B5EF4-FFF2-40B4-BE49-F238E27FC236}">
                <a16:creationId xmlns="" xmlns:a16="http://schemas.microsoft.com/office/drawing/2014/main" id="{A8498439-1F22-43C0-ADD4-EF29814D4969}"/>
              </a:ext>
            </a:extLst>
          </p:cNvPr>
          <p:cNvSpPr/>
          <p:nvPr/>
        </p:nvSpPr>
        <p:spPr>
          <a:xfrm>
            <a:off x="586019" y="2060848"/>
            <a:ext cx="5930197" cy="3816424"/>
          </a:xfrm>
          <a:prstGeom prst="rect">
            <a:avLst/>
          </a:prstGeom>
        </p:spPr>
        <p:txBody>
          <a:bodyPr wrap="square" anchor="t" anchorCtr="0">
            <a:noAutofit/>
          </a:bodyPr>
          <a:lstStyle/>
          <a:p>
            <a:r>
              <a:rPr lang="en-GB" sz="1400" dirty="0"/>
              <a:t>Over the last three months,</a:t>
            </a:r>
            <a:r>
              <a:rPr lang="en-GB" sz="1400" b="1" dirty="0"/>
              <a:t> </a:t>
            </a:r>
            <a:r>
              <a:rPr lang="en-GB" sz="1400" dirty="0"/>
              <a:t>significant </a:t>
            </a:r>
            <a:r>
              <a:rPr lang="en-GB" sz="1400" b="1" dirty="0"/>
              <a:t>patient and public engagement on the NHS Long Term Plan </a:t>
            </a:r>
            <a:r>
              <a:rPr lang="en-GB" sz="1400" dirty="0"/>
              <a:t>has been undertaken across each Place with support from the local </a:t>
            </a:r>
            <a:r>
              <a:rPr lang="en-GB" sz="1400" dirty="0" err="1"/>
              <a:t>Healthwatches</a:t>
            </a:r>
            <a:r>
              <a:rPr lang="en-GB" sz="1400" dirty="0"/>
              <a:t>, ICS partner organisations and the SYB ICS communications and engagement team.  Involvement with staff and stakeholders in Place have been led by partners.</a:t>
            </a:r>
          </a:p>
          <a:p>
            <a:r>
              <a:rPr lang="en-GB" sz="1400" dirty="0"/>
              <a:t> </a:t>
            </a:r>
          </a:p>
          <a:p>
            <a:r>
              <a:rPr lang="en-GB" sz="1400" dirty="0"/>
              <a:t>Feedback has been gathered through </a:t>
            </a:r>
            <a:r>
              <a:rPr lang="en-GB" sz="1400" b="1" dirty="0"/>
              <a:t>questionnaires, focus groups </a:t>
            </a:r>
            <a:r>
              <a:rPr lang="en-GB" sz="1400" dirty="0"/>
              <a:t>and at specially organised </a:t>
            </a:r>
            <a:r>
              <a:rPr lang="en-GB" sz="1400" b="1" dirty="0"/>
              <a:t>public events </a:t>
            </a:r>
            <a:r>
              <a:rPr lang="en-GB" sz="1400" dirty="0"/>
              <a:t>across a wide range of communities such as youth forums, prisoners, LGBT+ groups, BME communities, patient and survivor groups, students, new mums and many more. Key focus areas for the region so far are: cancer care; care in your neighbourhood; mental health and learning disabilities; bringing the NHS into the digital age and prevention.</a:t>
            </a:r>
          </a:p>
          <a:p>
            <a:r>
              <a:rPr lang="en-GB" sz="1400" i="1" dirty="0"/>
              <a:t> </a:t>
            </a:r>
            <a:endParaRPr lang="en-GB" sz="1400" dirty="0"/>
          </a:p>
        </p:txBody>
      </p:sp>
      <p:grpSp>
        <p:nvGrpSpPr>
          <p:cNvPr id="44" name="Group 43">
            <a:extLst>
              <a:ext uri="{FF2B5EF4-FFF2-40B4-BE49-F238E27FC236}">
                <a16:creationId xmlns="" xmlns:a16="http://schemas.microsoft.com/office/drawing/2014/main" id="{268B4C76-5F64-46A1-8FE0-98B63CECE9D9}"/>
              </a:ext>
            </a:extLst>
          </p:cNvPr>
          <p:cNvGrpSpPr>
            <a:grpSpLocks noChangeAspect="1"/>
          </p:cNvGrpSpPr>
          <p:nvPr/>
        </p:nvGrpSpPr>
        <p:grpSpPr>
          <a:xfrm>
            <a:off x="6516216" y="2564904"/>
            <a:ext cx="2419200" cy="2338283"/>
            <a:chOff x="2417165" y="1179352"/>
            <a:chExt cx="767211" cy="695186"/>
          </a:xfrm>
          <a:solidFill>
            <a:schemeClr val="accent1"/>
          </a:solidFill>
          <a:effectLst>
            <a:outerShdw blurRad="50800" dist="38100" dir="2700000" algn="tl" rotWithShape="0">
              <a:srgbClr val="000000">
                <a:alpha val="43000"/>
              </a:srgbClr>
            </a:outerShdw>
          </a:effectLst>
        </p:grpSpPr>
        <p:sp>
          <p:nvSpPr>
            <p:cNvPr id="45" name="Oval 44">
              <a:extLst>
                <a:ext uri="{FF2B5EF4-FFF2-40B4-BE49-F238E27FC236}">
                  <a16:creationId xmlns="" xmlns:a16="http://schemas.microsoft.com/office/drawing/2014/main" id="{196EF42D-B4C9-41F0-8A53-9916DFFB4D4D}"/>
                </a:ext>
              </a:extLst>
            </p:cNvPr>
            <p:cNvSpPr/>
            <p:nvPr/>
          </p:nvSpPr>
          <p:spPr>
            <a:xfrm>
              <a:off x="2417165" y="1179352"/>
              <a:ext cx="767211" cy="695186"/>
            </a:xfrm>
            <a:prstGeom prst="ellipse">
              <a:avLst/>
            </a:prstGeom>
            <a:solidFill>
              <a:schemeClr val="accent2">
                <a:lumMod val="20000"/>
                <a:lumOff val="80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600" dirty="0">
                <a:solidFill>
                  <a:prstClr val="white"/>
                </a:solidFill>
              </a:endParaRPr>
            </a:p>
          </p:txBody>
        </p:sp>
        <p:sp>
          <p:nvSpPr>
            <p:cNvPr id="50" name="TextBox 49">
              <a:extLst>
                <a:ext uri="{FF2B5EF4-FFF2-40B4-BE49-F238E27FC236}">
                  <a16:creationId xmlns="" xmlns:a16="http://schemas.microsoft.com/office/drawing/2014/main" id="{7B2E3C42-BA91-42AA-B272-1EA8F83798C3}"/>
                </a:ext>
              </a:extLst>
            </p:cNvPr>
            <p:cNvSpPr txBox="1"/>
            <p:nvPr/>
          </p:nvSpPr>
          <p:spPr>
            <a:xfrm>
              <a:off x="2508509" y="1307803"/>
              <a:ext cx="616578" cy="521572"/>
            </a:xfrm>
            <a:prstGeom prst="rect">
              <a:avLst/>
            </a:prstGeom>
            <a:noFill/>
          </p:spPr>
          <p:txBody>
            <a:bodyPr wrap="square" rtlCol="0">
              <a:spAutoFit/>
            </a:bodyPr>
            <a:lstStyle/>
            <a:p>
              <a:pPr algn="ctr">
                <a:defRPr/>
              </a:pPr>
              <a:r>
                <a:rPr lang="en-GB" sz="1200" dirty="0">
                  <a:solidFill>
                    <a:srgbClr val="6D6E71"/>
                  </a:solidFill>
                </a:rPr>
                <a:t>The </a:t>
              </a:r>
              <a:r>
                <a:rPr lang="en-GB" sz="1200" b="1" dirty="0">
                  <a:solidFill>
                    <a:srgbClr val="6D6E71"/>
                  </a:solidFill>
                </a:rPr>
                <a:t>NHS Long Term Plan </a:t>
              </a:r>
              <a:r>
                <a:rPr lang="en-GB" sz="1200" dirty="0">
                  <a:solidFill>
                    <a:srgbClr val="6D6E71"/>
                  </a:solidFill>
                </a:rPr>
                <a:t>advises on how health and care services nationally will develop over the coming years to </a:t>
              </a:r>
              <a:r>
                <a:rPr lang="en-GB" sz="1200" b="1" dirty="0">
                  <a:solidFill>
                    <a:srgbClr val="6D6E71"/>
                  </a:solidFill>
                </a:rPr>
                <a:t>improve people’s health and wellbeing.</a:t>
              </a:r>
              <a:endParaRPr lang="en-US" sz="1200" b="1" dirty="0">
                <a:solidFill>
                  <a:srgbClr val="6D6E71"/>
                </a:solidFill>
              </a:endParaRPr>
            </a:p>
          </p:txBody>
        </p:sp>
      </p:grpSp>
      <p:sp>
        <p:nvSpPr>
          <p:cNvPr id="55" name="TextBox 54">
            <a:extLst>
              <a:ext uri="{FF2B5EF4-FFF2-40B4-BE49-F238E27FC236}">
                <a16:creationId xmlns="" xmlns:a16="http://schemas.microsoft.com/office/drawing/2014/main" id="{BCD7AE04-1A95-49DD-BB86-458BCE751A53}"/>
              </a:ext>
            </a:extLst>
          </p:cNvPr>
          <p:cNvSpPr txBox="1"/>
          <p:nvPr/>
        </p:nvSpPr>
        <p:spPr>
          <a:xfrm rot="21115750">
            <a:off x="301394" y="980613"/>
            <a:ext cx="4160472" cy="836616"/>
          </a:xfrm>
          <a:prstGeom prst="rect">
            <a:avLst/>
          </a:prstGeom>
          <a:solidFill>
            <a:schemeClr val="tx1"/>
          </a:solidFill>
          <a:ln>
            <a:noFill/>
          </a:ln>
          <a:effectLst>
            <a:outerShdw blurRad="50800" dist="38100" dir="2700000" algn="tl" rotWithShape="0">
              <a:srgbClr val="000000">
                <a:alpha val="43000"/>
              </a:srgbClr>
            </a:outerShdw>
          </a:effectLst>
        </p:spPr>
        <p:style>
          <a:lnRef idx="2">
            <a:schemeClr val="dk1">
              <a:shade val="50000"/>
            </a:schemeClr>
          </a:lnRef>
          <a:fillRef idx="1">
            <a:schemeClr val="dk1"/>
          </a:fillRef>
          <a:effectRef idx="0">
            <a:schemeClr val="dk1"/>
          </a:effectRef>
          <a:fontRef idx="minor">
            <a:schemeClr val="lt1"/>
          </a:fontRef>
        </p:style>
        <p:txBody>
          <a:bodyPr wrap="square" rtlCol="0" anchor="ctr" anchorCtr="0">
            <a:noAutofit/>
          </a:bodyPr>
          <a:lstStyle/>
          <a:p>
            <a:pPr algn="ctr">
              <a:spcAft>
                <a:spcPts val="3600"/>
              </a:spcAft>
              <a:buClr>
                <a:srgbClr val="FF3399"/>
              </a:buClr>
              <a:buSzPct val="125000"/>
              <a:defRPr/>
            </a:pPr>
            <a:r>
              <a:rPr lang="en-GB" sz="1500" b="1" dirty="0">
                <a:solidFill>
                  <a:prstClr val="white"/>
                </a:solidFill>
              </a:rPr>
              <a:t>Shaping the future of health and care services in South Yorkshire and Bassetlaw</a:t>
            </a:r>
            <a:endParaRPr lang="en-GB" sz="1500" dirty="0">
              <a:solidFill>
                <a:prstClr val="white"/>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4736" y="15251"/>
            <a:ext cx="6614173" cy="2261621"/>
          </a:xfrm>
          <a:prstGeom prst="rect">
            <a:avLst/>
          </a:prstGeom>
        </p:spPr>
      </p:pic>
    </p:spTree>
    <p:extLst>
      <p:ext uri="{BB962C8B-B14F-4D97-AF65-F5344CB8AC3E}">
        <p14:creationId xmlns:p14="http://schemas.microsoft.com/office/powerpoint/2010/main" val="1659934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8" name="Picture 7" descr="DJS_coloured-backgrounds-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837363"/>
          </a:xfrm>
          <a:prstGeom prst="rect">
            <a:avLst/>
          </a:prstGeom>
        </p:spPr>
      </p:pic>
      <p:sp>
        <p:nvSpPr>
          <p:cNvPr id="46" name="Rectangle 45">
            <a:extLst>
              <a:ext uri="{FF2B5EF4-FFF2-40B4-BE49-F238E27FC236}">
                <a16:creationId xmlns="" xmlns:a16="http://schemas.microsoft.com/office/drawing/2014/main" id="{D47D423A-9DD2-4841-A1A2-EFB10320A518}"/>
              </a:ext>
            </a:extLst>
          </p:cNvPr>
          <p:cNvSpPr/>
          <p:nvPr/>
        </p:nvSpPr>
        <p:spPr>
          <a:xfrm>
            <a:off x="442004" y="1281225"/>
            <a:ext cx="8234452" cy="5100103"/>
          </a:xfrm>
          <a:prstGeom prst="rect">
            <a:avLst/>
          </a:prstGeom>
          <a:solidFill>
            <a:schemeClr val="bg1"/>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6" name="TextBox 5"/>
          <p:cNvSpPr txBox="1"/>
          <p:nvPr/>
        </p:nvSpPr>
        <p:spPr>
          <a:xfrm>
            <a:off x="321096" y="529516"/>
            <a:ext cx="7635280" cy="461665"/>
          </a:xfrm>
          <a:prstGeom prst="roundRect">
            <a:avLst>
              <a:gd name="adj" fmla="val 0"/>
            </a:avLst>
          </a:prstGeom>
          <a:noFill/>
          <a:ln w="57150">
            <a:noFill/>
          </a:ln>
        </p:spPr>
        <p:txBody>
          <a:bodyPr wrap="square" rtlCol="0">
            <a:spAutoFit/>
          </a:bodyPr>
          <a:lstStyle/>
          <a:p>
            <a:pPr>
              <a:defRPr/>
            </a:pPr>
            <a:r>
              <a:rPr lang="en-GB" sz="2400" b="1" dirty="0">
                <a:solidFill>
                  <a:prstClr val="white"/>
                </a:solidFill>
              </a:rPr>
              <a:t>Quantitative survey methodology</a:t>
            </a:r>
          </a:p>
        </p:txBody>
      </p:sp>
      <p:sp>
        <p:nvSpPr>
          <p:cNvPr id="14" name="Slide Number Placeholder 5"/>
          <p:cNvSpPr>
            <a:spLocks noGrp="1"/>
          </p:cNvSpPr>
          <p:nvPr>
            <p:ph type="sldNum" sz="quarter" idx="4294967295"/>
          </p:nvPr>
        </p:nvSpPr>
        <p:spPr>
          <a:xfrm>
            <a:off x="144016" y="6453336"/>
            <a:ext cx="1043608" cy="246221"/>
          </a:xfrm>
          <a:prstGeom prst="rect">
            <a:avLst/>
          </a:prstGeom>
        </p:spPr>
        <p:txBody>
          <a:bodyPr vert="horz" lIns="91440" tIns="45720" rIns="91440" bIns="45720" rtlCol="0" anchor="b">
            <a:spAutoFit/>
          </a:bodyP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A4C18273-3B06-4AC5-BD96-A00D2AA2E2E6}" type="slidenum">
              <a:rPr lang="en-GB" smtClean="0">
                <a:solidFill>
                  <a:prstClr val="white"/>
                </a:solidFill>
              </a:rPr>
              <a:pPr>
                <a:defRPr/>
              </a:pPr>
              <a:t>9</a:t>
            </a:fld>
            <a:endParaRPr lang="en-GB" dirty="0">
              <a:solidFill>
                <a:prstClr val="white"/>
              </a:solidFill>
            </a:endParaRPr>
          </a:p>
        </p:txBody>
      </p:sp>
      <p:sp>
        <p:nvSpPr>
          <p:cNvPr id="35" name="Rectangle 34">
            <a:extLst>
              <a:ext uri="{FF2B5EF4-FFF2-40B4-BE49-F238E27FC236}">
                <a16:creationId xmlns="" xmlns:a16="http://schemas.microsoft.com/office/drawing/2014/main" id="{A8498439-1F22-43C0-ADD4-EF29814D4969}"/>
              </a:ext>
            </a:extLst>
          </p:cNvPr>
          <p:cNvSpPr/>
          <p:nvPr/>
        </p:nvSpPr>
        <p:spPr>
          <a:xfrm>
            <a:off x="586019" y="1412776"/>
            <a:ext cx="8090437" cy="1908212"/>
          </a:xfrm>
          <a:prstGeom prst="rect">
            <a:avLst/>
          </a:prstGeom>
        </p:spPr>
        <p:txBody>
          <a:bodyPr wrap="square" anchor="t" anchorCtr="0">
            <a:noAutofit/>
          </a:bodyPr>
          <a:lstStyle/>
          <a:p>
            <a:r>
              <a:rPr lang="en-GB" sz="1400" dirty="0"/>
              <a:t>The key research questions in the survey were developed collectively by local </a:t>
            </a:r>
            <a:r>
              <a:rPr lang="en-GB" sz="1400" dirty="0" err="1"/>
              <a:t>Healthwatch</a:t>
            </a:r>
            <a:r>
              <a:rPr lang="en-GB" sz="1400" dirty="0"/>
              <a:t> leads (covering all five </a:t>
            </a:r>
            <a:r>
              <a:rPr lang="en-GB" sz="1400" dirty="0" err="1"/>
              <a:t>Healthwatch</a:t>
            </a:r>
            <a:r>
              <a:rPr lang="en-GB" sz="1400" dirty="0"/>
              <a:t> organisations) and shared with the local ICS Engagement leads to ensure that their input and contributions were taken on board. The final agreed questions were incorporated into a single survey adopted across the SYB ICS footprint*.</a:t>
            </a:r>
          </a:p>
          <a:p>
            <a:endParaRPr lang="en-GB" sz="140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21991">
            <a:off x="6904972" y="2809649"/>
            <a:ext cx="2607619" cy="1743414"/>
          </a:xfrm>
          <a:prstGeom prst="rect">
            <a:avLst/>
          </a:prstGeom>
        </p:spPr>
      </p:pic>
      <p:sp>
        <p:nvSpPr>
          <p:cNvPr id="4" name="Rectangle 3"/>
          <p:cNvSpPr/>
          <p:nvPr/>
        </p:nvSpPr>
        <p:spPr>
          <a:xfrm>
            <a:off x="589467" y="4827056"/>
            <a:ext cx="7870966" cy="1338828"/>
          </a:xfrm>
          <a:prstGeom prst="rect">
            <a:avLst/>
          </a:prstGeom>
        </p:spPr>
        <p:txBody>
          <a:bodyPr wrap="square">
            <a:spAutoFit/>
          </a:bodyPr>
          <a:lstStyle/>
          <a:p>
            <a:r>
              <a:rPr lang="en-GB" sz="1400" dirty="0"/>
              <a:t>Once the </a:t>
            </a:r>
            <a:r>
              <a:rPr lang="en-GB" sz="1400" dirty="0" err="1"/>
              <a:t>Healthwatch</a:t>
            </a:r>
            <a:r>
              <a:rPr lang="en-GB" sz="1400" dirty="0"/>
              <a:t> survey closed, the survey was kept open for the SYB ICS.  This report details the combined responses of both the </a:t>
            </a:r>
            <a:r>
              <a:rPr lang="en-GB" sz="1400" dirty="0" err="1"/>
              <a:t>Healthwatch</a:t>
            </a:r>
            <a:r>
              <a:rPr lang="en-GB" sz="1400" dirty="0"/>
              <a:t> and ICS surveys and a breakdown of the individual findings from the two surveys (where appropriate).</a:t>
            </a:r>
          </a:p>
          <a:p>
            <a:endParaRPr lang="en-GB" sz="1400" dirty="0"/>
          </a:p>
          <a:p>
            <a:r>
              <a:rPr lang="en-GB" sz="1400" dirty="0"/>
              <a:t>*</a:t>
            </a:r>
            <a:r>
              <a:rPr lang="en-GB" sz="1100" dirty="0">
                <a:hlinkClick r:id="rId5"/>
              </a:rPr>
              <a:t>https://www.healthwatchdoncaster.org.uk/wp-content/uploads/2019/06/00-Healthwatch-NHS-Long-Term-Plan-survey-SYB-ICS-March-2019.pdf</a:t>
            </a:r>
            <a:endParaRPr lang="en-GB" sz="1100" dirty="0"/>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12360" y="116632"/>
            <a:ext cx="1119600" cy="1119600"/>
          </a:xfrm>
          <a:prstGeom prst="rect">
            <a:avLst/>
          </a:prstGeom>
          <a:effectLst>
            <a:outerShdw blurRad="50800" dist="38100" dir="2700000" algn="tl" rotWithShape="0">
              <a:prstClr val="black">
                <a:alpha val="40000"/>
              </a:prstClr>
            </a:outerShdw>
          </a:effectLst>
        </p:spPr>
      </p:pic>
      <p:sp>
        <p:nvSpPr>
          <p:cNvPr id="2" name="Rectangle 1"/>
          <p:cNvSpPr/>
          <p:nvPr/>
        </p:nvSpPr>
        <p:spPr>
          <a:xfrm>
            <a:off x="589467" y="2708920"/>
            <a:ext cx="6268533" cy="2031325"/>
          </a:xfrm>
          <a:prstGeom prst="rect">
            <a:avLst/>
          </a:prstGeom>
        </p:spPr>
        <p:txBody>
          <a:bodyPr wrap="square">
            <a:spAutoFit/>
          </a:bodyPr>
          <a:lstStyle/>
          <a:p>
            <a:r>
              <a:rPr lang="en-GB" sz="1400" dirty="0"/>
              <a:t>The SYB Survey was promoted by local Healthwatch using a range of media including their websites, social media accounts and local media press releases to encourage members of the local population to have their say. The SYB Survey was also shared with Health and Social Care partner organisations and the ICS to encourage Health and local authority staff to complete the survey. The survey was further promoted at </a:t>
            </a:r>
            <a:r>
              <a:rPr lang="en-GB" sz="1400" dirty="0" err="1"/>
              <a:t>Healthwatch</a:t>
            </a:r>
            <a:r>
              <a:rPr lang="en-GB" sz="1400" dirty="0"/>
              <a:t> engagement events and meetings attended including those that did not directly relate to the NHS Long Term Plan. </a:t>
            </a:r>
          </a:p>
        </p:txBody>
      </p:sp>
    </p:spTree>
    <p:extLst>
      <p:ext uri="{BB962C8B-B14F-4D97-AF65-F5344CB8AC3E}">
        <p14:creationId xmlns:p14="http://schemas.microsoft.com/office/powerpoint/2010/main" val="1686177275"/>
      </p:ext>
    </p:extLst>
  </p:cSld>
  <p:clrMapOvr>
    <a:masterClrMapping/>
  </p:clrMapOvr>
</p:sld>
</file>

<file path=ppt/theme/theme1.xml><?xml version="1.0" encoding="utf-8"?>
<a:theme xmlns:a="http://schemas.openxmlformats.org/drawingml/2006/main" name="1_Office Theme">
  <a:themeElements>
    <a:clrScheme name="DJS New Colours">
      <a:dk1>
        <a:srgbClr val="6D6E71"/>
      </a:dk1>
      <a:lt1>
        <a:sysClr val="window" lastClr="FFFFFF"/>
      </a:lt1>
      <a:dk2>
        <a:srgbClr val="414042"/>
      </a:dk2>
      <a:lt2>
        <a:srgbClr val="D2D2D2"/>
      </a:lt2>
      <a:accent1>
        <a:srgbClr val="FF0090"/>
      </a:accent1>
      <a:accent2>
        <a:srgbClr val="1268B3"/>
      </a:accent2>
      <a:accent3>
        <a:srgbClr val="7E67AD"/>
      </a:accent3>
      <a:accent4>
        <a:srgbClr val="00AEEF"/>
      </a:accent4>
      <a:accent5>
        <a:srgbClr val="006543"/>
      </a:accent5>
      <a:accent6>
        <a:srgbClr val="B9684A"/>
      </a:accent6>
      <a:hlink>
        <a:srgbClr val="72A0FF"/>
      </a:hlink>
      <a:folHlink>
        <a:srgbClr val="FFC9E6"/>
      </a:folHlink>
    </a:clrScheme>
    <a:fontScheme name="DJ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rgbClr val="6D6E71"/>
          </a:solidFill>
          <a:prstDash val="sysDot"/>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0.xml><?xml version="1.0" encoding="utf-8"?>
<a:theme xmlns:a="http://schemas.openxmlformats.org/drawingml/2006/main" name="1_Default Theme">
  <a:themeElements>
    <a:clrScheme name="DJS New Colours">
      <a:dk1>
        <a:srgbClr val="6D6E71"/>
      </a:dk1>
      <a:lt1>
        <a:sysClr val="window" lastClr="FFFFFF"/>
      </a:lt1>
      <a:dk2>
        <a:srgbClr val="1268B3"/>
      </a:dk2>
      <a:lt2>
        <a:srgbClr val="FF0090"/>
      </a:lt2>
      <a:accent1>
        <a:srgbClr val="414042"/>
      </a:accent1>
      <a:accent2>
        <a:srgbClr val="00AEEF"/>
      </a:accent2>
      <a:accent3>
        <a:srgbClr val="FE5000"/>
      </a:accent3>
      <a:accent4>
        <a:srgbClr val="92D050"/>
      </a:accent4>
      <a:accent5>
        <a:srgbClr val="FFF200"/>
      </a:accent5>
      <a:accent6>
        <a:srgbClr val="7E67AD"/>
      </a:accent6>
      <a:hlink>
        <a:srgbClr val="942972"/>
      </a:hlink>
      <a:folHlink>
        <a:srgbClr val="FFCBE8"/>
      </a:folHlink>
    </a:clrScheme>
    <a:fontScheme name="DJ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9050">
          <a:solidFill>
            <a:schemeClr val="tx2"/>
          </a:solidFill>
          <a:prstDash val="sysDot"/>
        </a:ln>
        <a:effectLst>
          <a:outerShdw blurRad="50800" dist="38100" dir="2700000" algn="tl" rotWithShape="0">
            <a:prstClr val="black">
              <a:alpha val="40000"/>
            </a:prstClr>
          </a:outerShdw>
        </a:effectLst>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none" lIns="91440" tIns="45720" rIns="91440" bIns="45720" rtlCol="0" anchor="ctr">
        <a:normAutofit/>
      </a:bodyPr>
      <a:lstStyle>
        <a:defPPr marL="285750" indent="-285750" algn="just">
          <a:lnSpc>
            <a:spcPct val="120000"/>
          </a:lnSpc>
          <a:spcBef>
            <a:spcPts val="600"/>
          </a:spcBef>
          <a:spcAft>
            <a:spcPts val="600"/>
          </a:spcAft>
          <a:buFont typeface="Arial" panose="020B0604020202020204" pitchFamily="34" charset="0"/>
          <a:buChar char="•"/>
          <a:defRPr sz="1400" dirty="0" smtClean="0">
            <a:solidFill>
              <a:schemeClr val="bg1"/>
            </a:solidFill>
          </a:defRPr>
        </a:defPPr>
      </a:lstStyle>
    </a:txDef>
  </a:objectDefaults>
  <a:extraClrSchemeLst/>
  <a:extLst>
    <a:ext uri="{05A4C25C-085E-4340-85A3-A5531E510DB2}">
      <thm15:themeFamily xmlns="" xmlns:thm15="http://schemas.microsoft.com/office/thememl/2012/main" name="Theme1" id="{0B489509-6E61-41D9-A4A3-D5DAA25497C5}" vid="{E843DCC1-3873-4F43-9028-F447744B55F8}"/>
    </a:ext>
  </a:extLst>
</a:theme>
</file>

<file path=ppt/theme/theme11.xml><?xml version="1.0" encoding="utf-8"?>
<a:theme xmlns:a="http://schemas.openxmlformats.org/drawingml/2006/main" name="Default Theme">
  <a:themeElements>
    <a:clrScheme name="DJS New Colours">
      <a:dk1>
        <a:srgbClr val="6D6E71"/>
      </a:dk1>
      <a:lt1>
        <a:sysClr val="window" lastClr="FFFFFF"/>
      </a:lt1>
      <a:dk2>
        <a:srgbClr val="1268B3"/>
      </a:dk2>
      <a:lt2>
        <a:srgbClr val="FF0090"/>
      </a:lt2>
      <a:accent1>
        <a:srgbClr val="414042"/>
      </a:accent1>
      <a:accent2>
        <a:srgbClr val="00AEEF"/>
      </a:accent2>
      <a:accent3>
        <a:srgbClr val="FE5000"/>
      </a:accent3>
      <a:accent4>
        <a:srgbClr val="92D050"/>
      </a:accent4>
      <a:accent5>
        <a:srgbClr val="FFF200"/>
      </a:accent5>
      <a:accent6>
        <a:srgbClr val="7E67AD"/>
      </a:accent6>
      <a:hlink>
        <a:srgbClr val="942972"/>
      </a:hlink>
      <a:folHlink>
        <a:srgbClr val="FFCBE8"/>
      </a:folHlink>
    </a:clrScheme>
    <a:fontScheme name="DJ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9050">
          <a:solidFill>
            <a:schemeClr val="tx2"/>
          </a:solidFill>
          <a:prstDash val="sysDot"/>
        </a:ln>
        <a:effectLst>
          <a:outerShdw blurRad="50800" dist="38100" dir="2700000" algn="tl" rotWithShape="0">
            <a:prstClr val="black">
              <a:alpha val="40000"/>
            </a:prstClr>
          </a:outerShdw>
        </a:effectLst>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91440" tIns="45720" rIns="91440" bIns="45720" rtlCol="0" anchor="ctr">
        <a:normAutofit/>
      </a:bodyPr>
      <a:lstStyle>
        <a:defPPr algn="just">
          <a:lnSpc>
            <a:spcPct val="120000"/>
          </a:lnSpc>
          <a:spcBef>
            <a:spcPts val="600"/>
          </a:spcBef>
          <a:spcAft>
            <a:spcPts val="600"/>
          </a:spcAft>
          <a:defRPr sz="1400" dirty="0" smtClean="0"/>
        </a:defPPr>
      </a:lstStyle>
    </a:txDef>
  </a:objectDefaults>
  <a:extraClrSchemeLst/>
  <a:extLst>
    <a:ext uri="{05A4C25C-085E-4340-85A3-A5531E510DB2}">
      <thm15:themeFamily xmlns="" xmlns:thm15="http://schemas.microsoft.com/office/thememl/2012/main" name="Theme1" id="{0B489509-6E61-41D9-A4A3-D5DAA25497C5}" vid="{E843DCC1-3873-4F43-9028-F447744B55F8}"/>
    </a:ext>
  </a:extLst>
</a:theme>
</file>

<file path=ppt/theme/theme12.xml><?xml version="1.0" encoding="utf-8"?>
<a:theme xmlns:a="http://schemas.openxmlformats.org/drawingml/2006/main" name="10_Office Theme">
  <a:themeElements>
    <a:clrScheme name="DJS New Colours">
      <a:dk1>
        <a:srgbClr val="6D6E71"/>
      </a:dk1>
      <a:lt1>
        <a:sysClr val="window" lastClr="FFFFFF"/>
      </a:lt1>
      <a:dk2>
        <a:srgbClr val="414042"/>
      </a:dk2>
      <a:lt2>
        <a:srgbClr val="D2D2D2"/>
      </a:lt2>
      <a:accent1>
        <a:srgbClr val="FF0090"/>
      </a:accent1>
      <a:accent2>
        <a:srgbClr val="1268B3"/>
      </a:accent2>
      <a:accent3>
        <a:srgbClr val="7E67AD"/>
      </a:accent3>
      <a:accent4>
        <a:srgbClr val="00AEEF"/>
      </a:accent4>
      <a:accent5>
        <a:srgbClr val="006543"/>
      </a:accent5>
      <a:accent6>
        <a:srgbClr val="B9684A"/>
      </a:accent6>
      <a:hlink>
        <a:srgbClr val="72A0FF"/>
      </a:hlink>
      <a:folHlink>
        <a:srgbClr val="FFC9E6"/>
      </a:folHlink>
    </a:clrScheme>
    <a:fontScheme name="DJ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rgbClr val="6D6E71"/>
          </a:solidFill>
          <a:prstDash val="sysDot"/>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3.xml><?xml version="1.0" encoding="utf-8"?>
<a:theme xmlns:a="http://schemas.openxmlformats.org/drawingml/2006/main" name="11_Office Theme">
  <a:themeElements>
    <a:clrScheme name="DJS New Colours">
      <a:dk1>
        <a:srgbClr val="6D6E71"/>
      </a:dk1>
      <a:lt1>
        <a:sysClr val="window" lastClr="FFFFFF"/>
      </a:lt1>
      <a:dk2>
        <a:srgbClr val="414042"/>
      </a:dk2>
      <a:lt2>
        <a:srgbClr val="D2D2D2"/>
      </a:lt2>
      <a:accent1>
        <a:srgbClr val="FF0090"/>
      </a:accent1>
      <a:accent2>
        <a:srgbClr val="1268B3"/>
      </a:accent2>
      <a:accent3>
        <a:srgbClr val="7E67AD"/>
      </a:accent3>
      <a:accent4>
        <a:srgbClr val="00AEEF"/>
      </a:accent4>
      <a:accent5>
        <a:srgbClr val="006543"/>
      </a:accent5>
      <a:accent6>
        <a:srgbClr val="B9684A"/>
      </a:accent6>
      <a:hlink>
        <a:srgbClr val="72A0FF"/>
      </a:hlink>
      <a:folHlink>
        <a:srgbClr val="FFC9E6"/>
      </a:folHlink>
    </a:clrScheme>
    <a:fontScheme name="DJ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rgbClr val="6D6E71"/>
          </a:solidFill>
          <a:prstDash val="sysDot"/>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4.xml><?xml version="1.0" encoding="utf-8"?>
<a:theme xmlns:a="http://schemas.openxmlformats.org/drawingml/2006/main" name="1_Proposal Template">
  <a:themeElements>
    <a:clrScheme name="DJS New Colours">
      <a:dk1>
        <a:srgbClr val="6D6E71"/>
      </a:dk1>
      <a:lt1>
        <a:sysClr val="window" lastClr="FFFFFF"/>
      </a:lt1>
      <a:dk2>
        <a:srgbClr val="1268B3"/>
      </a:dk2>
      <a:lt2>
        <a:srgbClr val="FF0090"/>
      </a:lt2>
      <a:accent1>
        <a:srgbClr val="414042"/>
      </a:accent1>
      <a:accent2>
        <a:srgbClr val="00AEEF"/>
      </a:accent2>
      <a:accent3>
        <a:srgbClr val="FE5000"/>
      </a:accent3>
      <a:accent4>
        <a:srgbClr val="92D050"/>
      </a:accent4>
      <a:accent5>
        <a:srgbClr val="FFF200"/>
      </a:accent5>
      <a:accent6>
        <a:srgbClr val="7E67AD"/>
      </a:accent6>
      <a:hlink>
        <a:srgbClr val="942972"/>
      </a:hlink>
      <a:folHlink>
        <a:srgbClr val="FFCBE8"/>
      </a:folHlink>
    </a:clrScheme>
    <a:fontScheme name="DJ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a:solidFill>
            <a:schemeClr val="tx2"/>
          </a:solidFill>
          <a:prstDash val="sysDot"/>
        </a:ln>
        <a:effectLst/>
      </a:spPr>
      <a:bodyPr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91440" tIns="45720" rIns="91440" bIns="45720" rtlCol="0" anchor="ctr">
        <a:noAutofit/>
      </a:bodyPr>
      <a:lstStyle>
        <a:defPPr marL="285750" indent="-285750" algn="just">
          <a:lnSpc>
            <a:spcPct val="120000"/>
          </a:lnSpc>
          <a:spcBef>
            <a:spcPts val="600"/>
          </a:spcBef>
          <a:spcAft>
            <a:spcPts val="600"/>
          </a:spcAft>
          <a:buClr>
            <a:schemeClr val="bg2"/>
          </a:buClr>
          <a:buSzPct val="125000"/>
          <a:buFont typeface="Arial" panose="020B0604020202020204" pitchFamily="34" charset="0"/>
          <a:buChar char="•"/>
          <a:defRPr sz="1400" dirty="0" err="1" smtClean="0"/>
        </a:defPPr>
      </a:lstStyle>
    </a:txDef>
  </a:objectDefaults>
  <a:extraClrSchemeLst/>
</a:theme>
</file>

<file path=ppt/theme/theme15.xml><?xml version="1.0" encoding="utf-8"?>
<a:theme xmlns:a="http://schemas.openxmlformats.org/drawingml/2006/main" name="12_Default Theme">
  <a:themeElements>
    <a:clrScheme name="DJS New Colours">
      <a:dk1>
        <a:srgbClr val="6D6E71"/>
      </a:dk1>
      <a:lt1>
        <a:sysClr val="window" lastClr="FFFFFF"/>
      </a:lt1>
      <a:dk2>
        <a:srgbClr val="1268B3"/>
      </a:dk2>
      <a:lt2>
        <a:srgbClr val="FF0090"/>
      </a:lt2>
      <a:accent1>
        <a:srgbClr val="414042"/>
      </a:accent1>
      <a:accent2>
        <a:srgbClr val="00AEEF"/>
      </a:accent2>
      <a:accent3>
        <a:srgbClr val="FE5000"/>
      </a:accent3>
      <a:accent4>
        <a:srgbClr val="92D050"/>
      </a:accent4>
      <a:accent5>
        <a:srgbClr val="FFF200"/>
      </a:accent5>
      <a:accent6>
        <a:srgbClr val="7E67AD"/>
      </a:accent6>
      <a:hlink>
        <a:srgbClr val="942972"/>
      </a:hlink>
      <a:folHlink>
        <a:srgbClr val="FFCBE8"/>
      </a:folHlink>
    </a:clrScheme>
    <a:fontScheme name="DJ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9050">
          <a:noFill/>
          <a:prstDash val="sysDot"/>
        </a:ln>
        <a:effectLst/>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91440" tIns="45720" rIns="91440" bIns="45720" rtlCol="0" anchor="ctr">
        <a:normAutofit/>
      </a:bodyPr>
      <a:lstStyle>
        <a:defPPr algn="just">
          <a:lnSpc>
            <a:spcPct val="120000"/>
          </a:lnSpc>
          <a:spcBef>
            <a:spcPts val="600"/>
          </a:spcBef>
          <a:spcAft>
            <a:spcPts val="600"/>
          </a:spcAft>
          <a:defRPr sz="1400" dirty="0" smtClean="0"/>
        </a:defPPr>
      </a:lstStyle>
    </a:txDef>
  </a:objectDefaults>
  <a:extraClrSchemeLst/>
  <a:extLst>
    <a:ext uri="{05A4C25C-085E-4340-85A3-A5531E510DB2}">
      <thm15:themeFamily xmlns="" xmlns:thm15="http://schemas.microsoft.com/office/thememl/2012/main" name="Theme1" id="{0B489509-6E61-41D9-A4A3-D5DAA25497C5}" vid="{E843DCC1-3873-4F43-9028-F447744B55F8}"/>
    </a:ext>
  </a:extLst>
</a:theme>
</file>

<file path=ppt/theme/theme16.xml><?xml version="1.0" encoding="utf-8"?>
<a:theme xmlns:a="http://schemas.openxmlformats.org/drawingml/2006/main" name="3_Proposal_Liverpool FC Museums &amp; Tours Market Research Services Proposal_24-11-14_v1">
  <a:themeElements>
    <a:clrScheme name="DJS New Colours">
      <a:dk1>
        <a:srgbClr val="6D6E71"/>
      </a:dk1>
      <a:lt1>
        <a:sysClr val="window" lastClr="FFFFFF"/>
      </a:lt1>
      <a:dk2>
        <a:srgbClr val="1268B3"/>
      </a:dk2>
      <a:lt2>
        <a:srgbClr val="FF0090"/>
      </a:lt2>
      <a:accent1>
        <a:srgbClr val="414042"/>
      </a:accent1>
      <a:accent2>
        <a:srgbClr val="00AEEF"/>
      </a:accent2>
      <a:accent3>
        <a:srgbClr val="FE5000"/>
      </a:accent3>
      <a:accent4>
        <a:srgbClr val="92D050"/>
      </a:accent4>
      <a:accent5>
        <a:srgbClr val="FFF200"/>
      </a:accent5>
      <a:accent6>
        <a:srgbClr val="7E67AD"/>
      </a:accent6>
      <a:hlink>
        <a:srgbClr val="942972"/>
      </a:hlink>
      <a:folHlink>
        <a:srgbClr val="FFCBE8"/>
      </a:folHlink>
    </a:clrScheme>
    <a:fontScheme name="DJ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9050">
          <a:solidFill>
            <a:schemeClr val="tx2"/>
          </a:solidFill>
          <a:prstDash val="sysDot"/>
        </a:ln>
        <a:effectLst>
          <a:outerShdw blurRad="50800" dist="38100" dir="2700000" algn="tl" rotWithShape="0">
            <a:prstClr val="black">
              <a:alpha val="40000"/>
            </a:prstClr>
          </a:outerShdw>
        </a:effectLst>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91440" tIns="45720" rIns="91440" bIns="45720" rtlCol="0" anchor="ctr">
        <a:normAutofit/>
      </a:bodyPr>
      <a:lstStyle>
        <a:defPPr algn="just">
          <a:lnSpc>
            <a:spcPct val="120000"/>
          </a:lnSpc>
          <a:spcBef>
            <a:spcPts val="600"/>
          </a:spcBef>
          <a:spcAft>
            <a:spcPts val="600"/>
          </a:spcAft>
          <a:defRPr sz="1400" dirty="0" smtClean="0"/>
        </a:defPPr>
      </a:lstStyle>
    </a:txDef>
  </a:objectDefaults>
  <a:extraClrSchemeLst/>
</a:theme>
</file>

<file path=ppt/theme/theme17.xml><?xml version="1.0" encoding="utf-8"?>
<a:theme xmlns:a="http://schemas.openxmlformats.org/drawingml/2006/main" name="1_3076_WRU_Adult and Youth Male Participation research_Qualitative report_draft_MASTER_151215-CE_SS_FINAL">
  <a:themeElements>
    <a:clrScheme name="DJS New Colours">
      <a:dk1>
        <a:srgbClr val="6D6E71"/>
      </a:dk1>
      <a:lt1>
        <a:sysClr val="window" lastClr="FFFFFF"/>
      </a:lt1>
      <a:dk2>
        <a:srgbClr val="1268B3"/>
      </a:dk2>
      <a:lt2>
        <a:srgbClr val="FF0090"/>
      </a:lt2>
      <a:accent1>
        <a:srgbClr val="414042"/>
      </a:accent1>
      <a:accent2>
        <a:srgbClr val="00AEEF"/>
      </a:accent2>
      <a:accent3>
        <a:srgbClr val="FE5000"/>
      </a:accent3>
      <a:accent4>
        <a:srgbClr val="92D050"/>
      </a:accent4>
      <a:accent5>
        <a:srgbClr val="FFF200"/>
      </a:accent5>
      <a:accent6>
        <a:srgbClr val="7E67AD"/>
      </a:accent6>
      <a:hlink>
        <a:srgbClr val="942972"/>
      </a:hlink>
      <a:folHlink>
        <a:srgbClr val="FFCBE8"/>
      </a:folHlink>
    </a:clrScheme>
    <a:fontScheme name="DJ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a:solidFill>
            <a:schemeClr val="tx2"/>
          </a:solidFill>
          <a:prstDash val="sysDot"/>
        </a:ln>
        <a:effectLst/>
      </a:spPr>
      <a:bodyPr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91440" tIns="45720" rIns="91440" bIns="45720" rtlCol="0" anchor="ctr">
        <a:noAutofit/>
      </a:bodyPr>
      <a:lstStyle>
        <a:defPPr marL="285750" indent="-285750" algn="just">
          <a:lnSpc>
            <a:spcPct val="120000"/>
          </a:lnSpc>
          <a:spcBef>
            <a:spcPts val="600"/>
          </a:spcBef>
          <a:spcAft>
            <a:spcPts val="600"/>
          </a:spcAft>
          <a:buClr>
            <a:schemeClr val="bg2"/>
          </a:buClr>
          <a:buSzPct val="125000"/>
          <a:buFont typeface="Arial" panose="020B0604020202020204" pitchFamily="34" charset="0"/>
          <a:buChar char="•"/>
          <a:defRPr sz="1400" dirty="0" err="1" smtClean="0"/>
        </a:defPPr>
      </a:lstStyle>
    </a:txDef>
  </a:objectDefaults>
  <a:extraClrSchemeLst/>
</a:theme>
</file>

<file path=ppt/theme/theme18.xml><?xml version="1.0" encoding="utf-8"?>
<a:theme xmlns:a="http://schemas.openxmlformats.org/drawingml/2006/main" name="2_Research Proposal Template_Feb 2015">
  <a:themeElements>
    <a:clrScheme name="DJS New Colours">
      <a:dk1>
        <a:srgbClr val="6D6E71"/>
      </a:dk1>
      <a:lt1>
        <a:sysClr val="window" lastClr="FFFFFF"/>
      </a:lt1>
      <a:dk2>
        <a:srgbClr val="1268B3"/>
      </a:dk2>
      <a:lt2>
        <a:srgbClr val="FF0090"/>
      </a:lt2>
      <a:accent1>
        <a:srgbClr val="414042"/>
      </a:accent1>
      <a:accent2>
        <a:srgbClr val="00AEEF"/>
      </a:accent2>
      <a:accent3>
        <a:srgbClr val="FE5000"/>
      </a:accent3>
      <a:accent4>
        <a:srgbClr val="92D050"/>
      </a:accent4>
      <a:accent5>
        <a:srgbClr val="FFF200"/>
      </a:accent5>
      <a:accent6>
        <a:srgbClr val="7E67AD"/>
      </a:accent6>
      <a:hlink>
        <a:srgbClr val="942972"/>
      </a:hlink>
      <a:folHlink>
        <a:srgbClr val="FFCBE8"/>
      </a:folHlink>
    </a:clrScheme>
    <a:fontScheme name="DJ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a:solidFill>
            <a:schemeClr val="tx2"/>
          </a:solidFill>
          <a:prstDash val="sysDot"/>
        </a:ln>
        <a:effectLst/>
      </a:spPr>
      <a:bodyPr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91440" tIns="45720" rIns="91440" bIns="45720" rtlCol="0" anchor="ctr">
        <a:noAutofit/>
      </a:bodyPr>
      <a:lstStyle>
        <a:defPPr marL="285750" indent="-285750" algn="just">
          <a:lnSpc>
            <a:spcPct val="120000"/>
          </a:lnSpc>
          <a:spcBef>
            <a:spcPts val="600"/>
          </a:spcBef>
          <a:spcAft>
            <a:spcPts val="600"/>
          </a:spcAft>
          <a:buClr>
            <a:schemeClr val="bg2"/>
          </a:buClr>
          <a:buSzPct val="125000"/>
          <a:buFont typeface="Arial" panose="020B0604020202020204" pitchFamily="34" charset="0"/>
          <a:buChar char="•"/>
          <a:defRPr sz="1400" dirty="0" err="1" smtClean="0"/>
        </a:defPPr>
      </a:lstStyle>
    </a:txDef>
  </a:objectDefaults>
  <a:extraClrSchemeLst/>
</a:theme>
</file>

<file path=ppt/theme/theme19.xml><?xml version="1.0" encoding="utf-8"?>
<a:theme xmlns:a="http://schemas.openxmlformats.org/drawingml/2006/main" name="2_Proposal Template">
  <a:themeElements>
    <a:clrScheme name="DJS New Colours">
      <a:dk1>
        <a:srgbClr val="6D6E71"/>
      </a:dk1>
      <a:lt1>
        <a:sysClr val="window" lastClr="FFFFFF"/>
      </a:lt1>
      <a:dk2>
        <a:srgbClr val="1268B3"/>
      </a:dk2>
      <a:lt2>
        <a:srgbClr val="FF0090"/>
      </a:lt2>
      <a:accent1>
        <a:srgbClr val="414042"/>
      </a:accent1>
      <a:accent2>
        <a:srgbClr val="00AEEF"/>
      </a:accent2>
      <a:accent3>
        <a:srgbClr val="FE5000"/>
      </a:accent3>
      <a:accent4>
        <a:srgbClr val="92D050"/>
      </a:accent4>
      <a:accent5>
        <a:srgbClr val="FFF200"/>
      </a:accent5>
      <a:accent6>
        <a:srgbClr val="7E67AD"/>
      </a:accent6>
      <a:hlink>
        <a:srgbClr val="942972"/>
      </a:hlink>
      <a:folHlink>
        <a:srgbClr val="FFCBE8"/>
      </a:folHlink>
    </a:clrScheme>
    <a:fontScheme name="DJ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a:solidFill>
            <a:schemeClr val="tx2"/>
          </a:solidFill>
          <a:prstDash val="sysDot"/>
        </a:ln>
        <a:effectLst/>
      </a:spPr>
      <a:bodyPr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91440" tIns="45720" rIns="91440" bIns="45720" rtlCol="0" anchor="ctr">
        <a:noAutofit/>
      </a:bodyPr>
      <a:lstStyle>
        <a:defPPr marL="285750" indent="-285750" algn="just">
          <a:lnSpc>
            <a:spcPct val="120000"/>
          </a:lnSpc>
          <a:spcBef>
            <a:spcPts val="600"/>
          </a:spcBef>
          <a:spcAft>
            <a:spcPts val="600"/>
          </a:spcAft>
          <a:buClr>
            <a:schemeClr val="bg2"/>
          </a:buClr>
          <a:buSzPct val="125000"/>
          <a:buFont typeface="Arial" panose="020B0604020202020204" pitchFamily="34" charset="0"/>
          <a:buChar char="•"/>
          <a:defRPr sz="1400" dirty="0" err="1" smtClean="0"/>
        </a:defPPr>
      </a:lstStyle>
    </a:txDef>
  </a:objectDefaults>
  <a:extraClrSchemeLst/>
</a:theme>
</file>

<file path=ppt/theme/theme2.xml><?xml version="1.0" encoding="utf-8"?>
<a:theme xmlns:a="http://schemas.openxmlformats.org/drawingml/2006/main" name="5_Office Theme">
  <a:themeElements>
    <a:clrScheme name="DJS New Colours">
      <a:dk1>
        <a:srgbClr val="6D6E71"/>
      </a:dk1>
      <a:lt1>
        <a:sysClr val="window" lastClr="FFFFFF"/>
      </a:lt1>
      <a:dk2>
        <a:srgbClr val="414042"/>
      </a:dk2>
      <a:lt2>
        <a:srgbClr val="D2D2D2"/>
      </a:lt2>
      <a:accent1>
        <a:srgbClr val="FF0090"/>
      </a:accent1>
      <a:accent2>
        <a:srgbClr val="1268B3"/>
      </a:accent2>
      <a:accent3>
        <a:srgbClr val="7E67AD"/>
      </a:accent3>
      <a:accent4>
        <a:srgbClr val="00AEEF"/>
      </a:accent4>
      <a:accent5>
        <a:srgbClr val="006543"/>
      </a:accent5>
      <a:accent6>
        <a:srgbClr val="B9684A"/>
      </a:accent6>
      <a:hlink>
        <a:srgbClr val="72A0FF"/>
      </a:hlink>
      <a:folHlink>
        <a:srgbClr val="FFC9E6"/>
      </a:folHlink>
    </a:clrScheme>
    <a:fontScheme name="DJ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rgbClr val="6D6E71"/>
          </a:solidFill>
          <a:prstDash val="sysDot"/>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0.xml><?xml version="1.0" encoding="utf-8"?>
<a:theme xmlns:a="http://schemas.openxmlformats.org/drawingml/2006/main" name="Research Proposal Template_Jan 2015">
  <a:themeElements>
    <a:clrScheme name="DJS New Colours">
      <a:dk1>
        <a:srgbClr val="6D6E71"/>
      </a:dk1>
      <a:lt1>
        <a:sysClr val="window" lastClr="FFFFFF"/>
      </a:lt1>
      <a:dk2>
        <a:srgbClr val="1268B3"/>
      </a:dk2>
      <a:lt2>
        <a:srgbClr val="FF0090"/>
      </a:lt2>
      <a:accent1>
        <a:srgbClr val="414042"/>
      </a:accent1>
      <a:accent2>
        <a:srgbClr val="00AEEF"/>
      </a:accent2>
      <a:accent3>
        <a:srgbClr val="FE5000"/>
      </a:accent3>
      <a:accent4>
        <a:srgbClr val="92D050"/>
      </a:accent4>
      <a:accent5>
        <a:srgbClr val="FFF200"/>
      </a:accent5>
      <a:accent6>
        <a:srgbClr val="7E67AD"/>
      </a:accent6>
      <a:hlink>
        <a:srgbClr val="942972"/>
      </a:hlink>
      <a:folHlink>
        <a:srgbClr val="FFCBE8"/>
      </a:folHlink>
    </a:clrScheme>
    <a:fontScheme name="DJ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a:solidFill>
            <a:schemeClr val="tx2"/>
          </a:solidFill>
          <a:prstDash val="sysDot"/>
        </a:ln>
        <a:effectLst/>
      </a:spPr>
      <a:bodyPr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91440" tIns="45720" rIns="91440" bIns="45720" rtlCol="0" anchor="ctr">
        <a:noAutofit/>
      </a:bodyPr>
      <a:lstStyle>
        <a:defPPr marL="285750" indent="-285750" algn="just">
          <a:lnSpc>
            <a:spcPct val="120000"/>
          </a:lnSpc>
          <a:spcBef>
            <a:spcPts val="600"/>
          </a:spcBef>
          <a:spcAft>
            <a:spcPts val="600"/>
          </a:spcAft>
          <a:buClr>
            <a:schemeClr val="bg2"/>
          </a:buClr>
          <a:buSzPct val="125000"/>
          <a:buFont typeface="Arial" panose="020B0604020202020204" pitchFamily="34" charset="0"/>
          <a:buChar char="•"/>
          <a:defRPr sz="1400" dirty="0" err="1" smtClean="0"/>
        </a:defPPr>
      </a:lstStyle>
    </a:txDef>
  </a:objectDefaults>
  <a:extraClrSchemeLst/>
</a:theme>
</file>

<file path=ppt/theme/theme21.xml><?xml version="1.0" encoding="utf-8"?>
<a:theme xmlns:a="http://schemas.openxmlformats.org/drawingml/2006/main" name="5_Proposal_Liverpool FC Museums &amp; Tours Market Research Services Proposal_24-11-14_v1">
  <a:themeElements>
    <a:clrScheme name="DJS New Colours">
      <a:dk1>
        <a:srgbClr val="6D6E71"/>
      </a:dk1>
      <a:lt1>
        <a:sysClr val="window" lastClr="FFFFFF"/>
      </a:lt1>
      <a:dk2>
        <a:srgbClr val="1268B3"/>
      </a:dk2>
      <a:lt2>
        <a:srgbClr val="FF0090"/>
      </a:lt2>
      <a:accent1>
        <a:srgbClr val="414042"/>
      </a:accent1>
      <a:accent2>
        <a:srgbClr val="00AEEF"/>
      </a:accent2>
      <a:accent3>
        <a:srgbClr val="FE5000"/>
      </a:accent3>
      <a:accent4>
        <a:srgbClr val="92D050"/>
      </a:accent4>
      <a:accent5>
        <a:srgbClr val="FFF200"/>
      </a:accent5>
      <a:accent6>
        <a:srgbClr val="7E67AD"/>
      </a:accent6>
      <a:hlink>
        <a:srgbClr val="942972"/>
      </a:hlink>
      <a:folHlink>
        <a:srgbClr val="FFCBE8"/>
      </a:folHlink>
    </a:clrScheme>
    <a:fontScheme name="DJ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9050">
          <a:solidFill>
            <a:schemeClr val="tx2"/>
          </a:solidFill>
          <a:prstDash val="sysDot"/>
        </a:ln>
        <a:effectLst>
          <a:outerShdw blurRad="50800" dist="38100" dir="2700000" algn="tl" rotWithShape="0">
            <a:prstClr val="black">
              <a:alpha val="40000"/>
            </a:prstClr>
          </a:outerShdw>
        </a:effectLst>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91440" tIns="45720" rIns="91440" bIns="45720" rtlCol="0" anchor="ctr">
        <a:normAutofit/>
      </a:bodyPr>
      <a:lstStyle>
        <a:defPPr algn="just">
          <a:lnSpc>
            <a:spcPct val="120000"/>
          </a:lnSpc>
          <a:spcBef>
            <a:spcPts val="600"/>
          </a:spcBef>
          <a:spcAft>
            <a:spcPts val="600"/>
          </a:spcAft>
          <a:defRPr sz="1400" dirty="0" smtClean="0"/>
        </a:defPPr>
      </a:lstStyle>
    </a:txDef>
  </a:objectDefaults>
  <a:extraClrSchemeLst/>
</a:theme>
</file>

<file path=ppt/theme/theme22.xml><?xml version="1.0" encoding="utf-8"?>
<a:theme xmlns:a="http://schemas.openxmlformats.org/drawingml/2006/main" name="9_Office Theme">
  <a:themeElements>
    <a:clrScheme name="DJS New Colours">
      <a:dk1>
        <a:srgbClr val="6D6E71"/>
      </a:dk1>
      <a:lt1>
        <a:sysClr val="window" lastClr="FFFFFF"/>
      </a:lt1>
      <a:dk2>
        <a:srgbClr val="414042"/>
      </a:dk2>
      <a:lt2>
        <a:srgbClr val="D2D2D2"/>
      </a:lt2>
      <a:accent1>
        <a:srgbClr val="FF0090"/>
      </a:accent1>
      <a:accent2>
        <a:srgbClr val="1268B3"/>
      </a:accent2>
      <a:accent3>
        <a:srgbClr val="7E67AD"/>
      </a:accent3>
      <a:accent4>
        <a:srgbClr val="00AEEF"/>
      </a:accent4>
      <a:accent5>
        <a:srgbClr val="006543"/>
      </a:accent5>
      <a:accent6>
        <a:srgbClr val="B9684A"/>
      </a:accent6>
      <a:hlink>
        <a:srgbClr val="72A0FF"/>
      </a:hlink>
      <a:folHlink>
        <a:srgbClr val="FFC9E6"/>
      </a:folHlink>
    </a:clrScheme>
    <a:fontScheme name="DJ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rgbClr val="6D6E71"/>
          </a:solidFill>
          <a:prstDash val="sysDot"/>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3.xml><?xml version="1.0" encoding="utf-8"?>
<a:theme xmlns:a="http://schemas.openxmlformats.org/drawingml/2006/main" name="Report Template_Oct2014">
  <a:themeElements>
    <a:clrScheme name="DJS New Colours">
      <a:dk1>
        <a:srgbClr val="6D6E71"/>
      </a:dk1>
      <a:lt1>
        <a:sysClr val="window" lastClr="FFFFFF"/>
      </a:lt1>
      <a:dk2>
        <a:srgbClr val="414042"/>
      </a:dk2>
      <a:lt2>
        <a:srgbClr val="D2D2D2"/>
      </a:lt2>
      <a:accent1>
        <a:srgbClr val="FF0090"/>
      </a:accent1>
      <a:accent2>
        <a:srgbClr val="1268B3"/>
      </a:accent2>
      <a:accent3>
        <a:srgbClr val="7E67AD"/>
      </a:accent3>
      <a:accent4>
        <a:srgbClr val="00AEEF"/>
      </a:accent4>
      <a:accent5>
        <a:srgbClr val="006543"/>
      </a:accent5>
      <a:accent6>
        <a:srgbClr val="B9684A"/>
      </a:accent6>
      <a:hlink>
        <a:srgbClr val="72A0FF"/>
      </a:hlink>
      <a:folHlink>
        <a:srgbClr val="FFC9E6"/>
      </a:folHlink>
    </a:clrScheme>
    <a:fontScheme name="DJ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rgbClr val="6D6E71"/>
          </a:solidFill>
          <a:prstDash val="sysDot"/>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4.xml><?xml version="1.0" encoding="utf-8"?>
<a:theme xmlns:a="http://schemas.openxmlformats.org/drawingml/2006/main" name="13_Default Theme">
  <a:themeElements>
    <a:clrScheme name="DJS New Colours">
      <a:dk1>
        <a:srgbClr val="6D6E71"/>
      </a:dk1>
      <a:lt1>
        <a:sysClr val="window" lastClr="FFFFFF"/>
      </a:lt1>
      <a:dk2>
        <a:srgbClr val="1268B3"/>
      </a:dk2>
      <a:lt2>
        <a:srgbClr val="FF0090"/>
      </a:lt2>
      <a:accent1>
        <a:srgbClr val="414042"/>
      </a:accent1>
      <a:accent2>
        <a:srgbClr val="00AEEF"/>
      </a:accent2>
      <a:accent3>
        <a:srgbClr val="FE5000"/>
      </a:accent3>
      <a:accent4>
        <a:srgbClr val="92D050"/>
      </a:accent4>
      <a:accent5>
        <a:srgbClr val="FFF200"/>
      </a:accent5>
      <a:accent6>
        <a:srgbClr val="7E67AD"/>
      </a:accent6>
      <a:hlink>
        <a:srgbClr val="942972"/>
      </a:hlink>
      <a:folHlink>
        <a:srgbClr val="FFCBE8"/>
      </a:folHlink>
    </a:clrScheme>
    <a:fontScheme name="DJ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9050">
          <a:noFill/>
          <a:prstDash val="sysDot"/>
        </a:ln>
        <a:effectLst/>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91440" tIns="45720" rIns="91440" bIns="45720" rtlCol="0" anchor="ctr">
        <a:normAutofit/>
      </a:bodyPr>
      <a:lstStyle>
        <a:defPPr algn="just">
          <a:lnSpc>
            <a:spcPct val="120000"/>
          </a:lnSpc>
          <a:spcBef>
            <a:spcPts val="600"/>
          </a:spcBef>
          <a:spcAft>
            <a:spcPts val="600"/>
          </a:spcAft>
          <a:defRPr sz="1400" dirty="0" smtClean="0"/>
        </a:defPPr>
      </a:lstStyle>
    </a:txDef>
  </a:objectDefaults>
  <a:extraClrSchemeLst/>
  <a:extLst>
    <a:ext uri="{05A4C25C-085E-4340-85A3-A5531E510DB2}">
      <thm15:themeFamily xmlns="" xmlns:thm15="http://schemas.microsoft.com/office/thememl/2012/main" name="Theme1" id="{0B489509-6E61-41D9-A4A3-D5DAA25497C5}" vid="{E843DCC1-3873-4F43-9028-F447744B55F8}"/>
    </a:ext>
  </a:extLst>
</a:theme>
</file>

<file path=ppt/theme/theme25.xml><?xml version="1.0" encoding="utf-8"?>
<a:theme xmlns:a="http://schemas.openxmlformats.org/drawingml/2006/main" name="2_3703_CoxPowertain_InterimDebrief_USDepths_260716_V5_SS">
  <a:themeElements>
    <a:clrScheme name="DJS New Colours">
      <a:dk1>
        <a:srgbClr val="6D6E71"/>
      </a:dk1>
      <a:lt1>
        <a:sysClr val="window" lastClr="FFFFFF"/>
      </a:lt1>
      <a:dk2>
        <a:srgbClr val="414042"/>
      </a:dk2>
      <a:lt2>
        <a:srgbClr val="D2D2D2"/>
      </a:lt2>
      <a:accent1>
        <a:srgbClr val="FF0090"/>
      </a:accent1>
      <a:accent2>
        <a:srgbClr val="1268B3"/>
      </a:accent2>
      <a:accent3>
        <a:srgbClr val="7E67AD"/>
      </a:accent3>
      <a:accent4>
        <a:srgbClr val="00AEEF"/>
      </a:accent4>
      <a:accent5>
        <a:srgbClr val="006543"/>
      </a:accent5>
      <a:accent6>
        <a:srgbClr val="B9684A"/>
      </a:accent6>
      <a:hlink>
        <a:srgbClr val="72A0FF"/>
      </a:hlink>
      <a:folHlink>
        <a:srgbClr val="FFC9E6"/>
      </a:folHlink>
    </a:clrScheme>
    <a:fontScheme name="DJ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rgbClr val="6D6E71"/>
          </a:solidFill>
          <a:prstDash val="sysDot"/>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6.xml><?xml version="1.0" encoding="utf-8"?>
<a:theme xmlns:a="http://schemas.openxmlformats.org/drawingml/2006/main" name="client prefix jobnumber_client_research template_13032017_final">
  <a:themeElements>
    <a:clrScheme name="DJS New Colours">
      <a:dk1>
        <a:srgbClr val="6D6E71"/>
      </a:dk1>
      <a:lt1>
        <a:sysClr val="window" lastClr="FFFFFF"/>
      </a:lt1>
      <a:dk2>
        <a:srgbClr val="414042"/>
      </a:dk2>
      <a:lt2>
        <a:srgbClr val="D2D2D2"/>
      </a:lt2>
      <a:accent1>
        <a:srgbClr val="FF0090"/>
      </a:accent1>
      <a:accent2>
        <a:srgbClr val="1268B3"/>
      </a:accent2>
      <a:accent3>
        <a:srgbClr val="7E67AD"/>
      </a:accent3>
      <a:accent4>
        <a:srgbClr val="00AEEF"/>
      </a:accent4>
      <a:accent5>
        <a:srgbClr val="006543"/>
      </a:accent5>
      <a:accent6>
        <a:srgbClr val="B9684A"/>
      </a:accent6>
      <a:hlink>
        <a:srgbClr val="72A0FF"/>
      </a:hlink>
      <a:folHlink>
        <a:srgbClr val="FFC9E6"/>
      </a:folHlink>
    </a:clrScheme>
    <a:fontScheme name="DJ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rgbClr val="6D6E71"/>
          </a:solidFill>
          <a:prstDash val="sysDot"/>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7.xml><?xml version="1.0" encoding="utf-8"?>
<a:theme xmlns:a="http://schemas.openxmlformats.org/drawingml/2006/main" name="3_DJS_Research-template_2016">
  <a:themeElements>
    <a:clrScheme name="DJS New Colours">
      <a:dk1>
        <a:srgbClr val="6D6E71"/>
      </a:dk1>
      <a:lt1>
        <a:sysClr val="window" lastClr="FFFFFF"/>
      </a:lt1>
      <a:dk2>
        <a:srgbClr val="414042"/>
      </a:dk2>
      <a:lt2>
        <a:srgbClr val="D2D2D2"/>
      </a:lt2>
      <a:accent1>
        <a:srgbClr val="FF0090"/>
      </a:accent1>
      <a:accent2>
        <a:srgbClr val="1268B3"/>
      </a:accent2>
      <a:accent3>
        <a:srgbClr val="7E67AD"/>
      </a:accent3>
      <a:accent4>
        <a:srgbClr val="00AEEF"/>
      </a:accent4>
      <a:accent5>
        <a:srgbClr val="006543"/>
      </a:accent5>
      <a:accent6>
        <a:srgbClr val="B9684A"/>
      </a:accent6>
      <a:hlink>
        <a:srgbClr val="72A0FF"/>
      </a:hlink>
      <a:folHlink>
        <a:srgbClr val="FFC9E6"/>
      </a:folHlink>
    </a:clrScheme>
    <a:fontScheme name="DJ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w="19050">
          <a:noFill/>
          <a:prstDash val="sysDot"/>
        </a:ln>
        <a:effectLst>
          <a:outerShdw blurRad="50800" dist="38100" dir="2700000" algn="tl" rotWithShape="0">
            <a:prstClr val="black">
              <a:alpha val="40000"/>
            </a:prstClr>
          </a:outerShdw>
        </a:effectLst>
      </a:spPr>
      <a:bodyPr rtlCol="0" anchor="ctr"/>
      <a:lstStyle>
        <a:defPPr algn="ctr" defTabSz="457200">
          <a:defRPr dirty="0">
            <a:solidFill>
              <a:prstClr val="white"/>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DJS New Colours">
      <a:dk1>
        <a:srgbClr val="6D6E71"/>
      </a:dk1>
      <a:lt1>
        <a:sysClr val="window" lastClr="FFFFFF"/>
      </a:lt1>
      <a:dk2>
        <a:srgbClr val="414042"/>
      </a:dk2>
      <a:lt2>
        <a:srgbClr val="D2D2D2"/>
      </a:lt2>
      <a:accent1>
        <a:srgbClr val="FF0090"/>
      </a:accent1>
      <a:accent2>
        <a:srgbClr val="1268B3"/>
      </a:accent2>
      <a:accent3>
        <a:srgbClr val="7E67AD"/>
      </a:accent3>
      <a:accent4>
        <a:srgbClr val="00AEEF"/>
      </a:accent4>
      <a:accent5>
        <a:srgbClr val="006543"/>
      </a:accent5>
      <a:accent6>
        <a:srgbClr val="B9684A"/>
      </a:accent6>
      <a:hlink>
        <a:srgbClr val="72A0FF"/>
      </a:hlink>
      <a:folHlink>
        <a:srgbClr val="FFC9E6"/>
      </a:folHlink>
    </a:clrScheme>
    <a:fontScheme name="DJ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rgbClr val="6D6E71"/>
          </a:solidFill>
          <a:prstDash val="sysDot"/>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11_Default Theme">
  <a:themeElements>
    <a:clrScheme name="DJS New Colours">
      <a:dk1>
        <a:srgbClr val="6D6E71"/>
      </a:dk1>
      <a:lt1>
        <a:sysClr val="window" lastClr="FFFFFF"/>
      </a:lt1>
      <a:dk2>
        <a:srgbClr val="1268B3"/>
      </a:dk2>
      <a:lt2>
        <a:srgbClr val="FF0090"/>
      </a:lt2>
      <a:accent1>
        <a:srgbClr val="414042"/>
      </a:accent1>
      <a:accent2>
        <a:srgbClr val="00AEEF"/>
      </a:accent2>
      <a:accent3>
        <a:srgbClr val="FE5000"/>
      </a:accent3>
      <a:accent4>
        <a:srgbClr val="92D050"/>
      </a:accent4>
      <a:accent5>
        <a:srgbClr val="FFF200"/>
      </a:accent5>
      <a:accent6>
        <a:srgbClr val="7E67AD"/>
      </a:accent6>
      <a:hlink>
        <a:srgbClr val="942972"/>
      </a:hlink>
      <a:folHlink>
        <a:srgbClr val="FFCBE8"/>
      </a:folHlink>
    </a:clrScheme>
    <a:fontScheme name="DJ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9050">
          <a:noFill/>
          <a:prstDash val="sysDot"/>
        </a:ln>
        <a:effectLst/>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91440" tIns="45720" rIns="91440" bIns="45720" rtlCol="0" anchor="ctr">
        <a:normAutofit/>
      </a:bodyPr>
      <a:lstStyle>
        <a:defPPr algn="just">
          <a:lnSpc>
            <a:spcPct val="120000"/>
          </a:lnSpc>
          <a:spcBef>
            <a:spcPts val="600"/>
          </a:spcBef>
          <a:spcAft>
            <a:spcPts val="600"/>
          </a:spcAft>
          <a:defRPr sz="1400" dirty="0" smtClean="0"/>
        </a:defPPr>
      </a:lstStyle>
    </a:txDef>
  </a:objectDefaults>
  <a:extraClrSchemeLst/>
  <a:extLst>
    <a:ext uri="{05A4C25C-085E-4340-85A3-A5531E510DB2}">
      <thm15:themeFamily xmlns="" xmlns:thm15="http://schemas.microsoft.com/office/thememl/2012/main" name="Theme1" id="{0B489509-6E61-41D9-A4A3-D5DAA25497C5}" vid="{E843DCC1-3873-4F43-9028-F447744B55F8}"/>
    </a:ext>
  </a:extLst>
</a:theme>
</file>

<file path=ppt/theme/theme5.xml><?xml version="1.0" encoding="utf-8"?>
<a:theme xmlns:a="http://schemas.openxmlformats.org/drawingml/2006/main" name="3076_WRU_Adult and Youth Male Participation research_Qualitative report_draft_MASTER_151215-CE_SS_FINAL">
  <a:themeElements>
    <a:clrScheme name="DJS New Colours">
      <a:dk1>
        <a:srgbClr val="6D6E71"/>
      </a:dk1>
      <a:lt1>
        <a:sysClr val="window" lastClr="FFFFFF"/>
      </a:lt1>
      <a:dk2>
        <a:srgbClr val="1268B3"/>
      </a:dk2>
      <a:lt2>
        <a:srgbClr val="FF0090"/>
      </a:lt2>
      <a:accent1>
        <a:srgbClr val="414042"/>
      </a:accent1>
      <a:accent2>
        <a:srgbClr val="00AEEF"/>
      </a:accent2>
      <a:accent3>
        <a:srgbClr val="FE5000"/>
      </a:accent3>
      <a:accent4>
        <a:srgbClr val="92D050"/>
      </a:accent4>
      <a:accent5>
        <a:srgbClr val="FFF200"/>
      </a:accent5>
      <a:accent6>
        <a:srgbClr val="7E67AD"/>
      </a:accent6>
      <a:hlink>
        <a:srgbClr val="942972"/>
      </a:hlink>
      <a:folHlink>
        <a:srgbClr val="FFCBE8"/>
      </a:folHlink>
    </a:clrScheme>
    <a:fontScheme name="DJ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a:solidFill>
            <a:schemeClr val="tx2"/>
          </a:solidFill>
          <a:prstDash val="sysDot"/>
        </a:ln>
        <a:effectLst/>
      </a:spPr>
      <a:bodyPr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91440" tIns="45720" rIns="91440" bIns="45720" rtlCol="0" anchor="ctr">
        <a:noAutofit/>
      </a:bodyPr>
      <a:lstStyle>
        <a:defPPr marL="285750" indent="-285750" algn="just">
          <a:lnSpc>
            <a:spcPct val="120000"/>
          </a:lnSpc>
          <a:spcBef>
            <a:spcPts val="600"/>
          </a:spcBef>
          <a:spcAft>
            <a:spcPts val="600"/>
          </a:spcAft>
          <a:buClr>
            <a:schemeClr val="bg2"/>
          </a:buClr>
          <a:buSzPct val="125000"/>
          <a:buFont typeface="Arial" panose="020B0604020202020204" pitchFamily="34" charset="0"/>
          <a:buChar char="•"/>
          <a:defRPr sz="1400" dirty="0" err="1" smtClean="0"/>
        </a:defPPr>
      </a:lstStyle>
    </a:txDef>
  </a:objectDefaults>
  <a:extraClrSchemeLst/>
</a:theme>
</file>

<file path=ppt/theme/theme6.xml><?xml version="1.0" encoding="utf-8"?>
<a:theme xmlns:a="http://schemas.openxmlformats.org/drawingml/2006/main" name="Proposal Template">
  <a:themeElements>
    <a:clrScheme name="DJS New Colours">
      <a:dk1>
        <a:srgbClr val="6D6E71"/>
      </a:dk1>
      <a:lt1>
        <a:sysClr val="window" lastClr="FFFFFF"/>
      </a:lt1>
      <a:dk2>
        <a:srgbClr val="1268B3"/>
      </a:dk2>
      <a:lt2>
        <a:srgbClr val="FF0090"/>
      </a:lt2>
      <a:accent1>
        <a:srgbClr val="414042"/>
      </a:accent1>
      <a:accent2>
        <a:srgbClr val="00AEEF"/>
      </a:accent2>
      <a:accent3>
        <a:srgbClr val="FE5000"/>
      </a:accent3>
      <a:accent4>
        <a:srgbClr val="92D050"/>
      </a:accent4>
      <a:accent5>
        <a:srgbClr val="FFF200"/>
      </a:accent5>
      <a:accent6>
        <a:srgbClr val="7E67AD"/>
      </a:accent6>
      <a:hlink>
        <a:srgbClr val="942972"/>
      </a:hlink>
      <a:folHlink>
        <a:srgbClr val="FFCBE8"/>
      </a:folHlink>
    </a:clrScheme>
    <a:fontScheme name="DJ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a:solidFill>
            <a:schemeClr val="tx2"/>
          </a:solidFill>
          <a:prstDash val="sysDot"/>
        </a:ln>
        <a:effectLst/>
      </a:spPr>
      <a:bodyPr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91440" tIns="45720" rIns="91440" bIns="45720" rtlCol="0" anchor="ctr">
        <a:noAutofit/>
      </a:bodyPr>
      <a:lstStyle>
        <a:defPPr marL="285750" indent="-285750" algn="just">
          <a:lnSpc>
            <a:spcPct val="120000"/>
          </a:lnSpc>
          <a:spcBef>
            <a:spcPts val="600"/>
          </a:spcBef>
          <a:spcAft>
            <a:spcPts val="600"/>
          </a:spcAft>
          <a:buClr>
            <a:schemeClr val="bg2"/>
          </a:buClr>
          <a:buSzPct val="125000"/>
          <a:buFont typeface="Arial" panose="020B0604020202020204" pitchFamily="34" charset="0"/>
          <a:buChar char="•"/>
          <a:defRPr sz="1400" dirty="0" err="1" smtClean="0"/>
        </a:defPPr>
      </a:lstStyle>
    </a:txDef>
  </a:objectDefaults>
  <a:extraClrSchemeLst/>
</a:theme>
</file>

<file path=ppt/theme/theme7.xml><?xml version="1.0" encoding="utf-8"?>
<a:theme xmlns:a="http://schemas.openxmlformats.org/drawingml/2006/main" name="1_Proposal_Liverpool FC Museums &amp; Tours Market Research Services Proposal_24-11-14_v1">
  <a:themeElements>
    <a:clrScheme name="DJS New Colours">
      <a:dk1>
        <a:srgbClr val="6D6E71"/>
      </a:dk1>
      <a:lt1>
        <a:sysClr val="window" lastClr="FFFFFF"/>
      </a:lt1>
      <a:dk2>
        <a:srgbClr val="1268B3"/>
      </a:dk2>
      <a:lt2>
        <a:srgbClr val="FF0090"/>
      </a:lt2>
      <a:accent1>
        <a:srgbClr val="414042"/>
      </a:accent1>
      <a:accent2>
        <a:srgbClr val="00AEEF"/>
      </a:accent2>
      <a:accent3>
        <a:srgbClr val="FE5000"/>
      </a:accent3>
      <a:accent4>
        <a:srgbClr val="92D050"/>
      </a:accent4>
      <a:accent5>
        <a:srgbClr val="FFF200"/>
      </a:accent5>
      <a:accent6>
        <a:srgbClr val="7E67AD"/>
      </a:accent6>
      <a:hlink>
        <a:srgbClr val="942972"/>
      </a:hlink>
      <a:folHlink>
        <a:srgbClr val="FFCBE8"/>
      </a:folHlink>
    </a:clrScheme>
    <a:fontScheme name="DJ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9050">
          <a:solidFill>
            <a:schemeClr val="tx2"/>
          </a:solidFill>
          <a:prstDash val="sysDot"/>
        </a:ln>
        <a:effectLst>
          <a:outerShdw blurRad="50800" dist="38100" dir="2700000" algn="tl" rotWithShape="0">
            <a:prstClr val="black">
              <a:alpha val="40000"/>
            </a:prstClr>
          </a:outerShdw>
        </a:effectLst>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91440" tIns="45720" rIns="91440" bIns="45720" rtlCol="0" anchor="ctr">
        <a:normAutofit/>
      </a:bodyPr>
      <a:lstStyle>
        <a:defPPr algn="just">
          <a:lnSpc>
            <a:spcPct val="120000"/>
          </a:lnSpc>
          <a:spcBef>
            <a:spcPts val="600"/>
          </a:spcBef>
          <a:spcAft>
            <a:spcPts val="600"/>
          </a:spcAft>
          <a:defRPr sz="1400" dirty="0" smtClean="0"/>
        </a:defPPr>
      </a:lstStyle>
    </a:txDef>
  </a:objectDefaults>
  <a:extraClrSchemeLst/>
</a:theme>
</file>

<file path=ppt/theme/theme8.xml><?xml version="1.0" encoding="utf-8"?>
<a:theme xmlns:a="http://schemas.openxmlformats.org/drawingml/2006/main" name="Proposal_Liverpool FC Museums &amp; Tours Market Research Services Proposal_24-11-14_v1">
  <a:themeElements>
    <a:clrScheme name="DJS New Colours">
      <a:dk1>
        <a:srgbClr val="6D6E71"/>
      </a:dk1>
      <a:lt1>
        <a:sysClr val="window" lastClr="FFFFFF"/>
      </a:lt1>
      <a:dk2>
        <a:srgbClr val="1268B3"/>
      </a:dk2>
      <a:lt2>
        <a:srgbClr val="FF0090"/>
      </a:lt2>
      <a:accent1>
        <a:srgbClr val="414042"/>
      </a:accent1>
      <a:accent2>
        <a:srgbClr val="00AEEF"/>
      </a:accent2>
      <a:accent3>
        <a:srgbClr val="FE5000"/>
      </a:accent3>
      <a:accent4>
        <a:srgbClr val="92D050"/>
      </a:accent4>
      <a:accent5>
        <a:srgbClr val="FFF200"/>
      </a:accent5>
      <a:accent6>
        <a:srgbClr val="7E67AD"/>
      </a:accent6>
      <a:hlink>
        <a:srgbClr val="942972"/>
      </a:hlink>
      <a:folHlink>
        <a:srgbClr val="FFCBE8"/>
      </a:folHlink>
    </a:clrScheme>
    <a:fontScheme name="DJ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9050">
          <a:solidFill>
            <a:schemeClr val="tx2"/>
          </a:solidFill>
          <a:prstDash val="sysDot"/>
        </a:ln>
        <a:effectLst>
          <a:outerShdw blurRad="50800" dist="38100" dir="2700000" algn="tl" rotWithShape="0">
            <a:prstClr val="black">
              <a:alpha val="40000"/>
            </a:prstClr>
          </a:outerShdw>
        </a:effectLst>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91440" tIns="45720" rIns="91440" bIns="45720" rtlCol="0" anchor="ctr">
        <a:normAutofit/>
      </a:bodyPr>
      <a:lstStyle>
        <a:defPPr algn="just">
          <a:lnSpc>
            <a:spcPct val="120000"/>
          </a:lnSpc>
          <a:spcBef>
            <a:spcPts val="600"/>
          </a:spcBef>
          <a:spcAft>
            <a:spcPts val="600"/>
          </a:spcAft>
          <a:defRPr sz="1400" dirty="0" smtClean="0"/>
        </a:defPPr>
      </a:lstStyle>
    </a:txDef>
  </a:objectDefaults>
  <a:extraClrSchemeLst/>
</a:theme>
</file>

<file path=ppt/theme/theme9.xml><?xml version="1.0" encoding="utf-8"?>
<a:theme xmlns:a="http://schemas.openxmlformats.org/drawingml/2006/main" name="8_Office Theme">
  <a:themeElements>
    <a:clrScheme name="DJS New Colours">
      <a:dk1>
        <a:srgbClr val="6D6E71"/>
      </a:dk1>
      <a:lt1>
        <a:sysClr val="window" lastClr="FFFFFF"/>
      </a:lt1>
      <a:dk2>
        <a:srgbClr val="414042"/>
      </a:dk2>
      <a:lt2>
        <a:srgbClr val="D2D2D2"/>
      </a:lt2>
      <a:accent1>
        <a:srgbClr val="FF0090"/>
      </a:accent1>
      <a:accent2>
        <a:srgbClr val="1268B3"/>
      </a:accent2>
      <a:accent3>
        <a:srgbClr val="7E67AD"/>
      </a:accent3>
      <a:accent4>
        <a:srgbClr val="00AEEF"/>
      </a:accent4>
      <a:accent5>
        <a:srgbClr val="006543"/>
      </a:accent5>
      <a:accent6>
        <a:srgbClr val="B9684A"/>
      </a:accent6>
      <a:hlink>
        <a:srgbClr val="72A0FF"/>
      </a:hlink>
      <a:folHlink>
        <a:srgbClr val="FFC9E6"/>
      </a:folHlink>
    </a:clrScheme>
    <a:fontScheme name="DJ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rgbClr val="6D6E71"/>
          </a:solidFill>
          <a:prstDash val="sysDot"/>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DJS_Research-template_2016.potx</Template>
  <TotalTime>29810</TotalTime>
  <Words>9098</Words>
  <Application>Microsoft Office PowerPoint</Application>
  <PresentationFormat>On-screen Show (4:3)</PresentationFormat>
  <Paragraphs>696</Paragraphs>
  <Slides>52</Slides>
  <Notes>23</Notes>
  <HiddenSlides>0</HiddenSlides>
  <MMClips>0</MMClips>
  <ScaleCrop>false</ScaleCrop>
  <HeadingPairs>
    <vt:vector size="4" baseType="variant">
      <vt:variant>
        <vt:lpstr>Theme</vt:lpstr>
      </vt:variant>
      <vt:variant>
        <vt:i4>27</vt:i4>
      </vt:variant>
      <vt:variant>
        <vt:lpstr>Slide Titles</vt:lpstr>
      </vt:variant>
      <vt:variant>
        <vt:i4>52</vt:i4>
      </vt:variant>
    </vt:vector>
  </HeadingPairs>
  <TitlesOfParts>
    <vt:vector size="79" baseType="lpstr">
      <vt:lpstr>1_Office Theme</vt:lpstr>
      <vt:lpstr>5_Office Theme</vt:lpstr>
      <vt:lpstr>4_Office Theme</vt:lpstr>
      <vt:lpstr>11_Default Theme</vt:lpstr>
      <vt:lpstr>3076_WRU_Adult and Youth Male Participation research_Qualitative report_draft_MASTER_151215-CE_SS_FINAL</vt:lpstr>
      <vt:lpstr>Proposal Template</vt:lpstr>
      <vt:lpstr>1_Proposal_Liverpool FC Museums &amp; Tours Market Research Services Proposal_24-11-14_v1</vt:lpstr>
      <vt:lpstr>Proposal_Liverpool FC Museums &amp; Tours Market Research Services Proposal_24-11-14_v1</vt:lpstr>
      <vt:lpstr>8_Office Theme</vt:lpstr>
      <vt:lpstr>1_Default Theme</vt:lpstr>
      <vt:lpstr>Default Theme</vt:lpstr>
      <vt:lpstr>10_Office Theme</vt:lpstr>
      <vt:lpstr>11_Office Theme</vt:lpstr>
      <vt:lpstr>1_Proposal Template</vt:lpstr>
      <vt:lpstr>12_Default Theme</vt:lpstr>
      <vt:lpstr>3_Proposal_Liverpool FC Museums &amp; Tours Market Research Services Proposal_24-11-14_v1</vt:lpstr>
      <vt:lpstr>1_3076_WRU_Adult and Youth Male Participation research_Qualitative report_draft_MASTER_151215-CE_SS_FINAL</vt:lpstr>
      <vt:lpstr>2_Research Proposal Template_Feb 2015</vt:lpstr>
      <vt:lpstr>2_Proposal Template</vt:lpstr>
      <vt:lpstr>Research Proposal Template_Jan 2015</vt:lpstr>
      <vt:lpstr>5_Proposal_Liverpool FC Museums &amp; Tours Market Research Services Proposal_24-11-14_v1</vt:lpstr>
      <vt:lpstr>9_Office Theme</vt:lpstr>
      <vt:lpstr>Report Template_Oct2014</vt:lpstr>
      <vt:lpstr>13_Default Theme</vt:lpstr>
      <vt:lpstr>2_3703_CoxPowertain_InterimDebrief_USDepths_260716_V5_SS</vt:lpstr>
      <vt:lpstr>client prefix jobnumber_client_research template_13032017_final</vt:lpstr>
      <vt:lpstr>3_DJS_Research-template_2016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Walker</dc:creator>
  <cp:lastModifiedBy>Katy Davison</cp:lastModifiedBy>
  <cp:revision>2043</cp:revision>
  <cp:lastPrinted>2018-06-18T10:32:24Z</cp:lastPrinted>
  <dcterms:created xsi:type="dcterms:W3CDTF">2015-06-10T13:50:18Z</dcterms:created>
  <dcterms:modified xsi:type="dcterms:W3CDTF">2019-07-18T10:58:39Z</dcterms:modified>
</cp:coreProperties>
</file>